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  <p:sldMasterId id="2147483698" r:id="rId8"/>
    <p:sldMasterId id="2147483711" r:id="rId9"/>
    <p:sldMasterId id="2147483723" r:id="rId10"/>
  </p:sldMasterIdLst>
  <p:notesMasterIdLst>
    <p:notesMasterId r:id="rId25"/>
  </p:notesMasterIdLst>
  <p:sldIdLst>
    <p:sldId id="362" r:id="rId11"/>
    <p:sldId id="3101" r:id="rId12"/>
    <p:sldId id="363" r:id="rId13"/>
    <p:sldId id="358" r:id="rId14"/>
    <p:sldId id="307" r:id="rId15"/>
    <p:sldId id="360" r:id="rId16"/>
    <p:sldId id="361" r:id="rId17"/>
    <p:sldId id="3060" r:id="rId18"/>
    <p:sldId id="3104" r:id="rId19"/>
    <p:sldId id="3100" r:id="rId20"/>
    <p:sldId id="308" r:id="rId21"/>
    <p:sldId id="3046" r:id="rId22"/>
    <p:sldId id="3099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F1BC95-B5E2-823F-8D29-BDE88A4FCDA2}" name="Cheryl Turner" initials="CT" userId="S::CTurner@acdivoca.org::fb0b15fa-6f07-4366-ad5d-c4672654f8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7"/>
    <a:srgbClr val="EA6847"/>
    <a:srgbClr val="C6E6E8"/>
    <a:srgbClr val="FDB59F"/>
    <a:srgbClr val="D9C7D7"/>
    <a:srgbClr val="662E6B"/>
    <a:srgbClr val="B5DFCF"/>
    <a:srgbClr val="2BB673"/>
    <a:srgbClr val="218F5B"/>
    <a:srgbClr val="E7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1080" autoAdjust="0"/>
  </p:normalViewPr>
  <p:slideViewPr>
    <p:cSldViewPr snapToGrid="0">
      <p:cViewPr varScale="1">
        <p:scale>
          <a:sx n="114" d="100"/>
          <a:sy n="114" d="100"/>
        </p:scale>
        <p:origin x="20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A5E6-A25C-4C9B-A61D-5526A691663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8568-AEA1-45BB-9A16-560ABDB3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AC24F-EBA4-4176-8C00-AC75FA660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8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8F-9611-4204-9137-87D7CA4C2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  <a:p>
            <a:endParaRPr lang="en-US" dirty="0"/>
          </a:p>
          <a:p>
            <a:r>
              <a:rPr lang="en-US" dirty="0"/>
              <a:t>Black text - Shock and stress in the proposal at </a:t>
            </a:r>
            <a:r>
              <a:rPr lang="en-US" dirty="0" err="1"/>
              <a:t>USAID </a:t>
            </a:r>
            <a:r>
              <a:rPr lang="en-US" dirty="0"/>
              <a:t>(2018)</a:t>
            </a:r>
          </a:p>
          <a:p>
            <a:endParaRPr lang="en-US" dirty="0"/>
          </a:p>
          <a:p>
            <a:r>
              <a:rPr lang="en-US" dirty="0"/>
              <a:t>Red text - Shocks and stresses present at the end of FY2022. </a:t>
            </a:r>
            <a:r>
              <a:rPr lang="fr-FR" dirty="0"/>
              <a:t>There has been a significant increase in the number of shocks and stresses, as well as in their frequency and severity.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changing </a:t>
            </a:r>
            <a:r>
              <a:rPr lang="en-US" dirty="0" err="1"/>
              <a:t>context </a:t>
            </a:r>
            <a:r>
              <a:rPr lang="en-US" dirty="0"/>
              <a:t>has </a:t>
            </a:r>
            <a:r>
              <a:rPr lang="pt-BR" dirty="0"/>
              <a:t>necessitated </a:t>
            </a:r>
            <a:r>
              <a:rPr lang="en-US" dirty="0"/>
              <a:t>collaboration, </a:t>
            </a:r>
            <a:r>
              <a:rPr lang="en-US" dirty="0" err="1"/>
              <a:t>adaptation </a:t>
            </a:r>
            <a:r>
              <a:rPr lang="en-US" dirty="0"/>
              <a:t>and resilience in </a:t>
            </a:r>
            <a:r>
              <a:rPr lang="en-US" dirty="0" err="1"/>
              <a:t>order </a:t>
            </a:r>
            <a:r>
              <a:rPr lang="en-US" dirty="0"/>
              <a:t>to </a:t>
            </a:r>
            <a:r>
              <a:rPr lang="en-US" dirty="0" err="1"/>
              <a:t>reduce </a:t>
            </a:r>
            <a:r>
              <a:rPr lang="en-US" dirty="0"/>
              <a:t>the </a:t>
            </a:r>
            <a:r>
              <a:rPr lang="en-US" dirty="0" err="1"/>
              <a:t>loss of development </a:t>
            </a:r>
            <a:r>
              <a:rPr lang="en-US" dirty="0"/>
              <a:t>gains and </a:t>
            </a:r>
            <a:r>
              <a:rPr lang="en-US" dirty="0" err="1"/>
              <a:t>stabilize target </a:t>
            </a:r>
            <a:r>
              <a:rPr lang="en-US" dirty="0"/>
              <a:t>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2020 - Initial implementation - Stabilize, adapt, thrive; also COVID.  Much of the adaptation to COVID had already been necessary to adapt to the safety situation (no group gatherings, difficult to move around, mistrust).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8F-9611-4204-9137-87D7CA4C2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2020 - </a:t>
            </a:r>
            <a:r>
              <a:rPr lang="fr-FR" dirty="0" err="1"/>
              <a:t>ViMPlus </a:t>
            </a:r>
            <a:r>
              <a:rPr lang="fr-FR" dirty="0"/>
              <a:t>includes house guests in its target group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2021- Contingency planning - Strengthening transfer capacities to enable displaced people to return home</a:t>
            </a:r>
            <a:endParaRPr lang="fr-FR" sz="1200" b="0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bg1"/>
                </a:solidFill>
                <a:ea typeface="Roboto"/>
                <a:cs typeface="Roboto"/>
              </a:rPr>
              <a:t>2022 - Integration of IDPs into SCOOPS, GASPAs, social cohesion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2023 - Further </a:t>
            </a:r>
            <a:r>
              <a:rPr lang="en-US" sz="1200" b="0" dirty="0" err="1">
                <a:solidFill>
                  <a:schemeClr val="bg1"/>
                </a:solidFill>
              </a:rPr>
              <a:t>integration</a:t>
            </a:r>
            <a:endParaRPr lang="en-US" sz="1200" b="0" dirty="0">
              <a:solidFill>
                <a:schemeClr val="bg1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Nexus interventions </a:t>
            </a:r>
            <a:r>
              <a:rPr lang="fr-FR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developed/insured </a:t>
            </a:r>
            <a:r>
              <a:rPr lang="fr-FR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Peaceful integration into the host community, including social cohesion and access to resources.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Income generation through income-generating activities and rural microenterprises,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Rebuilding livestock herds through livestock units 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Generate income with feeder units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Access to agricultural inputs through group purchasing and mass production of organic manure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Screening displaced children for malnutrition with the support of mother leaders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Construction of hand-washing facilities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Adopting positive health behaviours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11149-736F-5845-8ED3-8776F15382B1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582061-F716-DA4D-9F0B-1F73A3D2CA7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779153-5D05-5447-BD5B-608E76D73AEC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E5A235-43DF-B249-AD30-06FF5F7C9FC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F4685B-6DE6-7B43-AF68-D665AABF1FF3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643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9AC04-468E-4976-818A-8363019F6E1F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747E85-8DF2-4FBA-A854-5BCB38EEA36B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ADEEB-B758-4026-B143-F924946854D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A598A-7D20-4AB0-9B39-ABBD3E0CDE44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9D8495-9161-46F3-B30E-A8BC4B97D5D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B9010-E861-4B4F-A835-2067CEB8D0A2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0FA40-A0F1-40D6-8EE9-23068697791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C5DAD-B8DB-4A96-B24C-0B987F05F9CF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F30068-880E-422A-ADD0-C189A080BD7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D9C59-C68D-4FBB-AF08-7A779357223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9033" y="920887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1" name="Espace réservé du texte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372" y="1220069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2" name="Espace réservé du texte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5499" y="1608825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5622" y="2269796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5" name="Espace réservé du texte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0941" y="2625619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6" name="Espace réservé du texte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5590" y="3028900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90" name="Espace réservé du texte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691" y="4502477"/>
            <a:ext cx="4803553" cy="830997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4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fr-FR"/>
              <a:t>Modifiez les styles du texte du masque</a:t>
            </a: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81600"/>
            <a:ext cx="3048000" cy="1027247"/>
          </a:xfrm>
        </p:spPr>
        <p:txBody>
          <a:bodyPr rtlCol="0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6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840F5-5E87-4CD0-8476-EF6597982C2B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0999F-82CD-41C6-B2F5-E75AD24CA5E9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E1E6C-1B1E-4A84-89B7-93186CCA861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A01D6-8A02-4F80-9AD5-33901E714EF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23255-563E-4317-B4EB-DD6A76A12BEC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6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7B2C-8627-FE40-9AC6-074BCCE76A19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5B0935-3F4E-D74C-AEFA-D70BD6F6FA00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D39971-EBFA-5A47-AF0A-8B247C4CBC14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E716C7-43AC-3D4E-9A5C-C109A0DE1B4D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B0144A-2AC6-EB44-ABE9-88EE1DD725D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4648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4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4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5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2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0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EAA66-E7E6-4D8C-9686-32D93BCCEB5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B70C4C-C3ED-46CF-BB29-0AC1552A990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AFC834-6ECD-4C70-9036-90ED90536831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3CC03-4771-44EA-BD15-04D290A6944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2B67C-5342-4712-A041-BF9FAEFEAC69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5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3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1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6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0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5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2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6ED6-0CA8-46E4-814E-93DBA705EB83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D8AD3-E476-4781-9D26-EA46D4BB99C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9355B8-5CEF-4796-A4A0-4583C29661B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5368C9-B43A-4274-8DC8-4E427E5A2180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AF42F7-FCB4-44B8-9EAC-FDD7305647C5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5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2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4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6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1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5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2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8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88CAD7-209C-4018-A6BC-D0DCE0CA9366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25E990-1537-47E4-A772-DB14210EC9B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5633EA-9940-413E-83ED-21516E6B4B3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012128-9477-42EA-AB59-04004762D6F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3EA43-A77B-459F-BF97-696E11B8097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9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6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1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3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3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7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1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EDD945-B391-4316-8EC4-D6EFAC91FA30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6F48F-8E35-42B5-92B1-442E1D9E62A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F56C2-5F9E-4209-9F03-9425AFB6115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51C980-BAFD-4152-9AD6-7B80E4E15495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45B7F4-A176-4F58-935C-1FB64C3EBF3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BCC05-B5C6-441D-9871-1CF19EA7F76D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EEDA8-2717-4A67-B8DD-5D467A5D38FD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9572F-3BDA-4229-9479-B6E6D6BFA41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41115-E77D-470D-9CD8-D393E532923F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0A0A2-B5A8-4431-92C0-BA695864FAFB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B5016-94DD-45DC-81A3-E2B4291BF7A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83B18B-0EA3-4A17-ACE9-65B0002314F2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54C848-C30C-40DE-B32F-567677287E43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C5BD4-A6DC-4DA6-B1B3-0E126DF46D5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CA467-4B3F-4057-A922-7F0254E7DF01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9D5A99-4161-8B4D-9DFA-816DD4659D87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59AB58-64A8-6C46-8ED0-6A5A47AD1BF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9EDA1-C38D-EC4A-B17C-5A469D37B60A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34E2EF-1D84-8549-B32A-B360CDAD75FA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2D972-FE68-584C-A100-4BE9715C00CA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21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83F11-4A85-AE4A-80AA-C8F5E57AEF3A}"/>
              </a:ext>
            </a:extLst>
          </p:cNvPr>
          <p:cNvGrpSpPr/>
          <p:nvPr/>
        </p:nvGrpSpPr>
        <p:grpSpPr>
          <a:xfrm>
            <a:off x="166479" y="0"/>
            <a:ext cx="675861" cy="863091"/>
            <a:chOff x="166479" y="0"/>
            <a:chExt cx="675861" cy="8630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30ED8-D15E-B746-844D-4869E2DBC37B}"/>
                </a:ext>
              </a:extLst>
            </p:cNvPr>
            <p:cNvSpPr/>
            <p:nvPr/>
          </p:nvSpPr>
          <p:spPr>
            <a:xfrm>
              <a:off x="253446" y="0"/>
              <a:ext cx="501926" cy="675861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94B2D32A-1D80-B94D-9F80-AB9FF788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79" y="187230"/>
              <a:ext cx="675861" cy="67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change the style of the main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modify the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571-32B9-0C39-2BF2-1EB477BB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861" y="473508"/>
            <a:ext cx="7120278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A7"/>
                </a:solidFill>
              </a:rPr>
              <a:t>Adapting to crisis: ACDI/VOCA's programming experience in Burkina Faso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8B8E8-4437-C2BC-CB41-0859E2E9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11" y="3142610"/>
            <a:ext cx="7465978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9BA7"/>
                </a:solidFill>
              </a:rPr>
              <a:t>Presentation for the </a:t>
            </a:r>
            <a:r>
              <a:rPr lang="en-US" sz="2400" dirty="0" err="1">
                <a:solidFill>
                  <a:srgbClr val="009BA7"/>
                </a:solidFill>
              </a:rPr>
              <a:t>Foire </a:t>
            </a:r>
            <a:r>
              <a:rPr lang="en-US" sz="2400" dirty="0">
                <a:solidFill>
                  <a:srgbClr val="009BA7"/>
                </a:solidFill>
              </a:rPr>
              <a:t>aux </a:t>
            </a:r>
            <a:r>
              <a:rPr lang="en-US" sz="2400" dirty="0" err="1">
                <a:solidFill>
                  <a:srgbClr val="009BA7"/>
                </a:solidFill>
              </a:rPr>
              <a:t>Savoirs</a:t>
            </a:r>
            <a:endParaRPr lang="en-US" sz="2400" dirty="0">
              <a:solidFill>
                <a:srgbClr val="009BA7"/>
              </a:solidFill>
            </a:endParaRPr>
          </a:p>
          <a:p>
            <a:r>
              <a:rPr lang="en-US" sz="2400" dirty="0">
                <a:solidFill>
                  <a:srgbClr val="009BA7"/>
                </a:solidFill>
              </a:rPr>
              <a:t>December 12, 2023</a:t>
            </a:r>
          </a:p>
        </p:txBody>
      </p:sp>
      <p:pic>
        <p:nvPicPr>
          <p:cNvPr id="4" name="Picture 3" descr="A picture containing graphics, circle, font&#10;&#10;Description automatically generated">
            <a:extLst>
              <a:ext uri="{FF2B5EF4-FFF2-40B4-BE49-F238E27FC236}">
                <a16:creationId xmlns:a16="http://schemas.microsoft.com/office/drawing/2014/main" id="{1364980C-CAFF-9014-84D8-A80DA1F3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0" y="4798372"/>
            <a:ext cx="3603797" cy="15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7C4C-1654-CD3F-7AD8-613E01D5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183600"/>
            <a:ext cx="10669479" cy="766482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 of ViMPlus activities to fill the gaps in AH-AD-Paix for PDI participants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A group of people standing outside looking at a picture&#10;&#10;Description automatically generated">
            <a:extLst>
              <a:ext uri="{FF2B5EF4-FFF2-40B4-BE49-F238E27FC236}">
                <a16:creationId xmlns:a16="http://schemas.microsoft.com/office/drawing/2014/main" id="{9654F42D-661B-CAC8-4BDC-B5D25188F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26909"/>
          <a:stretch/>
        </p:blipFill>
        <p:spPr>
          <a:xfrm>
            <a:off x="75677" y="1135028"/>
            <a:ext cx="2824490" cy="4863352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DB1B-C106-9743-4115-B94FDD1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167" y="1504921"/>
            <a:ext cx="6546703" cy="4123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Peaceful integration into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host community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T Std 55 Roman" panose="020B050302020302020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 Income-generating activities, rural micro-enterprises and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livestock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fattening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Rebuilding the herd with breeding units 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Access to agricultural inputs through group purchasing and manure production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Screening for child malnutrition (GASPA)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Construction of hand-washing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facilities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T Std 55 Roman" panose="020B0503020203020204"/>
              <a:cs typeface="Times New Roman" panose="02020603050405020304" pitchFamily="18" charset="0"/>
            </a:endParaRPr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CB91519A-89DF-D86F-95EF-BE9A5149D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r="28563"/>
          <a:stretch/>
        </p:blipFill>
        <p:spPr bwMode="auto">
          <a:xfrm>
            <a:off x="9311003" y="1135028"/>
            <a:ext cx="2805320" cy="4863352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88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1">
            <a:extLst>
              <a:ext uri="{FF2B5EF4-FFF2-40B4-BE49-F238E27FC236}">
                <a16:creationId xmlns:a16="http://schemas.microsoft.com/office/drawing/2014/main" id="{3D031FBC-1301-1C5B-A169-AF15D979F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-2" b="-2"/>
          <a:stretch/>
        </p:blipFill>
        <p:spPr bwMode="auto">
          <a:xfrm>
            <a:off x="6390037" y="857249"/>
            <a:ext cx="5481731" cy="25237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5" name="Image 18">
            <a:extLst>
              <a:ext uri="{FF2B5EF4-FFF2-40B4-BE49-F238E27FC236}">
                <a16:creationId xmlns:a16="http://schemas.microsoft.com/office/drawing/2014/main" id="{2C4D17F2-6A30-F6F9-F3F2-F891477C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" b="-2"/>
          <a:stretch/>
        </p:blipFill>
        <p:spPr bwMode="auto">
          <a:xfrm>
            <a:off x="6390037" y="3476997"/>
            <a:ext cx="5481731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67C4C-1654-CD3F-7AD8-613E01D5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066" y="80804"/>
            <a:ext cx="6708937" cy="776446"/>
          </a:xfrm>
        </p:spPr>
        <p:txBody>
          <a:bodyPr>
            <a:normAutofit/>
          </a:bodyPr>
          <a:lstStyle/>
          <a:p>
            <a:r>
              <a:rPr lang="fr-FR" sz="2550" b="1" dirty="0"/>
              <a:t>Achievements of PDI participants in 2023 </a:t>
            </a:r>
            <a:endParaRPr lang="en-US" sz="255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DB1B-C106-9743-4115-B94FDD1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24" y="1077169"/>
            <a:ext cx="5664056" cy="5143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 err="1">
                <a:latin typeface="Avenir LT Std 55 Roman" panose="020B0503020203020204"/>
                <a:cs typeface="Times New Roman" panose="02020603050405020304" pitchFamily="18" charset="0"/>
              </a:rPr>
              <a:t>ViMPlus supports </a:t>
            </a: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displaced organizations: 98 SCOOPS, 33 GPCS and 290 GASPA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Eleven social cohesion committees conducted community dialogues to strengthen cohabitation.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CA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2,184 displaced people benefited from GASPA sessions at their reception sites in the commune of Kaya.</a:t>
            </a:r>
            <a:endParaRPr lang="en-US" sz="2200" dirty="0">
              <a:latin typeface="Avenir LT Std 55 Roman" panose="020B0503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36 SCOOPS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made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group purchases of inputs</a:t>
            </a:r>
            <a:endParaRPr lang="en-US" sz="2200" dirty="0">
              <a:latin typeface="Avenir LT Std 55 Roman" panose="020B0503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131 small ruminant units created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10 onion SCOOPS in Kaya produced 600 </a:t>
            </a:r>
            <a:r>
              <a:rPr lang="en-US" sz="2200" dirty="0" err="1">
                <a:latin typeface="Avenir LT Std 55 Roman" panose="020B0503020203020204"/>
                <a:cs typeface="Times New Roman" panose="02020603050405020304" pitchFamily="18" charset="0"/>
              </a:rPr>
              <a:t>tons </a:t>
            </a: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of onions. </a:t>
            </a:r>
          </a:p>
        </p:txBody>
      </p:sp>
    </p:spTree>
    <p:extLst>
      <p:ext uri="{BB962C8B-B14F-4D97-AF65-F5344CB8AC3E}">
        <p14:creationId xmlns:p14="http://schemas.microsoft.com/office/powerpoint/2010/main" val="34729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11CA138-984F-D3D6-BA41-32F6D404C489}"/>
              </a:ext>
            </a:extLst>
          </p:cNvPr>
          <p:cNvSpPr/>
          <p:nvPr/>
        </p:nvSpPr>
        <p:spPr>
          <a:xfrm flipV="1">
            <a:off x="3572854" y="2047517"/>
            <a:ext cx="235670" cy="188536"/>
          </a:xfrm>
          <a:prstGeom prst="triangle">
            <a:avLst/>
          </a:prstGeom>
          <a:solidFill>
            <a:srgbClr val="EA6847"/>
          </a:solidFill>
          <a:ln>
            <a:solidFill>
              <a:srgbClr val="EA684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LT Std 55 Roman" panose="020B0503020203020204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E005E5B-3E86-BA52-6ADD-B61AA03E173C}"/>
              </a:ext>
            </a:extLst>
          </p:cNvPr>
          <p:cNvSpPr/>
          <p:nvPr/>
        </p:nvSpPr>
        <p:spPr>
          <a:xfrm flipV="1">
            <a:off x="1299603" y="2009417"/>
            <a:ext cx="235670" cy="188536"/>
          </a:xfrm>
          <a:prstGeom prst="triangle">
            <a:avLst/>
          </a:prstGeom>
          <a:solidFill>
            <a:srgbClr val="EA6847"/>
          </a:solidFill>
          <a:ln>
            <a:solidFill>
              <a:srgbClr val="EA684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LT Std 55 Roman" panose="020B050302020302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140C4F-7E98-F93B-7D81-76BA3850574D}"/>
              </a:ext>
            </a:extLst>
          </p:cNvPr>
          <p:cNvGrpSpPr/>
          <p:nvPr/>
        </p:nvGrpSpPr>
        <p:grpSpPr>
          <a:xfrm>
            <a:off x="6709078" y="1997208"/>
            <a:ext cx="4897750" cy="1157137"/>
            <a:chOff x="2478482" y="1851394"/>
            <a:chExt cx="4897750" cy="115713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72837E1-763F-A956-9A16-504957D598B1}"/>
                </a:ext>
              </a:extLst>
            </p:cNvPr>
            <p:cNvCxnSpPr>
              <a:cxnSpLocks/>
            </p:cNvCxnSpPr>
            <p:nvPr/>
          </p:nvCxnSpPr>
          <p:spPr>
            <a:xfrm>
              <a:off x="2478482" y="1851394"/>
              <a:ext cx="4897750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2BEFB9C-2F12-9E7C-BE67-39B868E30142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35" name="TextBox 1">
              <a:extLst>
                <a:ext uri="{FF2B5EF4-FFF2-40B4-BE49-F238E27FC236}">
                  <a16:creationId xmlns:a16="http://schemas.microsoft.com/office/drawing/2014/main" id="{A544142A-4283-B4D0-3E1A-DDDEA4B4FE8C}"/>
                </a:ext>
              </a:extLst>
            </p:cNvPr>
            <p:cNvSpPr txBox="1"/>
            <p:nvPr/>
          </p:nvSpPr>
          <p:spPr>
            <a:xfrm>
              <a:off x="3374098" y="1992868"/>
              <a:ext cx="40021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venir LT Std 55 Roman" panose="020B0503020203020204"/>
                </a:rPr>
                <a:t>Around 85% of project participants are located outside their original census zone.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3B33"/>
                </a:solidFill>
                <a:effectLst/>
                <a:uLnTx/>
                <a:uFillTx/>
                <a:latin typeface="Avenir LT Std 55 Roman" panose="020B0503020203020204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786819B-1727-CB0E-B567-96194FFFC805}"/>
                </a:ext>
              </a:extLst>
            </p:cNvPr>
            <p:cNvSpPr/>
            <p:nvPr/>
          </p:nvSpPr>
          <p:spPr>
            <a:xfrm flipV="1">
              <a:off x="2742229" y="1852289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</p:grpSp>
      <p:sp>
        <p:nvSpPr>
          <p:cNvPr id="45" name="AutoShape 4">
            <a:extLst>
              <a:ext uri="{FF2B5EF4-FFF2-40B4-BE49-F238E27FC236}">
                <a16:creationId xmlns:a16="http://schemas.microsoft.com/office/drawing/2014/main" id="{6CC90B08-3401-2C13-A082-745475404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695E9202-A68B-E8BE-4F76-DD18295BA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4EF673-2152-6E7A-D8C7-698AF77FD6FE}"/>
              </a:ext>
            </a:extLst>
          </p:cNvPr>
          <p:cNvGrpSpPr/>
          <p:nvPr/>
        </p:nvGrpSpPr>
        <p:grpSpPr>
          <a:xfrm>
            <a:off x="903404" y="3581400"/>
            <a:ext cx="5061590" cy="1190978"/>
            <a:chOff x="2429095" y="1830121"/>
            <a:chExt cx="5061590" cy="1190978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D18678C-48B0-3A04-9CAA-3EF4FD49D61E}"/>
                </a:ext>
              </a:extLst>
            </p:cNvPr>
            <p:cNvCxnSpPr>
              <a:cxnSpLocks/>
            </p:cNvCxnSpPr>
            <p:nvPr/>
          </p:nvCxnSpPr>
          <p:spPr>
            <a:xfrm>
              <a:off x="2429095" y="1851394"/>
              <a:ext cx="5061590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9F487DD-C4A2-CEE8-A3D3-5516931B3797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11B4FC3B-0A7C-B40A-EDB8-11C82CB82047}"/>
                </a:ext>
              </a:extLst>
            </p:cNvPr>
            <p:cNvSpPr txBox="1"/>
            <p:nvPr/>
          </p:nvSpPr>
          <p:spPr>
            <a:xfrm>
              <a:off x="3557069" y="2005436"/>
              <a:ext cx="384958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The season was marked by more than 23 days of drought between mid-August and the end of September.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3B33"/>
                </a:solidFill>
                <a:effectLst/>
                <a:uLnTx/>
                <a:uFillTx/>
                <a:latin typeface="Avenir LT Std 55 Roman" panose="020B0503020203020204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28DF8C91-575B-5CCF-A715-BA3C4967D791}"/>
                </a:ext>
              </a:extLst>
            </p:cNvPr>
            <p:cNvSpPr/>
            <p:nvPr/>
          </p:nvSpPr>
          <p:spPr>
            <a:xfrm flipV="1">
              <a:off x="2742229" y="18301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C62BC7-11E3-6122-C463-BF73452D14CA}"/>
              </a:ext>
            </a:extLst>
          </p:cNvPr>
          <p:cNvGrpSpPr/>
          <p:nvPr/>
        </p:nvGrpSpPr>
        <p:grpSpPr>
          <a:xfrm>
            <a:off x="6694893" y="3602674"/>
            <a:ext cx="5283515" cy="1506964"/>
            <a:chOff x="2346030" y="1851394"/>
            <a:chExt cx="5199517" cy="1505152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1B4496C-2563-45CF-1DE7-66EE05592A7F}"/>
                </a:ext>
              </a:extLst>
            </p:cNvPr>
            <p:cNvCxnSpPr>
              <a:cxnSpLocks/>
            </p:cNvCxnSpPr>
            <p:nvPr/>
          </p:nvCxnSpPr>
          <p:spPr>
            <a:xfrm>
              <a:off x="2346030" y="1851394"/>
              <a:ext cx="4887951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2D5F9EA-0625-4C3F-3205-0BB5E5C3B81D}"/>
                </a:ext>
              </a:extLst>
            </p:cNvPr>
            <p:cNvSpPr/>
            <p:nvPr/>
          </p:nvSpPr>
          <p:spPr>
            <a:xfrm flipV="1">
              <a:off x="5012258" y="188085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  <p:sp>
          <p:nvSpPr>
            <p:cNvPr id="58" name="TextBox 1">
              <a:extLst>
                <a:ext uri="{FF2B5EF4-FFF2-40B4-BE49-F238E27FC236}">
                  <a16:creationId xmlns:a16="http://schemas.microsoft.com/office/drawing/2014/main" id="{DBEA5794-4923-B6A5-EB93-E6A7F3753C0E}"/>
                </a:ext>
              </a:extLst>
            </p:cNvPr>
            <p:cNvSpPr txBox="1"/>
            <p:nvPr/>
          </p:nvSpPr>
          <p:spPr>
            <a:xfrm>
              <a:off x="3281757" y="2034698"/>
              <a:ext cx="4263790" cy="132184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Avenir LT Std 55 Roman" panose="020B0503020203020204"/>
                </a:rPr>
                <a:t>The duration of the IDPs' </a:t>
              </a:r>
              <a:r>
                <a:rPr lang="en-US" sz="2000" dirty="0" err="1">
                  <a:latin typeface="Avenir LT Std 55 Roman" panose="020B0503020203020204"/>
                </a:rPr>
                <a:t>move </a:t>
              </a:r>
              <a:r>
                <a:rPr lang="en-US" sz="2000" dirty="0">
                  <a:latin typeface="Avenir LT Std 55 Roman" panose="020B0503020203020204"/>
                </a:rPr>
                <a:t>and </a:t>
              </a:r>
              <a:r>
                <a:rPr lang="en-US" sz="2000" dirty="0" err="1">
                  <a:latin typeface="Avenir LT Std 55 Roman" panose="020B0503020203020204"/>
                </a:rPr>
                <a:t>their </a:t>
              </a:r>
              <a:r>
                <a:rPr lang="en-US" sz="2000" dirty="0">
                  <a:latin typeface="Avenir LT Std 55 Roman" panose="020B0503020203020204"/>
                </a:rPr>
                <a:t>living habits </a:t>
              </a:r>
              <a:r>
                <a:rPr lang="en-US" sz="2000" dirty="0" err="1">
                  <a:latin typeface="Avenir LT Std 55 Roman" panose="020B0503020203020204"/>
                </a:rPr>
                <a:t>suggest that they will remain </a:t>
              </a:r>
              <a:r>
                <a:rPr lang="en-US" sz="2000" dirty="0">
                  <a:latin typeface="Avenir LT Std 55 Roman" panose="020B0503020203020204"/>
                </a:rPr>
                <a:t>in the </a:t>
              </a:r>
              <a:r>
                <a:rPr lang="en-US" sz="2000" dirty="0" err="1">
                  <a:latin typeface="Avenir LT Std 55 Roman" panose="020B0503020203020204"/>
                </a:rPr>
                <a:t>host villages for </a:t>
              </a:r>
              <a:r>
                <a:rPr lang="en-US" sz="2000" dirty="0">
                  <a:latin typeface="Avenir LT Std 55 Roman" panose="020B0503020203020204"/>
                </a:rPr>
                <a:t>the long </a:t>
              </a:r>
              <a:r>
                <a:rPr lang="en-US" sz="2000" dirty="0" err="1">
                  <a:latin typeface="Avenir LT Std 55 Roman" panose="020B0503020203020204"/>
                </a:rPr>
                <a:t>term.</a:t>
              </a:r>
              <a:endParaRPr lang="en-US" sz="2000" dirty="0">
                <a:latin typeface="Avenir LT Std 55 Roman" panose="020B0503020203020204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9AC816B-0005-AF34-A9C1-BB157EF9745B}"/>
                </a:ext>
              </a:extLst>
            </p:cNvPr>
            <p:cNvSpPr/>
            <p:nvPr/>
          </p:nvSpPr>
          <p:spPr>
            <a:xfrm flipV="1">
              <a:off x="2690249" y="1853497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B3534B2-6183-12B3-2E20-030CDB34FECE}"/>
              </a:ext>
            </a:extLst>
          </p:cNvPr>
          <p:cNvGrpSpPr/>
          <p:nvPr/>
        </p:nvGrpSpPr>
        <p:grpSpPr>
          <a:xfrm>
            <a:off x="3328606" y="5114249"/>
            <a:ext cx="5712652" cy="1182546"/>
            <a:chOff x="2346030" y="1830121"/>
            <a:chExt cx="5712652" cy="1182546"/>
          </a:xfrm>
        </p:grpSpPr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F665F439-E349-074B-8580-91F220C32CFA}"/>
                </a:ext>
              </a:extLst>
            </p:cNvPr>
            <p:cNvCxnSpPr>
              <a:cxnSpLocks/>
            </p:cNvCxnSpPr>
            <p:nvPr/>
          </p:nvCxnSpPr>
          <p:spPr>
            <a:xfrm>
              <a:off x="2346030" y="1851394"/>
              <a:ext cx="5453444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8" name="Isosceles Triangle 1027">
              <a:extLst>
                <a:ext uri="{FF2B5EF4-FFF2-40B4-BE49-F238E27FC236}">
                  <a16:creationId xmlns:a16="http://schemas.microsoft.com/office/drawing/2014/main" id="{F930675C-D7CB-4716-8FD1-270C61707890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1030" name="TextBox 1">
              <a:extLst>
                <a:ext uri="{FF2B5EF4-FFF2-40B4-BE49-F238E27FC236}">
                  <a16:creationId xmlns:a16="http://schemas.microsoft.com/office/drawing/2014/main" id="{14F6C01F-FBD9-4F45-1EF8-CE5E92DDCCA4}"/>
                </a:ext>
              </a:extLst>
            </p:cNvPr>
            <p:cNvSpPr txBox="1"/>
            <p:nvPr/>
          </p:nvSpPr>
          <p:spPr>
            <a:xfrm>
              <a:off x="3379874" y="1997004"/>
              <a:ext cx="46788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Access to fertilizers, whose prices remain high, and insecurity were the main constraints during the campaign. </a:t>
              </a:r>
            </a:p>
          </p:txBody>
        </p:sp>
        <p:sp>
          <p:nvSpPr>
            <p:cNvPr id="1031" name="Isosceles Triangle 1030">
              <a:extLst>
                <a:ext uri="{FF2B5EF4-FFF2-40B4-BE49-F238E27FC236}">
                  <a16:creationId xmlns:a16="http://schemas.microsoft.com/office/drawing/2014/main" id="{5BED2BA0-EBB1-8390-6F78-6427FBC9D8ED}"/>
                </a:ext>
              </a:extLst>
            </p:cNvPr>
            <p:cNvSpPr/>
            <p:nvPr/>
          </p:nvSpPr>
          <p:spPr>
            <a:xfrm flipV="1">
              <a:off x="2742229" y="18301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B008A4-1AB9-BB39-CC24-F02BD5FAB735}"/>
              </a:ext>
            </a:extLst>
          </p:cNvPr>
          <p:cNvGrpSpPr/>
          <p:nvPr/>
        </p:nvGrpSpPr>
        <p:grpSpPr>
          <a:xfrm>
            <a:off x="746502" y="2020783"/>
            <a:ext cx="4738799" cy="1508359"/>
            <a:chOff x="833009" y="1979812"/>
            <a:chExt cx="4738799" cy="150835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968D95E-54FC-3E07-4EC5-8F5919856D9B}"/>
                </a:ext>
              </a:extLst>
            </p:cNvPr>
            <p:cNvCxnSpPr>
              <a:cxnSpLocks/>
            </p:cNvCxnSpPr>
            <p:nvPr/>
          </p:nvCxnSpPr>
          <p:spPr>
            <a:xfrm>
              <a:off x="833009" y="1979812"/>
              <a:ext cx="4738799" cy="0"/>
            </a:xfrm>
            <a:prstGeom prst="straightConnector1">
              <a:avLst/>
            </a:prstGeom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E59F921D-F77A-F24B-D3A3-B97686D98568}"/>
                </a:ext>
              </a:extLst>
            </p:cNvPr>
            <p:cNvSpPr txBox="1"/>
            <p:nvPr/>
          </p:nvSpPr>
          <p:spPr>
            <a:xfrm>
              <a:off x="2127549" y="2164732"/>
              <a:ext cx="344425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Decrease in cultivated areas (0.85 </a:t>
              </a:r>
              <a:r>
                <a:rPr lang="pt-BR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ha/household </a:t>
              </a: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in 2022 vs. 0.40 ha/household in 2023).</a:t>
              </a:r>
            </a:p>
          </p:txBody>
        </p:sp>
        <p:pic>
          <p:nvPicPr>
            <p:cNvPr id="1045" name="Graphic 49">
              <a:extLst>
                <a:ext uri="{FF2B5EF4-FFF2-40B4-BE49-F238E27FC236}">
                  <a16:creationId xmlns:a16="http://schemas.microsoft.com/office/drawing/2014/main" id="{03804B8A-2214-4CBA-B7FA-C8F5A9A2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8800" y="2308966"/>
              <a:ext cx="621207" cy="478847"/>
            </a:xfrm>
            <a:prstGeom prst="rect">
              <a:avLst/>
            </a:prstGeom>
          </p:spPr>
        </p:pic>
      </p:grpSp>
      <p:pic>
        <p:nvPicPr>
          <p:cNvPr id="1047" name="Graphic 57">
            <a:extLst>
              <a:ext uri="{FF2B5EF4-FFF2-40B4-BE49-F238E27FC236}">
                <a16:creationId xmlns:a16="http://schemas.microsoft.com/office/drawing/2014/main" id="{57222997-9F63-4137-A399-BDA4DE608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19" y="3873492"/>
            <a:ext cx="581681" cy="664779"/>
          </a:xfrm>
          <a:prstGeom prst="rect">
            <a:avLst/>
          </a:prstGeom>
        </p:spPr>
      </p:pic>
      <p:pic>
        <p:nvPicPr>
          <p:cNvPr id="1048" name="Graphic 32">
            <a:extLst>
              <a:ext uri="{FF2B5EF4-FFF2-40B4-BE49-F238E27FC236}">
                <a16:creationId xmlns:a16="http://schemas.microsoft.com/office/drawing/2014/main" id="{B67B14D3-B31E-48CC-8EB1-AE123BE76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7477" y="5399507"/>
            <a:ext cx="493795" cy="6583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AD95C2-DF44-C9F6-1AC2-93AC5E370E9C}"/>
              </a:ext>
            </a:extLst>
          </p:cNvPr>
          <p:cNvSpPr/>
          <p:nvPr/>
        </p:nvSpPr>
        <p:spPr>
          <a:xfrm>
            <a:off x="1035850" y="29214"/>
            <a:ext cx="10719601" cy="1107016"/>
          </a:xfrm>
          <a:prstGeom prst="rect">
            <a:avLst/>
          </a:prstGeom>
        </p:spPr>
        <p:txBody>
          <a:bodyPr vert="horz" wrap="square" lIns="120949" tIns="60475" rIns="120949" bIns="60475" rtlCol="0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Looking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to the future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 panose="020B0503020203020204"/>
            </a:endParaRPr>
          </a:p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9BA7"/>
                </a:solidFill>
                <a:latin typeface="Avenir LT Std 55 Roman" panose="020B0503020203020204"/>
              </a:rPr>
              <a:t>2024: Food safety </a:t>
            </a:r>
            <a:r>
              <a:rPr lang="en-US" sz="3200" b="1" dirty="0" err="1">
                <a:solidFill>
                  <a:srgbClr val="009BA7"/>
                </a:solidFill>
                <a:latin typeface="Avenir LT Std 55 Roman" panose="020B0503020203020204"/>
              </a:rPr>
              <a:t>risks </a:t>
            </a:r>
            <a:r>
              <a:rPr lang="en-US" sz="3200" b="1" dirty="0">
                <a:solidFill>
                  <a:srgbClr val="009BA7"/>
                </a:solidFill>
                <a:latin typeface="Avenir LT Std 55 Roman" panose="020B0503020203020204"/>
              </a:rPr>
              <a:t>and crises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BA7"/>
              </a:solidFill>
              <a:effectLst/>
              <a:uLnTx/>
              <a:uFillTx/>
              <a:latin typeface="Avenir LT Std 55 Roman" panose="020B050302020302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9B9FA9-3D3F-1DFA-BEBB-A601669F1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62060" y="4113282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A78BC-A5D6-99FC-811F-84BEA2CFF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4893" y="2247904"/>
            <a:ext cx="902286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8E5E9-8A58-D833-E333-6AE52ADB89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308" y="2481711"/>
            <a:ext cx="457240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48C68-8D94-501A-E6AC-64D7E47EDA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4933" y="3820728"/>
            <a:ext cx="902286" cy="902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9670-EC18-CC47-213E-D4D8193B13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4890" y="4045567"/>
            <a:ext cx="40237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C0A4-4DA0-8C41-3A61-34EAE375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53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9BA7"/>
                </a:solidFill>
                <a:latin typeface="Avenir LT Std 55 Roman"/>
              </a:rPr>
              <a:t>Discussion and Q&amp;A</a:t>
            </a:r>
            <a:endParaRPr lang="en-US" sz="4000" b="1" dirty="0">
              <a:solidFill>
                <a:srgbClr val="009BA7"/>
              </a:solidFill>
            </a:endParaRPr>
          </a:p>
        </p:txBody>
      </p:sp>
      <p:pic>
        <p:nvPicPr>
          <p:cNvPr id="4" name="Picture 3" descr="A group of women carrying buckets of grass on their heads&#10;&#10;Description automatically generated">
            <a:extLst>
              <a:ext uri="{FF2B5EF4-FFF2-40B4-BE49-F238E27FC236}">
                <a16:creationId xmlns:a16="http://schemas.microsoft.com/office/drawing/2014/main" id="{16838594-232C-3C76-F84F-BE8ADD3F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40" y="1808577"/>
            <a:ext cx="7912720" cy="44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4A609-8AAA-4442-AF38-77A629C703D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B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range&#10;&#10;Description automatically generated">
            <a:extLst>
              <a:ext uri="{FF2B5EF4-FFF2-40B4-BE49-F238E27FC236}">
                <a16:creationId xmlns:a16="http://schemas.microsoft.com/office/drawing/2014/main" id="{939C36FD-7589-4942-BFE6-7D330AF0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94" y="72792"/>
            <a:ext cx="6431440" cy="6376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469" y="543753"/>
            <a:ext cx="4114801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erriweather" pitchFamily="2" charset="77"/>
                <a:cs typeface="Times New Roman" panose="02020603050405020304" pitchFamily="18" charset="0"/>
              </a:rPr>
              <a:t>We envision a world in which people are</a:t>
            </a:r>
          </a:p>
          <a:p>
            <a:r>
              <a:rPr lang="en-US" sz="2800" dirty="0">
                <a:solidFill>
                  <a:schemeClr val="bg1"/>
                </a:solidFill>
                <a:latin typeface="Merriweather" pitchFamily="2" charset="77"/>
                <a:cs typeface="Times New Roman" panose="02020603050405020304" pitchFamily="18" charset="0"/>
              </a:rPr>
              <a:t>empowered to succeed in the global economy.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BB4D"/>
                </a:solidFill>
                <a:latin typeface="Avenir LT Std 65 Medium" panose="020B0503020203020204" pitchFamily="34" charset="0"/>
              </a:rPr>
              <a:t>www.acdivoca.org  </a:t>
            </a:r>
            <a:endParaRPr lang="en-US" b="1" dirty="0">
              <a:solidFill>
                <a:srgbClr val="FFBB4D"/>
              </a:solidFill>
              <a:latin typeface="Avenir LT Std 65 Medium" panose="020B0503020203020204" pitchFamily="34" charset="0"/>
              <a:cs typeface="Calibri"/>
            </a:endParaRPr>
          </a:p>
        </p:txBody>
      </p:sp>
      <p:pic>
        <p:nvPicPr>
          <p:cNvPr id="6" name="Picture 5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520629"/>
            <a:ext cx="1712295" cy="442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2C6BB-E6EE-ED45-9000-C9C542DE9327}"/>
              </a:ext>
            </a:extLst>
          </p:cNvPr>
          <p:cNvSpPr txBox="1"/>
          <p:nvPr/>
        </p:nvSpPr>
        <p:spPr>
          <a:xfrm>
            <a:off x="957468" y="5959372"/>
            <a:ext cx="5834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50 F Street Northwest, Washington, D.C. 20001</a:t>
            </a:r>
          </a:p>
          <a:p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+1 202 469 6000 | </a:t>
            </a:r>
            <a:r>
              <a:rPr lang="en-US" sz="1600" err="1">
                <a:solidFill>
                  <a:schemeClr val="bg1"/>
                </a:solidFill>
                <a:latin typeface="Avenir Medium" panose="02000503020000020003" pitchFamily="2" charset="0"/>
              </a:rPr>
              <a:t>acdivoca.org </a:t>
            </a:r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| Follow us </a:t>
            </a:r>
            <a:r>
              <a:rPr lang="en-US" sz="1600" b="1">
                <a:solidFill>
                  <a:srgbClr val="FFBB4D"/>
                </a:solidFill>
                <a:latin typeface="Avenir Heavy" panose="02000503020000020003" pitchFamily="2" charset="0"/>
              </a:rPr>
              <a:t>@acdivoca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31C5B-9436-B048-9A99-25B012C94CB4}"/>
              </a:ext>
            </a:extLst>
          </p:cNvPr>
          <p:cNvSpPr/>
          <p:nvPr/>
        </p:nvSpPr>
        <p:spPr>
          <a:xfrm>
            <a:off x="1694481" y="6522347"/>
            <a:ext cx="8758446" cy="13417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BE698-4521-F941-A336-1CC70E70C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58" y="6393765"/>
            <a:ext cx="914400" cy="236525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2D471DD-8B65-4F49-8244-5D9EC9C76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5" y="3636388"/>
            <a:ext cx="2147367" cy="22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421001-412F-3D85-074E-5D7F0E216B12}"/>
              </a:ext>
            </a:extLst>
          </p:cNvPr>
          <p:cNvSpPr/>
          <p:nvPr/>
        </p:nvSpPr>
        <p:spPr>
          <a:xfrm>
            <a:off x="1935480" y="320673"/>
            <a:ext cx="9524337" cy="1183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55 Roman" panose="020B0503020203020204" pitchFamily="34" charset="0"/>
                <a:ea typeface="+mj-ea"/>
                <a:cs typeface="+mj-cs"/>
              </a:rPr>
              <a:t>Project overview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11D3C2-5449-6571-98EA-1AA65AA09C3B}"/>
              </a:ext>
            </a:extLst>
          </p:cNvPr>
          <p:cNvSpPr txBox="1"/>
          <p:nvPr/>
        </p:nvSpPr>
        <p:spPr>
          <a:xfrm>
            <a:off x="838200" y="165047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Funded by USAID and implemented by ACDI/VOCA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Duration: October 2018 - September 2023 + sustainability period Oct 2023 - Sep 2025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Budget: 38.4 billion FCFA / $64,000,000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11 target communes: </a:t>
            </a:r>
            <a:r>
              <a:rPr lang="en-US" sz="2100" dirty="0" err="1">
                <a:latin typeface="Avenir LT Std 55 Roman" panose="020B0503020203020204" pitchFamily="34" charset="0"/>
              </a:rPr>
              <a:t>Pissila</a:t>
            </a:r>
            <a:r>
              <a:rPr lang="en-US" sz="2100" dirty="0">
                <a:latin typeface="Avenir LT Std 55 Roman" panose="020B0503020203020204" pitchFamily="34" charset="0"/>
              </a:rPr>
              <a:t>, Tougouri, Yalgo, Bouroum, </a:t>
            </a:r>
            <a:r>
              <a:rPr lang="en-US" sz="2100" dirty="0" err="1">
                <a:latin typeface="Avenir LT Std 55 Roman" panose="020B0503020203020204" pitchFamily="34" charset="0"/>
              </a:rPr>
              <a:t>Nagbingou</a:t>
            </a:r>
            <a:r>
              <a:rPr lang="en-US" sz="2100" dirty="0">
                <a:latin typeface="Avenir LT Std 55 Roman" panose="020B0503020203020204" pitchFamily="34" charset="0"/>
              </a:rPr>
              <a:t>, Barsalogho, Namissiguima, Rollo, </a:t>
            </a:r>
            <a:r>
              <a:rPr lang="en-US" sz="2100" dirty="0" err="1">
                <a:latin typeface="Avenir LT Std 55 Roman" panose="020B0503020203020204" pitchFamily="34" charset="0"/>
              </a:rPr>
              <a:t>Pensa</a:t>
            </a:r>
            <a:r>
              <a:rPr lang="en-US" sz="2100" dirty="0">
                <a:latin typeface="Avenir LT Std 55 Roman" panose="020B0503020203020204" pitchFamily="34" charset="0"/>
              </a:rPr>
              <a:t>, </a:t>
            </a:r>
            <a:r>
              <a:rPr lang="en-US" sz="2100" dirty="0" err="1">
                <a:latin typeface="Avenir LT Std 55 Roman" panose="020B0503020203020204" pitchFamily="34" charset="0"/>
              </a:rPr>
              <a:t>Dablo</a:t>
            </a:r>
            <a:r>
              <a:rPr lang="en-US" sz="2100" dirty="0">
                <a:latin typeface="Avenir LT Std 55 Roman" panose="020B0503020203020204" pitchFamily="34" charset="0"/>
              </a:rPr>
              <a:t>, </a:t>
            </a:r>
            <a:r>
              <a:rPr lang="en-US" sz="2100" dirty="0" err="1">
                <a:latin typeface="Avenir LT Std 55 Roman" panose="020B0503020203020204" pitchFamily="34" charset="0"/>
              </a:rPr>
              <a:t>Bourzanga</a:t>
            </a:r>
            <a:endParaRPr lang="en-US" sz="2100" dirty="0">
              <a:latin typeface="Avenir LT Std 55 Roman" panose="020B050302020302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err="1">
                <a:latin typeface="Avenir LT Std 55 Roman" panose="020B0503020203020204" pitchFamily="34" charset="0"/>
              </a:rPr>
              <a:t>International partners</a:t>
            </a:r>
            <a:r>
              <a:rPr lang="en-US" sz="2100" dirty="0">
                <a:latin typeface="Avenir LT Std 55 Roman" panose="020B0503020203020204" pitchFamily="34" charset="0"/>
              </a:rPr>
              <a:t>: Save the Children and Tufts University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Local partners: APIL, OCADES, ATAD, AZND, ADSN</a:t>
            </a:r>
          </a:p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i="0" u="none" strike="noStrike" cap="none" spc="0" normalizeH="0" noProof="0" dirty="0">
              <a:ln>
                <a:noFill/>
              </a:ln>
              <a:effectLst/>
              <a:uLnTx/>
              <a:uFillTx/>
              <a:latin typeface="Avenir LT Std 55 Roman" panose="020B0503020203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08C262-94FB-06CD-6BCD-735DAB0D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/>
          <a:stretch/>
        </p:blipFill>
        <p:spPr bwMode="auto">
          <a:xfrm>
            <a:off x="6278216" y="1650473"/>
            <a:ext cx="5930515" cy="40318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56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009A-F8FF-458E-BAC9-B90A7632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82" y="249576"/>
            <a:ext cx="9790101" cy="502335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009BA7"/>
                </a:solidFill>
                <a:latin typeface="Avenir Medium"/>
              </a:rPr>
              <a:t>Changes in the Centre Nord Region 2018 to 2022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DFAD87E-F21D-CEB9-AB5B-1B9F7FB185D5}"/>
              </a:ext>
            </a:extLst>
          </p:cNvPr>
          <p:cNvSpPr/>
          <p:nvPr/>
        </p:nvSpPr>
        <p:spPr>
          <a:xfrm>
            <a:off x="504727" y="3005652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6195F89-D0E8-F491-5B29-2D557FAAEAD6}"/>
              </a:ext>
            </a:extLst>
          </p:cNvPr>
          <p:cNvSpPr/>
          <p:nvPr/>
        </p:nvSpPr>
        <p:spPr>
          <a:xfrm>
            <a:off x="485399" y="2076344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32EC630-0DD1-F88C-A924-26FFF20520FC}"/>
              </a:ext>
            </a:extLst>
          </p:cNvPr>
          <p:cNvSpPr/>
          <p:nvPr/>
        </p:nvSpPr>
        <p:spPr>
          <a:xfrm>
            <a:off x="511610" y="3915256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CB846-56A3-1122-C494-D3BFD93AF57B}"/>
              </a:ext>
            </a:extLst>
          </p:cNvPr>
          <p:cNvSpPr txBox="1"/>
          <p:nvPr/>
        </p:nvSpPr>
        <p:spPr>
          <a:xfrm>
            <a:off x="1122614" y="2875463"/>
            <a:ext cx="144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LT Std 55 Roman" panose="020B0503020203020204"/>
              </a:rPr>
              <a:t>Economic </a:t>
            </a:r>
            <a:r>
              <a:rPr lang="en-US" dirty="0">
                <a:latin typeface="Avenir LT Std 55 Roman" panose="020B0503020203020204"/>
              </a:rPr>
              <a:t>tensions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EAB56-3580-D89A-0FB4-8B5106105F18}"/>
              </a:ext>
            </a:extLst>
          </p:cNvPr>
          <p:cNvSpPr txBox="1"/>
          <p:nvPr/>
        </p:nvSpPr>
        <p:spPr>
          <a:xfrm>
            <a:off x="1146881" y="2006399"/>
            <a:ext cx="14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LT Std 55 Roman" panose="020B0503020203020204"/>
              </a:rPr>
              <a:t>Ecological </a:t>
            </a:r>
            <a:r>
              <a:rPr lang="en-US" dirty="0">
                <a:latin typeface="Avenir LT Std 55 Roman" panose="020B0503020203020204"/>
              </a:rPr>
              <a:t>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49EED-AF0F-763A-C9BB-34E3B206BFEC}"/>
              </a:ext>
            </a:extLst>
          </p:cNvPr>
          <p:cNvSpPr txBox="1"/>
          <p:nvPr/>
        </p:nvSpPr>
        <p:spPr>
          <a:xfrm>
            <a:off x="1161142" y="3865319"/>
            <a:ext cx="198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55 Roman" panose="020B0503020203020204"/>
              </a:rPr>
              <a:t>Social/political tensions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3CD7EF-0F69-9681-DC21-2CBCEA8CB006}"/>
              </a:ext>
            </a:extLst>
          </p:cNvPr>
          <p:cNvCxnSpPr>
            <a:cxnSpLocks/>
          </p:cNvCxnSpPr>
          <p:nvPr/>
        </p:nvCxnSpPr>
        <p:spPr>
          <a:xfrm flipV="1">
            <a:off x="3449027" y="994025"/>
            <a:ext cx="0" cy="49802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61C968-D1C9-AE30-CC20-CEBD1D54CA12}"/>
              </a:ext>
            </a:extLst>
          </p:cNvPr>
          <p:cNvSpPr txBox="1"/>
          <p:nvPr/>
        </p:nvSpPr>
        <p:spPr>
          <a:xfrm>
            <a:off x="6066088" y="597431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9BA7"/>
                </a:solidFill>
                <a:latin typeface="Avenir LT Std 55 Roman" panose="020B0503020203020204"/>
              </a:rPr>
              <a:t>F R E Q U E N C 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3D2C91-C1B7-68D2-04DF-975904E77413}"/>
              </a:ext>
            </a:extLst>
          </p:cNvPr>
          <p:cNvCxnSpPr>
            <a:cxnSpLocks/>
          </p:cNvCxnSpPr>
          <p:nvPr/>
        </p:nvCxnSpPr>
        <p:spPr>
          <a:xfrm flipV="1">
            <a:off x="3449027" y="5960987"/>
            <a:ext cx="8078577" cy="13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B43C01E-0B04-7D28-6461-269A22F56EFD}"/>
              </a:ext>
            </a:extLst>
          </p:cNvPr>
          <p:cNvSpPr txBox="1"/>
          <p:nvPr/>
        </p:nvSpPr>
        <p:spPr>
          <a:xfrm rot="16200000">
            <a:off x="2326146" y="292235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9BA7"/>
                </a:solidFill>
                <a:latin typeface="Avenir LT Std 55 Roman" panose="020B0503020203020204"/>
              </a:rPr>
              <a:t>S E V E R I T 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EF2CE-4E1C-FA4E-D7B8-A7D193D44820}"/>
              </a:ext>
            </a:extLst>
          </p:cNvPr>
          <p:cNvSpPr txBox="1"/>
          <p:nvPr/>
        </p:nvSpPr>
        <p:spPr>
          <a:xfrm>
            <a:off x="6919295" y="937464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Influx of displaced persons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7D62B-31E4-C8EA-D61B-A0EF4546130B}"/>
              </a:ext>
            </a:extLst>
          </p:cNvPr>
          <p:cNvSpPr txBox="1"/>
          <p:nvPr/>
        </p:nvSpPr>
        <p:spPr>
          <a:xfrm>
            <a:off x="9094481" y="4612662"/>
            <a:ext cx="295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Conflicts over natural resources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922E5-D5E9-89EB-C6A0-5C586CF7D19A}"/>
              </a:ext>
            </a:extLst>
          </p:cNvPr>
          <p:cNvSpPr txBox="1"/>
          <p:nvPr/>
        </p:nvSpPr>
        <p:spPr>
          <a:xfrm>
            <a:off x="9979168" y="3724411"/>
            <a:ext cx="214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Weak community organizations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AABB1-E19D-E6A3-0892-3DFF8542EA6E}"/>
              </a:ext>
            </a:extLst>
          </p:cNvPr>
          <p:cNvSpPr txBox="1"/>
          <p:nvPr/>
        </p:nvSpPr>
        <p:spPr>
          <a:xfrm>
            <a:off x="7884632" y="3695224"/>
            <a:ext cx="20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New violent religious discourse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9A904F-7128-B98D-27AF-0F57B0D17E4A}"/>
              </a:ext>
            </a:extLst>
          </p:cNvPr>
          <p:cNvSpPr txBox="1"/>
          <p:nvPr/>
        </p:nvSpPr>
        <p:spPr>
          <a:xfrm>
            <a:off x="9293249" y="2614974"/>
            <a:ext cx="20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Loss of grazing areas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73CA9D-EC0D-44C4-1047-357B68CCF490}"/>
              </a:ext>
            </a:extLst>
          </p:cNvPr>
          <p:cNvSpPr txBox="1"/>
          <p:nvPr/>
        </p:nvSpPr>
        <p:spPr>
          <a:xfrm>
            <a:off x="9321081" y="1693023"/>
            <a:ext cx="225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Violent conflicts between communities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AE261A-C8F4-2512-B623-BFEBCDB79349}"/>
              </a:ext>
            </a:extLst>
          </p:cNvPr>
          <p:cNvSpPr txBox="1"/>
          <p:nvPr/>
        </p:nvSpPr>
        <p:spPr>
          <a:xfrm>
            <a:off x="8778531" y="3112835"/>
            <a:ext cx="164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Grain price inflation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1932D7-5449-B397-9612-64F1DA813E2D}"/>
              </a:ext>
            </a:extLst>
          </p:cNvPr>
          <p:cNvSpPr txBox="1"/>
          <p:nvPr/>
        </p:nvSpPr>
        <p:spPr>
          <a:xfrm>
            <a:off x="6984947" y="3018508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Loss of assets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CCFF3-BE30-9CC0-654B-6657BAC15955}"/>
              </a:ext>
            </a:extLst>
          </p:cNvPr>
          <p:cNvSpPr txBox="1"/>
          <p:nvPr/>
        </p:nvSpPr>
        <p:spPr>
          <a:xfrm>
            <a:off x="6527135" y="2040989"/>
            <a:ext cx="178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Assassination of community leaders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D71B6-5348-E33C-B06B-28D706EB11B4}"/>
              </a:ext>
            </a:extLst>
          </p:cNvPr>
          <p:cNvSpPr txBox="1"/>
          <p:nvPr/>
        </p:nvSpPr>
        <p:spPr>
          <a:xfrm>
            <a:off x="8052525" y="1710234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Lean season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6FF2B8-930D-F393-4B24-A70B1A957CD3}"/>
              </a:ext>
            </a:extLst>
          </p:cNvPr>
          <p:cNvSpPr txBox="1"/>
          <p:nvPr/>
        </p:nvSpPr>
        <p:spPr>
          <a:xfrm>
            <a:off x="8652958" y="655296"/>
            <a:ext cx="245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Closure of markets, schools and health centers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2CCBD-2984-5A26-1311-9E2764C66AB7}"/>
              </a:ext>
            </a:extLst>
          </p:cNvPr>
          <p:cNvSpPr txBox="1"/>
          <p:nvPr/>
        </p:nvSpPr>
        <p:spPr>
          <a:xfrm>
            <a:off x="6248125" y="4247683"/>
            <a:ext cx="219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Gender-based violence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E3C9B9-C08D-8F17-DD09-2316DD4339F7}"/>
              </a:ext>
            </a:extLst>
          </p:cNvPr>
          <p:cNvSpPr txBox="1"/>
          <p:nvPr/>
        </p:nvSpPr>
        <p:spPr>
          <a:xfrm>
            <a:off x="3896293" y="5138245"/>
            <a:ext cx="229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Regional and </a:t>
            </a:r>
            <a:r>
              <a:rPr lang="en-US" sz="1600" b="1" dirty="0" err="1"/>
              <a:t>international </a:t>
            </a:r>
            <a:r>
              <a:rPr lang="en-US" sz="1600" b="1" dirty="0"/>
              <a:t>conflicts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82697-D5A6-6B81-9508-FA425D0662ED}"/>
              </a:ext>
            </a:extLst>
          </p:cNvPr>
          <p:cNvSpPr txBox="1"/>
          <p:nvPr/>
        </p:nvSpPr>
        <p:spPr>
          <a:xfrm>
            <a:off x="6238745" y="4944353"/>
            <a:ext cx="196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Fluctuating livestock prices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92D710-FB0F-44E1-D63C-C3548F099916}"/>
              </a:ext>
            </a:extLst>
          </p:cNvPr>
          <p:cNvSpPr txBox="1"/>
          <p:nvPr/>
        </p:nvSpPr>
        <p:spPr>
          <a:xfrm>
            <a:off x="9321081" y="5089596"/>
            <a:ext cx="112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Animal diseases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C502A-D08D-C316-1E2A-630A207A853F}"/>
              </a:ext>
            </a:extLst>
          </p:cNvPr>
          <p:cNvSpPr txBox="1"/>
          <p:nvPr/>
        </p:nvSpPr>
        <p:spPr>
          <a:xfrm>
            <a:off x="4083759" y="2119894"/>
            <a:ext cx="175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Lowering water table and drying wells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2C7044-898D-6018-1E18-24116640A818}"/>
              </a:ext>
            </a:extLst>
          </p:cNvPr>
          <p:cNvSpPr txBox="1"/>
          <p:nvPr/>
        </p:nvSpPr>
        <p:spPr>
          <a:xfrm>
            <a:off x="4328008" y="4303164"/>
            <a:ext cx="149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Epidemics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6943DC-E834-51D3-E466-3A198C01BB45}"/>
              </a:ext>
            </a:extLst>
          </p:cNvPr>
          <p:cNvSpPr txBox="1"/>
          <p:nvPr/>
        </p:nvSpPr>
        <p:spPr>
          <a:xfrm>
            <a:off x="5367952" y="3277034"/>
            <a:ext cx="149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Locust attacks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57E5735-C768-B120-2EEF-185B7BA990D6}"/>
              </a:ext>
            </a:extLst>
          </p:cNvPr>
          <p:cNvSpPr/>
          <p:nvPr/>
        </p:nvSpPr>
        <p:spPr>
          <a:xfrm>
            <a:off x="8651430" y="4523013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BFEE085-0947-1B32-059B-5581DE86F4CA}"/>
              </a:ext>
            </a:extLst>
          </p:cNvPr>
          <p:cNvSpPr/>
          <p:nvPr/>
        </p:nvSpPr>
        <p:spPr>
          <a:xfrm>
            <a:off x="7900066" y="3340490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29B5E60-EC96-9690-7D44-669A3B465AE2}"/>
              </a:ext>
            </a:extLst>
          </p:cNvPr>
          <p:cNvSpPr/>
          <p:nvPr/>
        </p:nvSpPr>
        <p:spPr>
          <a:xfrm>
            <a:off x="6031782" y="2011889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A05380-BB82-FA00-F325-ED536737EA44}"/>
              </a:ext>
            </a:extLst>
          </p:cNvPr>
          <p:cNvSpPr/>
          <p:nvPr/>
        </p:nvSpPr>
        <p:spPr>
          <a:xfrm>
            <a:off x="8889566" y="1779924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7081571-5C25-467B-7E4C-A1CAE84B22A6}"/>
              </a:ext>
            </a:extLst>
          </p:cNvPr>
          <p:cNvSpPr/>
          <p:nvPr/>
        </p:nvSpPr>
        <p:spPr>
          <a:xfrm>
            <a:off x="6425327" y="1088843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E75AAD9-1155-645F-B854-1DCB29452D00}"/>
              </a:ext>
            </a:extLst>
          </p:cNvPr>
          <p:cNvSpPr/>
          <p:nvPr/>
        </p:nvSpPr>
        <p:spPr>
          <a:xfrm>
            <a:off x="5825888" y="4145191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FB2FE03-1608-7E92-E154-2B7F7301FF08}"/>
              </a:ext>
            </a:extLst>
          </p:cNvPr>
          <p:cNvSpPr/>
          <p:nvPr/>
        </p:nvSpPr>
        <p:spPr>
          <a:xfrm>
            <a:off x="4137242" y="3889305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AF4FE299-0488-91A1-839D-BD296022723B}"/>
              </a:ext>
            </a:extLst>
          </p:cNvPr>
          <p:cNvSpPr/>
          <p:nvPr/>
        </p:nvSpPr>
        <p:spPr>
          <a:xfrm>
            <a:off x="3721924" y="4813358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842625B-7255-20A1-E450-D1A1E6C4673E}"/>
              </a:ext>
            </a:extLst>
          </p:cNvPr>
          <p:cNvSpPr/>
          <p:nvPr/>
        </p:nvSpPr>
        <p:spPr>
          <a:xfrm>
            <a:off x="5004889" y="3188678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08EF82C-0044-050F-4110-6F83771ECDFF}"/>
              </a:ext>
            </a:extLst>
          </p:cNvPr>
          <p:cNvSpPr/>
          <p:nvPr/>
        </p:nvSpPr>
        <p:spPr>
          <a:xfrm>
            <a:off x="8938581" y="2443466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7CB2FCB-C3B3-534F-EB0F-72C6A24D5D78}"/>
              </a:ext>
            </a:extLst>
          </p:cNvPr>
          <p:cNvSpPr/>
          <p:nvPr/>
        </p:nvSpPr>
        <p:spPr>
          <a:xfrm>
            <a:off x="3705043" y="2307192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578FDDD-9852-2697-36ED-F84A024D0BE0}"/>
              </a:ext>
            </a:extLst>
          </p:cNvPr>
          <p:cNvSpPr/>
          <p:nvPr/>
        </p:nvSpPr>
        <p:spPr>
          <a:xfrm>
            <a:off x="8405788" y="2927679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310EE84-B3D0-5389-DE26-3EE842BEF7F9}"/>
              </a:ext>
            </a:extLst>
          </p:cNvPr>
          <p:cNvSpPr/>
          <p:nvPr/>
        </p:nvSpPr>
        <p:spPr>
          <a:xfrm>
            <a:off x="6541891" y="2896890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7652F60-A186-83C9-62C0-DBB9DCD30DD7}"/>
              </a:ext>
            </a:extLst>
          </p:cNvPr>
          <p:cNvSpPr/>
          <p:nvPr/>
        </p:nvSpPr>
        <p:spPr>
          <a:xfrm>
            <a:off x="5807230" y="4948173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4CF80BDC-3A54-7B3E-CB23-91C849EBAC3C}"/>
              </a:ext>
            </a:extLst>
          </p:cNvPr>
          <p:cNvSpPr/>
          <p:nvPr/>
        </p:nvSpPr>
        <p:spPr>
          <a:xfrm>
            <a:off x="8942944" y="5191911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44DC61F-0A94-9A9D-F7FC-AD25357531E4}"/>
              </a:ext>
            </a:extLst>
          </p:cNvPr>
          <p:cNvSpPr/>
          <p:nvPr/>
        </p:nvSpPr>
        <p:spPr>
          <a:xfrm>
            <a:off x="10468468" y="3371576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A62A91D-CEFF-CC39-2314-7968B1C70D37}"/>
              </a:ext>
            </a:extLst>
          </p:cNvPr>
          <p:cNvSpPr/>
          <p:nvPr/>
        </p:nvSpPr>
        <p:spPr>
          <a:xfrm>
            <a:off x="8167591" y="758790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62F3147-AB8F-ED3C-B1BD-33D0D0D5DEBC}"/>
              </a:ext>
            </a:extLst>
          </p:cNvPr>
          <p:cNvSpPr/>
          <p:nvPr/>
        </p:nvSpPr>
        <p:spPr>
          <a:xfrm>
            <a:off x="7684308" y="1499854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  <p:bldP spid="9" grpId="0"/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CDC4-47B9-F3D4-312E-B2BC618E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97" y="195165"/>
            <a:ext cx="8329109" cy="601470"/>
          </a:xfrm>
        </p:spPr>
        <p:txBody>
          <a:bodyPr/>
          <a:lstStyle/>
          <a:p>
            <a:r>
              <a:rPr lang="en-US" b="1">
                <a:solidFill>
                  <a:srgbClr val="009BA7"/>
                </a:solidFill>
              </a:rPr>
              <a:t>Critical adaptation periods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70BFD-3FA1-D911-BEEC-053AD3F0E425}"/>
              </a:ext>
            </a:extLst>
          </p:cNvPr>
          <p:cNvGrpSpPr/>
          <p:nvPr/>
        </p:nvGrpSpPr>
        <p:grpSpPr>
          <a:xfrm>
            <a:off x="277793" y="1522682"/>
            <a:ext cx="11563108" cy="4623475"/>
            <a:chOff x="1397597" y="1846729"/>
            <a:chExt cx="9979235" cy="4204466"/>
          </a:xfrm>
        </p:grpSpPr>
        <p:grpSp>
          <p:nvGrpSpPr>
            <p:cNvPr id="5" name="Google Shape;693;p29">
              <a:extLst>
                <a:ext uri="{FF2B5EF4-FFF2-40B4-BE49-F238E27FC236}">
                  <a16:creationId xmlns:a16="http://schemas.microsoft.com/office/drawing/2014/main" id="{4598CC00-0611-2502-E252-59C050E21AC5}"/>
                </a:ext>
              </a:extLst>
            </p:cNvPr>
            <p:cNvGrpSpPr/>
            <p:nvPr/>
          </p:nvGrpSpPr>
          <p:grpSpPr>
            <a:xfrm>
              <a:off x="1608763" y="5359689"/>
              <a:ext cx="9768069" cy="691506"/>
              <a:chOff x="881947" y="4145339"/>
              <a:chExt cx="8671647" cy="587391"/>
            </a:xfrm>
          </p:grpSpPr>
          <p:sp>
            <p:nvSpPr>
              <p:cNvPr id="75" name="Google Shape;694;p29">
                <a:extLst>
                  <a:ext uri="{FF2B5EF4-FFF2-40B4-BE49-F238E27FC236}">
                    <a16:creationId xmlns:a16="http://schemas.microsoft.com/office/drawing/2014/main" id="{38963ADC-38C1-E20D-85B6-63B958D2C6E6}"/>
                  </a:ext>
                </a:extLst>
              </p:cNvPr>
              <p:cNvSpPr/>
              <p:nvPr/>
            </p:nvSpPr>
            <p:spPr>
              <a:xfrm>
                <a:off x="881947" y="4145339"/>
                <a:ext cx="8671617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solidFill>
                <a:srgbClr val="009BA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5;p29">
                <a:extLst>
                  <a:ext uri="{FF2B5EF4-FFF2-40B4-BE49-F238E27FC236}">
                    <a16:creationId xmlns:a16="http://schemas.microsoft.com/office/drawing/2014/main" id="{C2B2951B-406D-6523-46C8-DD207AA2B61F}"/>
                  </a:ext>
                </a:extLst>
              </p:cNvPr>
              <p:cNvSpPr/>
              <p:nvPr/>
            </p:nvSpPr>
            <p:spPr>
              <a:xfrm>
                <a:off x="881947" y="4145339"/>
                <a:ext cx="1669800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dirty="0"/>
                  <a:t>                </a:t>
                </a:r>
                <a:endParaRPr lang="fr-FR" b="1" dirty="0">
                  <a:cs typeface="Calibri"/>
                </a:endParaRPr>
              </a:p>
            </p:txBody>
          </p:sp>
          <p:sp>
            <p:nvSpPr>
              <p:cNvPr id="77" name="Google Shape;696;p29">
                <a:extLst>
                  <a:ext uri="{FF2B5EF4-FFF2-40B4-BE49-F238E27FC236}">
                    <a16:creationId xmlns:a16="http://schemas.microsoft.com/office/drawing/2014/main" id="{D5DB0EB0-1FCC-C301-DC32-66BFCCE5B1B5}"/>
                  </a:ext>
                </a:extLst>
              </p:cNvPr>
              <p:cNvSpPr/>
              <p:nvPr/>
            </p:nvSpPr>
            <p:spPr>
              <a:xfrm>
                <a:off x="1261795" y="4418176"/>
                <a:ext cx="8291799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82274" h="13193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282274" y="13193"/>
                    </a:lnTo>
                    <a:lnTo>
                      <a:pt x="282274" y="1"/>
                    </a:lnTo>
                    <a:close/>
                  </a:path>
                </a:pathLst>
              </a:custGeom>
              <a:solidFill>
                <a:srgbClr val="009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/>
                    <a:ea typeface="Roboto"/>
                    <a:cs typeface="Calibri"/>
                  </a:rPr>
                  <a:t>2020</a:t>
                </a:r>
                <a:endParaRPr sz="1600" b="1">
                  <a:solidFill>
                    <a:schemeClr val="bg1"/>
                  </a:solidFill>
                  <a:ea typeface="Roboto"/>
                  <a:cs typeface="Roboto"/>
                </a:endParaRPr>
              </a:p>
            </p:txBody>
          </p:sp>
          <p:sp>
            <p:nvSpPr>
              <p:cNvPr id="78" name="Google Shape;697;p29">
                <a:extLst>
                  <a:ext uri="{FF2B5EF4-FFF2-40B4-BE49-F238E27FC236}">
                    <a16:creationId xmlns:a16="http://schemas.microsoft.com/office/drawing/2014/main" id="{9EF44720-3592-42AC-192C-984F6450726B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98;p29">
                <a:extLst>
                  <a:ext uri="{FF2B5EF4-FFF2-40B4-BE49-F238E27FC236}">
                    <a16:creationId xmlns:a16="http://schemas.microsoft.com/office/drawing/2014/main" id="{532355B4-C064-D331-15D8-B2C2A4D7E0E4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722;p29">
              <a:extLst>
                <a:ext uri="{FF2B5EF4-FFF2-40B4-BE49-F238E27FC236}">
                  <a16:creationId xmlns:a16="http://schemas.microsoft.com/office/drawing/2014/main" id="{5EE5CB35-A6DA-9B19-42F3-DFE7B239AB34}"/>
                </a:ext>
              </a:extLst>
            </p:cNvPr>
            <p:cNvGrpSpPr/>
            <p:nvPr/>
          </p:nvGrpSpPr>
          <p:grpSpPr>
            <a:xfrm>
              <a:off x="1397597" y="1846729"/>
              <a:ext cx="1880925" cy="1140168"/>
              <a:chOff x="694475" y="1302325"/>
              <a:chExt cx="1669800" cy="968500"/>
            </a:xfrm>
          </p:grpSpPr>
          <p:sp>
            <p:nvSpPr>
              <p:cNvPr id="56" name="Google Shape;723;p29">
                <a:extLst>
                  <a:ext uri="{FF2B5EF4-FFF2-40B4-BE49-F238E27FC236}">
                    <a16:creationId xmlns:a16="http://schemas.microsoft.com/office/drawing/2014/main" id="{00150C26-1A88-1D44-0905-0FF11B1EC5D2}"/>
                  </a:ext>
                </a:extLst>
              </p:cNvPr>
              <p:cNvSpPr txBox="1"/>
              <p:nvPr/>
            </p:nvSpPr>
            <p:spPr>
              <a:xfrm>
                <a:off x="694475" y="1302325"/>
                <a:ext cx="1669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009BA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Strategic</a:t>
                </a:r>
                <a:endParaRPr sz="1700" b="1">
                  <a:solidFill>
                    <a:srgbClr val="009BA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" name="Google Shape;724;p29">
                <a:extLst>
                  <a:ext uri="{FF2B5EF4-FFF2-40B4-BE49-F238E27FC236}">
                    <a16:creationId xmlns:a16="http://schemas.microsoft.com/office/drawing/2014/main" id="{798C4B91-EC96-6EAF-9EC8-DF882945287F}"/>
                  </a:ext>
                </a:extLst>
              </p:cNvPr>
              <p:cNvSpPr txBox="1"/>
              <p:nvPr/>
            </p:nvSpPr>
            <p:spPr>
              <a:xfrm>
                <a:off x="694475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Meeting 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new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humanitarian needs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731;p29">
              <a:extLst>
                <a:ext uri="{FF2B5EF4-FFF2-40B4-BE49-F238E27FC236}">
                  <a16:creationId xmlns:a16="http://schemas.microsoft.com/office/drawing/2014/main" id="{53B959DE-8055-66AE-4D5D-D4A49A2509AF}"/>
                </a:ext>
              </a:extLst>
            </p:cNvPr>
            <p:cNvGrpSpPr/>
            <p:nvPr/>
          </p:nvGrpSpPr>
          <p:grpSpPr>
            <a:xfrm>
              <a:off x="1932871" y="3135172"/>
              <a:ext cx="810359" cy="2422960"/>
              <a:chOff x="1169675" y="2255750"/>
              <a:chExt cx="719400" cy="2058150"/>
            </a:xfrm>
          </p:grpSpPr>
          <p:sp>
            <p:nvSpPr>
              <p:cNvPr id="45" name="Google Shape;732;p29">
                <a:extLst>
                  <a:ext uri="{FF2B5EF4-FFF2-40B4-BE49-F238E27FC236}">
                    <a16:creationId xmlns:a16="http://schemas.microsoft.com/office/drawing/2014/main" id="{9B8D0541-6830-2C76-8133-35293C9CCFCC}"/>
                  </a:ext>
                </a:extLst>
              </p:cNvPr>
              <p:cNvSpPr/>
              <p:nvPr/>
            </p:nvSpPr>
            <p:spPr>
              <a:xfrm>
                <a:off x="116967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3;p29">
                <a:extLst>
                  <a:ext uri="{FF2B5EF4-FFF2-40B4-BE49-F238E27FC236}">
                    <a16:creationId xmlns:a16="http://schemas.microsoft.com/office/drawing/2014/main" id="{2C7F7E5F-5BDE-CB69-D20D-77F94CDA85DE}"/>
                  </a:ext>
                </a:extLst>
              </p:cNvPr>
              <p:cNvSpPr/>
              <p:nvPr/>
            </p:nvSpPr>
            <p:spPr>
              <a:xfrm>
                <a:off x="122607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4;p29">
                <a:extLst>
                  <a:ext uri="{FF2B5EF4-FFF2-40B4-BE49-F238E27FC236}">
                    <a16:creationId xmlns:a16="http://schemas.microsoft.com/office/drawing/2014/main" id="{626C3B04-A12C-9495-A7AD-C06288BB3C20}"/>
                  </a:ext>
                </a:extLst>
              </p:cNvPr>
              <p:cNvSpPr/>
              <p:nvPr/>
            </p:nvSpPr>
            <p:spPr>
              <a:xfrm>
                <a:off x="1362425" y="4271600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735;p29">
                <a:extLst>
                  <a:ext uri="{FF2B5EF4-FFF2-40B4-BE49-F238E27FC236}">
                    <a16:creationId xmlns:a16="http://schemas.microsoft.com/office/drawing/2014/main" id="{1167DAAA-38F6-1E8D-4269-61820B5A652A}"/>
                  </a:ext>
                </a:extLst>
              </p:cNvPr>
              <p:cNvCxnSpPr/>
              <p:nvPr/>
            </p:nvCxnSpPr>
            <p:spPr>
              <a:xfrm>
                <a:off x="1529375" y="2975150"/>
                <a:ext cx="0" cy="1326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9" name="Google Shape;736;p29">
                <a:extLst>
                  <a:ext uri="{FF2B5EF4-FFF2-40B4-BE49-F238E27FC236}">
                    <a16:creationId xmlns:a16="http://schemas.microsoft.com/office/drawing/2014/main" id="{F54D4906-2866-D177-0ACD-1BC52254E17B}"/>
                  </a:ext>
                </a:extLst>
              </p:cNvPr>
              <p:cNvGrpSpPr/>
              <p:nvPr/>
            </p:nvGrpSpPr>
            <p:grpSpPr>
              <a:xfrm>
                <a:off x="1380291" y="2445824"/>
                <a:ext cx="298169" cy="339253"/>
                <a:chOff x="1529350" y="258825"/>
                <a:chExt cx="423475" cy="481825"/>
              </a:xfrm>
            </p:grpSpPr>
            <p:sp>
              <p:nvSpPr>
                <p:cNvPr id="50" name="Google Shape;737;p29">
                  <a:extLst>
                    <a:ext uri="{FF2B5EF4-FFF2-40B4-BE49-F238E27FC236}">
                      <a16:creationId xmlns:a16="http://schemas.microsoft.com/office/drawing/2014/main" id="{6A1E5A84-E38F-7A99-D10E-A364269C9A73}"/>
                    </a:ext>
                  </a:extLst>
                </p:cNvPr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1" name="Google Shape;738;p29">
                  <a:extLst>
                    <a:ext uri="{FF2B5EF4-FFF2-40B4-BE49-F238E27FC236}">
                      <a16:creationId xmlns:a16="http://schemas.microsoft.com/office/drawing/2014/main" id="{CEA168E3-E580-F3B3-1A90-343D1166EE7A}"/>
                    </a:ext>
                  </a:extLst>
                </p:cNvPr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BB5F267-13D6-1C91-1B31-FDE7EABCE2ED}"/>
              </a:ext>
            </a:extLst>
          </p:cNvPr>
          <p:cNvGrpSpPr/>
          <p:nvPr/>
        </p:nvGrpSpPr>
        <p:grpSpPr>
          <a:xfrm>
            <a:off x="2369783" y="1522682"/>
            <a:ext cx="9471078" cy="4243075"/>
            <a:chOff x="3563567" y="1846729"/>
            <a:chExt cx="7813197" cy="3834152"/>
          </a:xfrm>
        </p:grpSpPr>
        <p:grpSp>
          <p:nvGrpSpPr>
            <p:cNvPr id="6" name="Google Shape;699;p29">
              <a:extLst>
                <a:ext uri="{FF2B5EF4-FFF2-40B4-BE49-F238E27FC236}">
                  <a16:creationId xmlns:a16="http://schemas.microsoft.com/office/drawing/2014/main" id="{B0EFC286-FC1A-6F15-C872-481634229C33}"/>
                </a:ext>
              </a:extLst>
            </p:cNvPr>
            <p:cNvGrpSpPr/>
            <p:nvPr/>
          </p:nvGrpSpPr>
          <p:grpSpPr>
            <a:xfrm>
              <a:off x="3563567" y="4989400"/>
              <a:ext cx="7813197" cy="691481"/>
              <a:chOff x="2617333" y="3830797"/>
              <a:chExt cx="6936201" cy="587369"/>
            </a:xfrm>
          </p:grpSpPr>
          <p:sp>
            <p:nvSpPr>
              <p:cNvPr id="70" name="Google Shape;700;p29">
                <a:extLst>
                  <a:ext uri="{FF2B5EF4-FFF2-40B4-BE49-F238E27FC236}">
                    <a16:creationId xmlns:a16="http://schemas.microsoft.com/office/drawing/2014/main" id="{EE42EAA8-32F9-DED3-3083-E9C4A5BDEFA5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6936201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solidFill>
                <a:srgbClr val="662E6B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01;p29">
                <a:extLst>
                  <a:ext uri="{FF2B5EF4-FFF2-40B4-BE49-F238E27FC236}">
                    <a16:creationId xmlns:a16="http://schemas.microsoft.com/office/drawing/2014/main" id="{57714E95-CC4D-457B-615B-A7CCA1A2FD53}"/>
                  </a:ext>
                </a:extLst>
              </p:cNvPr>
              <p:cNvSpPr/>
              <p:nvPr/>
            </p:nvSpPr>
            <p:spPr>
              <a:xfrm>
                <a:off x="2617334" y="3830797"/>
                <a:ext cx="1467835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2" name="Google Shape;702;p29">
                <a:extLst>
                  <a:ext uri="{FF2B5EF4-FFF2-40B4-BE49-F238E27FC236}">
                    <a16:creationId xmlns:a16="http://schemas.microsoft.com/office/drawing/2014/main" id="{519B0908-ADB8-8C7D-3B73-FAEFDD81FCD8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37987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4635" extrusionOk="0">
                    <a:moveTo>
                      <a:pt x="1" y="1"/>
                    </a:moveTo>
                    <a:lnTo>
                      <a:pt x="1" y="13193"/>
                    </a:lnTo>
                    <a:lnTo>
                      <a:pt x="12931" y="24635"/>
                    </a:lnTo>
                    <a:lnTo>
                      <a:pt x="12931" y="114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42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03;p29">
                <a:extLst>
                  <a:ext uri="{FF2B5EF4-FFF2-40B4-BE49-F238E27FC236}">
                    <a16:creationId xmlns:a16="http://schemas.microsoft.com/office/drawing/2014/main" id="{B5764F62-B7D5-0C66-3919-8F080879FBC1}"/>
                  </a:ext>
                </a:extLst>
              </p:cNvPr>
              <p:cNvSpPr/>
              <p:nvPr/>
            </p:nvSpPr>
            <p:spPr>
              <a:xfrm>
                <a:off x="2997174" y="4103612"/>
                <a:ext cx="6556353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23195" h="13193" extrusionOk="0">
                    <a:moveTo>
                      <a:pt x="0" y="0"/>
                    </a:moveTo>
                    <a:lnTo>
                      <a:pt x="0" y="13193"/>
                    </a:lnTo>
                    <a:lnTo>
                      <a:pt x="223195" y="13193"/>
                    </a:lnTo>
                    <a:lnTo>
                      <a:pt x="223195" y="0"/>
                    </a:lnTo>
                    <a:close/>
                  </a:path>
                </a:pathLst>
              </a:custGeom>
              <a:solidFill>
                <a:srgbClr val="662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2021</a:t>
                </a:r>
                <a:endParaRPr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oogle Shape;728;p29">
              <a:extLst>
                <a:ext uri="{FF2B5EF4-FFF2-40B4-BE49-F238E27FC236}">
                  <a16:creationId xmlns:a16="http://schemas.microsoft.com/office/drawing/2014/main" id="{C3DF8696-C10C-739B-F862-CD06D04478BA}"/>
                </a:ext>
              </a:extLst>
            </p:cNvPr>
            <p:cNvGrpSpPr/>
            <p:nvPr/>
          </p:nvGrpSpPr>
          <p:grpSpPr>
            <a:xfrm>
              <a:off x="3687542" y="1846729"/>
              <a:ext cx="2112619" cy="1140168"/>
              <a:chOff x="2727390" y="1302325"/>
              <a:chExt cx="1875488" cy="968500"/>
            </a:xfrm>
          </p:grpSpPr>
          <p:sp>
            <p:nvSpPr>
              <p:cNvPr id="52" name="Google Shape;729;p29">
                <a:extLst>
                  <a:ext uri="{FF2B5EF4-FFF2-40B4-BE49-F238E27FC236}">
                    <a16:creationId xmlns:a16="http://schemas.microsoft.com/office/drawing/2014/main" id="{F34DE0D3-4A18-C17F-56DB-9EB2D1CB897F}"/>
                  </a:ext>
                </a:extLst>
              </p:cNvPr>
              <p:cNvSpPr txBox="1"/>
              <p:nvPr/>
            </p:nvSpPr>
            <p:spPr>
              <a:xfrm>
                <a:off x="2729650" y="1302325"/>
                <a:ext cx="1873228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Programmatic</a:t>
                </a:r>
                <a:endParaRPr sz="2000" b="1" dirty="0">
                  <a:solidFill>
                    <a:srgbClr val="662E6B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" name="Google Shape;730;p29">
                <a:extLst>
                  <a:ext uri="{FF2B5EF4-FFF2-40B4-BE49-F238E27FC236}">
                    <a16:creationId xmlns:a16="http://schemas.microsoft.com/office/drawing/2014/main" id="{0D87A120-9AC5-D3AA-5B02-55A18F1EA09B}"/>
                  </a:ext>
                </a:extLst>
              </p:cNvPr>
              <p:cNvSpPr txBox="1"/>
              <p:nvPr/>
            </p:nvSpPr>
            <p:spPr>
              <a:xfrm>
                <a:off x="2727390" y="1580525"/>
                <a:ext cx="1875488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Developing coping skills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739;p29">
              <a:extLst>
                <a:ext uri="{FF2B5EF4-FFF2-40B4-BE49-F238E27FC236}">
                  <a16:creationId xmlns:a16="http://schemas.microsoft.com/office/drawing/2014/main" id="{DA821D4C-B46F-82AB-1C98-350176B41DA1}"/>
                </a:ext>
              </a:extLst>
            </p:cNvPr>
            <p:cNvGrpSpPr/>
            <p:nvPr/>
          </p:nvGrpSpPr>
          <p:grpSpPr>
            <a:xfrm>
              <a:off x="4222834" y="3135171"/>
              <a:ext cx="810359" cy="2094797"/>
              <a:chOff x="3202600" y="2255750"/>
              <a:chExt cx="719400" cy="1779397"/>
            </a:xfrm>
          </p:grpSpPr>
          <p:sp>
            <p:nvSpPr>
              <p:cNvPr id="38" name="Google Shape;740;p29">
                <a:extLst>
                  <a:ext uri="{FF2B5EF4-FFF2-40B4-BE49-F238E27FC236}">
                    <a16:creationId xmlns:a16="http://schemas.microsoft.com/office/drawing/2014/main" id="{1BD2EBAD-901F-1D75-F31D-E26333AD13BA}"/>
                  </a:ext>
                </a:extLst>
              </p:cNvPr>
              <p:cNvSpPr/>
              <p:nvPr/>
            </p:nvSpPr>
            <p:spPr>
              <a:xfrm>
                <a:off x="320260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1;p29">
                <a:extLst>
                  <a:ext uri="{FF2B5EF4-FFF2-40B4-BE49-F238E27FC236}">
                    <a16:creationId xmlns:a16="http://schemas.microsoft.com/office/drawing/2014/main" id="{1585F469-793D-7F2D-DEDB-71F8EAB9B7F7}"/>
                  </a:ext>
                </a:extLst>
              </p:cNvPr>
              <p:cNvSpPr/>
              <p:nvPr/>
            </p:nvSpPr>
            <p:spPr>
              <a:xfrm>
                <a:off x="325900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42;p29">
                <a:extLst>
                  <a:ext uri="{FF2B5EF4-FFF2-40B4-BE49-F238E27FC236}">
                    <a16:creationId xmlns:a16="http://schemas.microsoft.com/office/drawing/2014/main" id="{6669124F-71C1-726B-4D86-E98C5742F0EF}"/>
                  </a:ext>
                </a:extLst>
              </p:cNvPr>
              <p:cNvSpPr/>
              <p:nvPr/>
            </p:nvSpPr>
            <p:spPr>
              <a:xfrm>
                <a:off x="3377023" y="3992847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" name="Google Shape;743;p29">
                <a:extLst>
                  <a:ext uri="{FF2B5EF4-FFF2-40B4-BE49-F238E27FC236}">
                    <a16:creationId xmlns:a16="http://schemas.microsoft.com/office/drawing/2014/main" id="{F52B5658-738A-46F2-337B-02DE844EF3FE}"/>
                  </a:ext>
                </a:extLst>
              </p:cNvPr>
              <p:cNvCxnSpPr/>
              <p:nvPr/>
            </p:nvCxnSpPr>
            <p:spPr>
              <a:xfrm>
                <a:off x="3562300" y="2975150"/>
                <a:ext cx="0" cy="9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2" name="Google Shape;744;p29">
                <a:extLst>
                  <a:ext uri="{FF2B5EF4-FFF2-40B4-BE49-F238E27FC236}">
                    <a16:creationId xmlns:a16="http://schemas.microsoft.com/office/drawing/2014/main" id="{504361BE-900F-E197-DA46-5BDB460948BD}"/>
                  </a:ext>
                </a:extLst>
              </p:cNvPr>
              <p:cNvGrpSpPr/>
              <p:nvPr/>
            </p:nvGrpSpPr>
            <p:grpSpPr>
              <a:xfrm>
                <a:off x="3384911" y="2445815"/>
                <a:ext cx="354778" cy="339271"/>
                <a:chOff x="5045500" y="842250"/>
                <a:chExt cx="503875" cy="481850"/>
              </a:xfrm>
            </p:grpSpPr>
            <p:sp>
              <p:nvSpPr>
                <p:cNvPr id="43" name="Google Shape;745;p29">
                  <a:extLst>
                    <a:ext uri="{FF2B5EF4-FFF2-40B4-BE49-F238E27FC236}">
                      <a16:creationId xmlns:a16="http://schemas.microsoft.com/office/drawing/2014/main" id="{1C2361BE-37B1-6ED5-EA86-DDDB5F3BB72F}"/>
                    </a:ext>
                  </a:extLst>
                </p:cNvPr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4" name="Google Shape;746;p29">
                  <a:extLst>
                    <a:ext uri="{FF2B5EF4-FFF2-40B4-BE49-F238E27FC236}">
                      <a16:creationId xmlns:a16="http://schemas.microsoft.com/office/drawing/2014/main" id="{372BB7BE-5665-7B7A-7DE3-BD1B7FF59E2D}"/>
                    </a:ext>
                  </a:extLst>
                </p:cNvPr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B6C148-83EA-CB57-9184-7219307B534C}"/>
              </a:ext>
            </a:extLst>
          </p:cNvPr>
          <p:cNvGrpSpPr/>
          <p:nvPr/>
        </p:nvGrpSpPr>
        <p:grpSpPr>
          <a:xfrm>
            <a:off x="4823951" y="1522683"/>
            <a:ext cx="7016897" cy="3860656"/>
            <a:chOff x="5518404" y="1846729"/>
            <a:chExt cx="5858327" cy="3463857"/>
          </a:xfrm>
        </p:grpSpPr>
        <p:grpSp>
          <p:nvGrpSpPr>
            <p:cNvPr id="7" name="Google Shape;705;p29">
              <a:extLst>
                <a:ext uri="{FF2B5EF4-FFF2-40B4-BE49-F238E27FC236}">
                  <a16:creationId xmlns:a16="http://schemas.microsoft.com/office/drawing/2014/main" id="{6B21663E-27FA-4CAB-85CE-58054D92797F}"/>
                </a:ext>
              </a:extLst>
            </p:cNvPr>
            <p:cNvGrpSpPr/>
            <p:nvPr/>
          </p:nvGrpSpPr>
          <p:grpSpPr>
            <a:xfrm>
              <a:off x="5518404" y="4619103"/>
              <a:ext cx="5858327" cy="691483"/>
              <a:chOff x="4352748" y="3516254"/>
              <a:chExt cx="5200756" cy="587371"/>
            </a:xfrm>
          </p:grpSpPr>
          <p:sp>
            <p:nvSpPr>
              <p:cNvPr id="65" name="Google Shape;706;p29">
                <a:extLst>
                  <a:ext uri="{FF2B5EF4-FFF2-40B4-BE49-F238E27FC236}">
                    <a16:creationId xmlns:a16="http://schemas.microsoft.com/office/drawing/2014/main" id="{0B6BCC60-4B9D-5405-75B1-6854ABD2677B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520075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solidFill>
                <a:srgbClr val="EA684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7;p29">
                <a:extLst>
                  <a:ext uri="{FF2B5EF4-FFF2-40B4-BE49-F238E27FC236}">
                    <a16:creationId xmlns:a16="http://schemas.microsoft.com/office/drawing/2014/main" id="{BB3B6F34-5C52-5F62-1601-27BA26103D90}"/>
                  </a:ext>
                </a:extLst>
              </p:cNvPr>
              <p:cNvSpPr/>
              <p:nvPr/>
            </p:nvSpPr>
            <p:spPr>
              <a:xfrm>
                <a:off x="4352749" y="3516267"/>
                <a:ext cx="154577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7" name="Google Shape;708;p29">
                <a:extLst>
                  <a:ext uri="{FF2B5EF4-FFF2-40B4-BE49-F238E27FC236}">
                    <a16:creationId xmlns:a16="http://schemas.microsoft.com/office/drawing/2014/main" id="{50FD4DF5-66A3-7AE8-203B-04F0CD735BFA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1" y="0"/>
                    </a:moveTo>
                    <a:lnTo>
                      <a:pt x="1" y="13193"/>
                    </a:lnTo>
                    <a:lnTo>
                      <a:pt x="12931" y="24634"/>
                    </a:lnTo>
                    <a:lnTo>
                      <a:pt x="12931" y="114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9;p29">
                <a:extLst>
                  <a:ext uri="{FF2B5EF4-FFF2-40B4-BE49-F238E27FC236}">
                    <a16:creationId xmlns:a16="http://schemas.microsoft.com/office/drawing/2014/main" id="{6680C2FA-0ACE-CE88-9D7F-B6965EA7F48A}"/>
                  </a:ext>
                </a:extLst>
              </p:cNvPr>
              <p:cNvSpPr/>
              <p:nvPr/>
            </p:nvSpPr>
            <p:spPr>
              <a:xfrm>
                <a:off x="4732560" y="3789071"/>
                <a:ext cx="4820937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164117" h="13193" extrusionOk="0">
                    <a:moveTo>
                      <a:pt x="1" y="0"/>
                    </a:moveTo>
                    <a:lnTo>
                      <a:pt x="1" y="13192"/>
                    </a:lnTo>
                    <a:lnTo>
                      <a:pt x="164117" y="13192"/>
                    </a:lnTo>
                    <a:lnTo>
                      <a:pt x="164117" y="0"/>
                    </a:lnTo>
                    <a:close/>
                  </a:path>
                </a:pathLst>
              </a:custGeom>
              <a:solidFill>
                <a:srgbClr val="EA6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ea typeface="Roboto"/>
                    <a:cs typeface="Roboto"/>
                  </a:rPr>
                  <a:t>2022</a:t>
                </a:r>
              </a:p>
            </p:txBody>
          </p:sp>
        </p:grpSp>
        <p:grpSp>
          <p:nvGrpSpPr>
            <p:cNvPr id="11" name="Google Shape;725;p29">
              <a:extLst>
                <a:ext uri="{FF2B5EF4-FFF2-40B4-BE49-F238E27FC236}">
                  <a16:creationId xmlns:a16="http://schemas.microsoft.com/office/drawing/2014/main" id="{AA152629-DCE7-7E65-BE5F-22FDAA4E7848}"/>
                </a:ext>
              </a:extLst>
            </p:cNvPr>
            <p:cNvGrpSpPr/>
            <p:nvPr/>
          </p:nvGrpSpPr>
          <p:grpSpPr>
            <a:xfrm>
              <a:off x="5977521" y="1846729"/>
              <a:ext cx="1875856" cy="1140168"/>
              <a:chOff x="4760325" y="1302325"/>
              <a:chExt cx="1665300" cy="968500"/>
            </a:xfrm>
          </p:grpSpPr>
          <p:sp>
            <p:nvSpPr>
              <p:cNvPr id="54" name="Google Shape;726;p29">
                <a:extLst>
                  <a:ext uri="{FF2B5EF4-FFF2-40B4-BE49-F238E27FC236}">
                    <a16:creationId xmlns:a16="http://schemas.microsoft.com/office/drawing/2014/main" id="{38BEE1AF-95F3-AC67-8961-3C463C985995}"/>
                  </a:ext>
                </a:extLst>
              </p:cNvPr>
              <p:cNvSpPr txBox="1"/>
              <p:nvPr/>
            </p:nvSpPr>
            <p:spPr>
              <a:xfrm>
                <a:off x="4762575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EA684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Technical</a:t>
                </a:r>
                <a:endParaRPr sz="1700" b="1">
                  <a:solidFill>
                    <a:srgbClr val="EA684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727;p29">
                <a:extLst>
                  <a:ext uri="{FF2B5EF4-FFF2-40B4-BE49-F238E27FC236}">
                    <a16:creationId xmlns:a16="http://schemas.microsoft.com/office/drawing/2014/main" id="{62790D04-C4D9-E943-2B20-CE7C7B4170DB}"/>
                  </a:ext>
                </a:extLst>
              </p:cNvPr>
              <p:cNvSpPr txBox="1"/>
              <p:nvPr/>
            </p:nvSpPr>
            <p:spPr>
              <a:xfrm>
                <a:off x="4760325" y="1580525"/>
                <a:ext cx="1665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Building integrated 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assemblies (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approaches 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and technologies)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761;p29">
              <a:extLst>
                <a:ext uri="{FF2B5EF4-FFF2-40B4-BE49-F238E27FC236}">
                  <a16:creationId xmlns:a16="http://schemas.microsoft.com/office/drawing/2014/main" id="{EE0F156A-B5A4-0220-8096-1190091BFA3B}"/>
                </a:ext>
              </a:extLst>
            </p:cNvPr>
            <p:cNvGrpSpPr/>
            <p:nvPr/>
          </p:nvGrpSpPr>
          <p:grpSpPr>
            <a:xfrm>
              <a:off x="6512797" y="3135172"/>
              <a:ext cx="810359" cy="1680202"/>
              <a:chOff x="5235525" y="2255750"/>
              <a:chExt cx="719400" cy="1427225"/>
            </a:xfrm>
          </p:grpSpPr>
          <p:sp>
            <p:nvSpPr>
              <p:cNvPr id="17" name="Google Shape;762;p29">
                <a:extLst>
                  <a:ext uri="{FF2B5EF4-FFF2-40B4-BE49-F238E27FC236}">
                    <a16:creationId xmlns:a16="http://schemas.microsoft.com/office/drawing/2014/main" id="{05554961-BFFB-6824-2340-24E3797A0625}"/>
                  </a:ext>
                </a:extLst>
              </p:cNvPr>
              <p:cNvSpPr/>
              <p:nvPr/>
            </p:nvSpPr>
            <p:spPr>
              <a:xfrm>
                <a:off x="523552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63;p29">
                <a:extLst>
                  <a:ext uri="{FF2B5EF4-FFF2-40B4-BE49-F238E27FC236}">
                    <a16:creationId xmlns:a16="http://schemas.microsoft.com/office/drawing/2014/main" id="{BDABB573-F082-198E-76BE-79F4A0AC7F1A}"/>
                  </a:ext>
                </a:extLst>
              </p:cNvPr>
              <p:cNvSpPr/>
              <p:nvPr/>
            </p:nvSpPr>
            <p:spPr>
              <a:xfrm>
                <a:off x="529192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4;p29">
                <a:extLst>
                  <a:ext uri="{FF2B5EF4-FFF2-40B4-BE49-F238E27FC236}">
                    <a16:creationId xmlns:a16="http://schemas.microsoft.com/office/drawing/2014/main" id="{6F48B261-1A27-42E1-D897-450F029C6724}"/>
                  </a:ext>
                </a:extLst>
              </p:cNvPr>
              <p:cNvSpPr/>
              <p:nvPr/>
            </p:nvSpPr>
            <p:spPr>
              <a:xfrm>
                <a:off x="5428275" y="36406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765;p29">
                <a:extLst>
                  <a:ext uri="{FF2B5EF4-FFF2-40B4-BE49-F238E27FC236}">
                    <a16:creationId xmlns:a16="http://schemas.microsoft.com/office/drawing/2014/main" id="{F704BE84-D550-C039-B323-BBF0CED13DC5}"/>
                  </a:ext>
                </a:extLst>
              </p:cNvPr>
              <p:cNvCxnSpPr/>
              <p:nvPr/>
            </p:nvCxnSpPr>
            <p:spPr>
              <a:xfrm>
                <a:off x="5595225" y="2975150"/>
                <a:ext cx="0" cy="68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1" name="Google Shape;766;p29">
                <a:extLst>
                  <a:ext uri="{FF2B5EF4-FFF2-40B4-BE49-F238E27FC236}">
                    <a16:creationId xmlns:a16="http://schemas.microsoft.com/office/drawing/2014/main" id="{798B66A6-00F8-5509-70D6-837570CE436C}"/>
                  </a:ext>
                </a:extLst>
              </p:cNvPr>
              <p:cNvGrpSpPr/>
              <p:nvPr/>
            </p:nvGrpSpPr>
            <p:grpSpPr>
              <a:xfrm>
                <a:off x="5485274" y="2454466"/>
                <a:ext cx="219890" cy="330530"/>
                <a:chOff x="5726350" y="2040314"/>
                <a:chExt cx="312300" cy="469436"/>
              </a:xfrm>
            </p:grpSpPr>
            <p:sp>
              <p:nvSpPr>
                <p:cNvPr id="22" name="Google Shape;767;p29">
                  <a:extLst>
                    <a:ext uri="{FF2B5EF4-FFF2-40B4-BE49-F238E27FC236}">
                      <a16:creationId xmlns:a16="http://schemas.microsoft.com/office/drawing/2014/main" id="{9E14DC62-1D93-4BEB-8DE1-43218126E661}"/>
                    </a:ext>
                  </a:extLst>
                </p:cNvPr>
                <p:cNvSpPr/>
                <p:nvPr/>
              </p:nvSpPr>
              <p:spPr>
                <a:xfrm>
                  <a:off x="5756076" y="2040314"/>
                  <a:ext cx="252825" cy="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3" h="3331" extrusionOk="0">
                      <a:moveTo>
                        <a:pt x="1639" y="1"/>
                      </a:moveTo>
                      <a:cubicBezTo>
                        <a:pt x="730" y="13"/>
                        <a:pt x="1" y="753"/>
                        <a:pt x="1" y="1666"/>
                      </a:cubicBezTo>
                      <a:cubicBezTo>
                        <a:pt x="1" y="2575"/>
                        <a:pt x="730" y="3316"/>
                        <a:pt x="1639" y="3331"/>
                      </a:cubicBezTo>
                      <a:lnTo>
                        <a:pt x="8474" y="3331"/>
                      </a:lnTo>
                      <a:cubicBezTo>
                        <a:pt x="9384" y="3316"/>
                        <a:pt x="10113" y="2575"/>
                        <a:pt x="10113" y="1666"/>
                      </a:cubicBezTo>
                      <a:cubicBezTo>
                        <a:pt x="10113" y="753"/>
                        <a:pt x="9384" y="13"/>
                        <a:pt x="8474" y="1"/>
                      </a:cubicBez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3" name="Google Shape;768;p29">
                  <a:extLst>
                    <a:ext uri="{FF2B5EF4-FFF2-40B4-BE49-F238E27FC236}">
                      <a16:creationId xmlns:a16="http://schemas.microsoft.com/office/drawing/2014/main" id="{21F3723D-7FFF-B91F-6EEF-FA346255A8D4}"/>
                    </a:ext>
                  </a:extLst>
                </p:cNvPr>
                <p:cNvSpPr/>
                <p:nvPr/>
              </p:nvSpPr>
              <p:spPr>
                <a:xfrm>
                  <a:off x="5726350" y="2172436"/>
                  <a:ext cx="312300" cy="191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2" h="8977" extrusionOk="0">
                      <a:moveTo>
                        <a:pt x="2822" y="0"/>
                      </a:moveTo>
                      <a:lnTo>
                        <a:pt x="2822" y="4800"/>
                      </a:lnTo>
                      <a:cubicBezTo>
                        <a:pt x="1527" y="5589"/>
                        <a:pt x="542" y="6797"/>
                        <a:pt x="36" y="8224"/>
                      </a:cubicBezTo>
                      <a:lnTo>
                        <a:pt x="30" y="8233"/>
                      </a:lnTo>
                      <a:cubicBezTo>
                        <a:pt x="27" y="8242"/>
                        <a:pt x="24" y="8254"/>
                        <a:pt x="21" y="8266"/>
                      </a:cubicBezTo>
                      <a:cubicBezTo>
                        <a:pt x="18" y="8278"/>
                        <a:pt x="15" y="8281"/>
                        <a:pt x="15" y="8287"/>
                      </a:cubicBezTo>
                      <a:cubicBezTo>
                        <a:pt x="12" y="8296"/>
                        <a:pt x="9" y="8308"/>
                        <a:pt x="9" y="8317"/>
                      </a:cubicBezTo>
                      <a:cubicBezTo>
                        <a:pt x="6" y="8326"/>
                        <a:pt x="6" y="8335"/>
                        <a:pt x="3" y="8347"/>
                      </a:cubicBezTo>
                      <a:cubicBezTo>
                        <a:pt x="3" y="8356"/>
                        <a:pt x="3" y="8362"/>
                        <a:pt x="3" y="8368"/>
                      </a:cubicBezTo>
                      <a:cubicBezTo>
                        <a:pt x="0" y="8378"/>
                        <a:pt x="3" y="8393"/>
                        <a:pt x="3" y="8405"/>
                      </a:cubicBezTo>
                      <a:cubicBezTo>
                        <a:pt x="3" y="8408"/>
                        <a:pt x="3" y="8411"/>
                        <a:pt x="3" y="8414"/>
                      </a:cubicBezTo>
                      <a:lnTo>
                        <a:pt x="3" y="8426"/>
                      </a:lnTo>
                      <a:cubicBezTo>
                        <a:pt x="3" y="8438"/>
                        <a:pt x="3" y="8450"/>
                        <a:pt x="3" y="8462"/>
                      </a:cubicBezTo>
                      <a:lnTo>
                        <a:pt x="6" y="8483"/>
                      </a:lnTo>
                      <a:cubicBezTo>
                        <a:pt x="6" y="8495"/>
                        <a:pt x="9" y="8504"/>
                        <a:pt x="12" y="8513"/>
                      </a:cubicBezTo>
                      <a:cubicBezTo>
                        <a:pt x="12" y="8525"/>
                        <a:pt x="15" y="8531"/>
                        <a:pt x="15" y="8540"/>
                      </a:cubicBezTo>
                      <a:cubicBezTo>
                        <a:pt x="18" y="8549"/>
                        <a:pt x="21" y="8558"/>
                        <a:pt x="21" y="8564"/>
                      </a:cubicBezTo>
                      <a:cubicBezTo>
                        <a:pt x="24" y="8573"/>
                        <a:pt x="27" y="8585"/>
                        <a:pt x="33" y="8594"/>
                      </a:cubicBezTo>
                      <a:cubicBezTo>
                        <a:pt x="36" y="8606"/>
                        <a:pt x="36" y="8609"/>
                        <a:pt x="40" y="8615"/>
                      </a:cubicBezTo>
                      <a:cubicBezTo>
                        <a:pt x="43" y="8624"/>
                        <a:pt x="49" y="8636"/>
                        <a:pt x="52" y="8646"/>
                      </a:cubicBezTo>
                      <a:cubicBezTo>
                        <a:pt x="58" y="8658"/>
                        <a:pt x="58" y="8661"/>
                        <a:pt x="61" y="8667"/>
                      </a:cubicBezTo>
                      <a:cubicBezTo>
                        <a:pt x="67" y="8673"/>
                        <a:pt x="73" y="8685"/>
                        <a:pt x="76" y="8694"/>
                      </a:cubicBezTo>
                      <a:cubicBezTo>
                        <a:pt x="82" y="8703"/>
                        <a:pt x="85" y="8709"/>
                        <a:pt x="88" y="8715"/>
                      </a:cubicBezTo>
                      <a:cubicBezTo>
                        <a:pt x="94" y="8721"/>
                        <a:pt x="100" y="8730"/>
                        <a:pt x="106" y="8739"/>
                      </a:cubicBezTo>
                      <a:cubicBezTo>
                        <a:pt x="112" y="8748"/>
                        <a:pt x="115" y="8754"/>
                        <a:pt x="121" y="8760"/>
                      </a:cubicBezTo>
                      <a:cubicBezTo>
                        <a:pt x="127" y="8769"/>
                        <a:pt x="133" y="8775"/>
                        <a:pt x="139" y="8781"/>
                      </a:cubicBezTo>
                      <a:cubicBezTo>
                        <a:pt x="145" y="8787"/>
                        <a:pt x="151" y="8796"/>
                        <a:pt x="157" y="8802"/>
                      </a:cubicBezTo>
                      <a:lnTo>
                        <a:pt x="175" y="8820"/>
                      </a:lnTo>
                      <a:cubicBezTo>
                        <a:pt x="181" y="8826"/>
                        <a:pt x="190" y="8832"/>
                        <a:pt x="196" y="8841"/>
                      </a:cubicBezTo>
                      <a:lnTo>
                        <a:pt x="217" y="8856"/>
                      </a:lnTo>
                      <a:lnTo>
                        <a:pt x="238" y="8874"/>
                      </a:lnTo>
                      <a:lnTo>
                        <a:pt x="262" y="8889"/>
                      </a:lnTo>
                      <a:lnTo>
                        <a:pt x="283" y="8901"/>
                      </a:lnTo>
                      <a:lnTo>
                        <a:pt x="314" y="8917"/>
                      </a:lnTo>
                      <a:cubicBezTo>
                        <a:pt x="320" y="8920"/>
                        <a:pt x="326" y="8923"/>
                        <a:pt x="332" y="8926"/>
                      </a:cubicBezTo>
                      <a:cubicBezTo>
                        <a:pt x="341" y="8929"/>
                        <a:pt x="356" y="8938"/>
                        <a:pt x="368" y="8941"/>
                      </a:cubicBezTo>
                      <a:lnTo>
                        <a:pt x="377" y="8947"/>
                      </a:lnTo>
                      <a:lnTo>
                        <a:pt x="386" y="8947"/>
                      </a:lnTo>
                      <a:lnTo>
                        <a:pt x="413" y="8956"/>
                      </a:lnTo>
                      <a:lnTo>
                        <a:pt x="437" y="8962"/>
                      </a:lnTo>
                      <a:lnTo>
                        <a:pt x="461" y="8968"/>
                      </a:lnTo>
                      <a:cubicBezTo>
                        <a:pt x="473" y="8971"/>
                        <a:pt x="485" y="8971"/>
                        <a:pt x="497" y="8974"/>
                      </a:cubicBezTo>
                      <a:lnTo>
                        <a:pt x="512" y="8977"/>
                      </a:lnTo>
                      <a:lnTo>
                        <a:pt x="11928" y="8977"/>
                      </a:lnTo>
                      <a:cubicBezTo>
                        <a:pt x="11946" y="8977"/>
                        <a:pt x="11967" y="8977"/>
                        <a:pt x="11985" y="8974"/>
                      </a:cubicBezTo>
                      <a:lnTo>
                        <a:pt x="11991" y="8974"/>
                      </a:lnTo>
                      <a:cubicBezTo>
                        <a:pt x="12006" y="8974"/>
                        <a:pt x="12021" y="8971"/>
                        <a:pt x="12033" y="8968"/>
                      </a:cubicBezTo>
                      <a:lnTo>
                        <a:pt x="12051" y="8965"/>
                      </a:lnTo>
                      <a:cubicBezTo>
                        <a:pt x="12063" y="8962"/>
                        <a:pt x="12072" y="8959"/>
                        <a:pt x="12085" y="8956"/>
                      </a:cubicBezTo>
                      <a:lnTo>
                        <a:pt x="12106" y="8950"/>
                      </a:lnTo>
                      <a:lnTo>
                        <a:pt x="12118" y="8947"/>
                      </a:lnTo>
                      <a:lnTo>
                        <a:pt x="12130" y="8941"/>
                      </a:lnTo>
                      <a:lnTo>
                        <a:pt x="12160" y="8929"/>
                      </a:lnTo>
                      <a:lnTo>
                        <a:pt x="12184" y="8917"/>
                      </a:lnTo>
                      <a:cubicBezTo>
                        <a:pt x="12193" y="8914"/>
                        <a:pt x="12199" y="8907"/>
                        <a:pt x="12208" y="8904"/>
                      </a:cubicBezTo>
                      <a:cubicBezTo>
                        <a:pt x="12214" y="8898"/>
                        <a:pt x="12226" y="8892"/>
                        <a:pt x="12235" y="8889"/>
                      </a:cubicBezTo>
                      <a:lnTo>
                        <a:pt x="12253" y="8877"/>
                      </a:lnTo>
                      <a:cubicBezTo>
                        <a:pt x="12262" y="8868"/>
                        <a:pt x="12271" y="8862"/>
                        <a:pt x="12280" y="8856"/>
                      </a:cubicBezTo>
                      <a:lnTo>
                        <a:pt x="12295" y="8844"/>
                      </a:lnTo>
                      <a:cubicBezTo>
                        <a:pt x="12304" y="8835"/>
                        <a:pt x="12313" y="8826"/>
                        <a:pt x="12319" y="8820"/>
                      </a:cubicBezTo>
                      <a:lnTo>
                        <a:pt x="12334" y="8805"/>
                      </a:lnTo>
                      <a:cubicBezTo>
                        <a:pt x="12343" y="8796"/>
                        <a:pt x="12349" y="8790"/>
                        <a:pt x="12359" y="8781"/>
                      </a:cubicBezTo>
                      <a:lnTo>
                        <a:pt x="12371" y="8763"/>
                      </a:lnTo>
                      <a:lnTo>
                        <a:pt x="12389" y="8739"/>
                      </a:lnTo>
                      <a:lnTo>
                        <a:pt x="12404" y="8718"/>
                      </a:lnTo>
                      <a:cubicBezTo>
                        <a:pt x="12410" y="8709"/>
                        <a:pt x="12413" y="8703"/>
                        <a:pt x="12419" y="8694"/>
                      </a:cubicBezTo>
                      <a:cubicBezTo>
                        <a:pt x="12422" y="8688"/>
                        <a:pt x="12428" y="8679"/>
                        <a:pt x="12431" y="8670"/>
                      </a:cubicBezTo>
                      <a:cubicBezTo>
                        <a:pt x="12437" y="8661"/>
                        <a:pt x="12440" y="8655"/>
                        <a:pt x="12443" y="8646"/>
                      </a:cubicBezTo>
                      <a:cubicBezTo>
                        <a:pt x="12446" y="8639"/>
                        <a:pt x="12449" y="8627"/>
                        <a:pt x="12455" y="8618"/>
                      </a:cubicBezTo>
                      <a:cubicBezTo>
                        <a:pt x="12458" y="8609"/>
                        <a:pt x="12461" y="8603"/>
                        <a:pt x="12461" y="8594"/>
                      </a:cubicBezTo>
                      <a:cubicBezTo>
                        <a:pt x="12464" y="8588"/>
                        <a:pt x="12467" y="8576"/>
                        <a:pt x="12470" y="8567"/>
                      </a:cubicBezTo>
                      <a:cubicBezTo>
                        <a:pt x="12473" y="8558"/>
                        <a:pt x="12476" y="8549"/>
                        <a:pt x="12479" y="8540"/>
                      </a:cubicBezTo>
                      <a:cubicBezTo>
                        <a:pt x="12479" y="8534"/>
                        <a:pt x="12482" y="8525"/>
                        <a:pt x="12482" y="8516"/>
                      </a:cubicBezTo>
                      <a:cubicBezTo>
                        <a:pt x="12485" y="8507"/>
                        <a:pt x="12485" y="8495"/>
                        <a:pt x="12488" y="8486"/>
                      </a:cubicBezTo>
                      <a:lnTo>
                        <a:pt x="12491" y="8462"/>
                      </a:lnTo>
                      <a:cubicBezTo>
                        <a:pt x="12491" y="8450"/>
                        <a:pt x="12491" y="8438"/>
                        <a:pt x="12491" y="8426"/>
                      </a:cubicBezTo>
                      <a:lnTo>
                        <a:pt x="12491" y="8414"/>
                      </a:lnTo>
                      <a:cubicBezTo>
                        <a:pt x="12491" y="8411"/>
                        <a:pt x="12491" y="8408"/>
                        <a:pt x="12491" y="8405"/>
                      </a:cubicBezTo>
                      <a:lnTo>
                        <a:pt x="12491" y="8371"/>
                      </a:lnTo>
                      <a:cubicBezTo>
                        <a:pt x="12491" y="8359"/>
                        <a:pt x="12491" y="8356"/>
                        <a:pt x="12491" y="8347"/>
                      </a:cubicBezTo>
                      <a:cubicBezTo>
                        <a:pt x="12488" y="8338"/>
                        <a:pt x="12488" y="8329"/>
                        <a:pt x="12485" y="8317"/>
                      </a:cubicBezTo>
                      <a:cubicBezTo>
                        <a:pt x="12482" y="8308"/>
                        <a:pt x="12482" y="8299"/>
                        <a:pt x="12479" y="8290"/>
                      </a:cubicBezTo>
                      <a:cubicBezTo>
                        <a:pt x="12476" y="8278"/>
                        <a:pt x="12476" y="8275"/>
                        <a:pt x="12473" y="8266"/>
                      </a:cubicBezTo>
                      <a:cubicBezTo>
                        <a:pt x="12473" y="8260"/>
                        <a:pt x="12467" y="8245"/>
                        <a:pt x="12464" y="8233"/>
                      </a:cubicBezTo>
                      <a:lnTo>
                        <a:pt x="12461" y="8224"/>
                      </a:lnTo>
                      <a:cubicBezTo>
                        <a:pt x="11955" y="6797"/>
                        <a:pt x="10970" y="5589"/>
                        <a:pt x="9676" y="4803"/>
                      </a:cubicBez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4" name="Google Shape;769;p29">
                  <a:extLst>
                    <a:ext uri="{FF2B5EF4-FFF2-40B4-BE49-F238E27FC236}">
                      <a16:creationId xmlns:a16="http://schemas.microsoft.com/office/drawing/2014/main" id="{456546D0-BBFD-0ADA-076E-DB331E152B72}"/>
                    </a:ext>
                  </a:extLst>
                </p:cNvPr>
                <p:cNvSpPr/>
                <p:nvPr/>
              </p:nvSpPr>
              <p:spPr>
                <a:xfrm>
                  <a:off x="5842500" y="2392350"/>
                  <a:ext cx="79975" cy="11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4696" extrusionOk="0">
                      <a:moveTo>
                        <a:pt x="4" y="1"/>
                      </a:moveTo>
                      <a:lnTo>
                        <a:pt x="4" y="1651"/>
                      </a:lnTo>
                      <a:cubicBezTo>
                        <a:pt x="1" y="2591"/>
                        <a:pt x="287" y="3509"/>
                        <a:pt x="820" y="4283"/>
                      </a:cubicBezTo>
                      <a:cubicBezTo>
                        <a:pt x="994" y="4542"/>
                        <a:pt x="1287" y="4696"/>
                        <a:pt x="1600" y="4696"/>
                      </a:cubicBezTo>
                      <a:cubicBezTo>
                        <a:pt x="1913" y="4696"/>
                        <a:pt x="2205" y="4542"/>
                        <a:pt x="2380" y="4283"/>
                      </a:cubicBezTo>
                      <a:cubicBezTo>
                        <a:pt x="2913" y="3509"/>
                        <a:pt x="3199" y="2591"/>
                        <a:pt x="3196" y="1651"/>
                      </a:cubicBezTo>
                      <a:lnTo>
                        <a:pt x="3196" y="1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EF89AC-0041-330E-7126-640485100D2D}"/>
              </a:ext>
            </a:extLst>
          </p:cNvPr>
          <p:cNvGrpSpPr/>
          <p:nvPr/>
        </p:nvGrpSpPr>
        <p:grpSpPr>
          <a:xfrm>
            <a:off x="7221196" y="1522682"/>
            <a:ext cx="4619641" cy="3445530"/>
            <a:chOff x="7491373" y="1846730"/>
            <a:chExt cx="3885323" cy="3093561"/>
          </a:xfrm>
        </p:grpSpPr>
        <p:grpSp>
          <p:nvGrpSpPr>
            <p:cNvPr id="8" name="Google Shape;713;p29">
              <a:extLst>
                <a:ext uri="{FF2B5EF4-FFF2-40B4-BE49-F238E27FC236}">
                  <a16:creationId xmlns:a16="http://schemas.microsoft.com/office/drawing/2014/main" id="{DC469A9D-EDFF-A374-A157-54CFCDCFF854}"/>
                </a:ext>
              </a:extLst>
            </p:cNvPr>
            <p:cNvGrpSpPr/>
            <p:nvPr/>
          </p:nvGrpSpPr>
          <p:grpSpPr>
            <a:xfrm>
              <a:off x="7491373" y="4248786"/>
              <a:ext cx="3885323" cy="691505"/>
              <a:chOff x="6104260" y="3201712"/>
              <a:chExt cx="3449213" cy="587393"/>
            </a:xfrm>
          </p:grpSpPr>
          <p:sp>
            <p:nvSpPr>
              <p:cNvPr id="60" name="Google Shape;714;p29">
                <a:extLst>
                  <a:ext uri="{FF2B5EF4-FFF2-40B4-BE49-F238E27FC236}">
                    <a16:creationId xmlns:a16="http://schemas.microsoft.com/office/drawing/2014/main" id="{DC112A01-8DE6-E722-45C7-B119D014C4EE}"/>
                  </a:ext>
                </a:extLst>
              </p:cNvPr>
              <p:cNvSpPr/>
              <p:nvPr/>
            </p:nvSpPr>
            <p:spPr>
              <a:xfrm>
                <a:off x="6104260" y="3201729"/>
                <a:ext cx="3449213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solidFill>
                <a:srgbClr val="2BB67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5;p29">
                <a:extLst>
                  <a:ext uri="{FF2B5EF4-FFF2-40B4-BE49-F238E27FC236}">
                    <a16:creationId xmlns:a16="http://schemas.microsoft.com/office/drawing/2014/main" id="{2E2141EE-3EB1-C4F1-54E9-D4636BCC05AC}"/>
                  </a:ext>
                </a:extLst>
              </p:cNvPr>
              <p:cNvSpPr/>
              <p:nvPr/>
            </p:nvSpPr>
            <p:spPr>
              <a:xfrm>
                <a:off x="6104261" y="3201743"/>
                <a:ext cx="2097387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2" name="Google Shape;716;p29">
                <a:extLst>
                  <a:ext uri="{FF2B5EF4-FFF2-40B4-BE49-F238E27FC236}">
                    <a16:creationId xmlns:a16="http://schemas.microsoft.com/office/drawing/2014/main" id="{90EE2805-40B0-4A10-DF2E-11AAB4C8A9B6}"/>
                  </a:ext>
                </a:extLst>
              </p:cNvPr>
              <p:cNvSpPr/>
              <p:nvPr/>
            </p:nvSpPr>
            <p:spPr>
              <a:xfrm>
                <a:off x="6104260" y="3201712"/>
                <a:ext cx="379496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4635" extrusionOk="0">
                    <a:moveTo>
                      <a:pt x="0" y="0"/>
                    </a:moveTo>
                    <a:lnTo>
                      <a:pt x="0" y="13192"/>
                    </a:lnTo>
                    <a:lnTo>
                      <a:pt x="12918" y="24634"/>
                    </a:lnTo>
                    <a:lnTo>
                      <a:pt x="12918" y="11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;p29">
                <a:extLst>
                  <a:ext uri="{FF2B5EF4-FFF2-40B4-BE49-F238E27FC236}">
                    <a16:creationId xmlns:a16="http://schemas.microsoft.com/office/drawing/2014/main" id="{00E826D6-4F01-0693-E464-EA8BD7DF0430}"/>
                  </a:ext>
                </a:extLst>
              </p:cNvPr>
              <p:cNvSpPr/>
              <p:nvPr/>
            </p:nvSpPr>
            <p:spPr>
              <a:xfrm>
                <a:off x="6483720" y="3474835"/>
                <a:ext cx="3069746" cy="314270"/>
              </a:xfrm>
              <a:custGeom>
                <a:avLst/>
                <a:gdLst/>
                <a:ahLst/>
                <a:cxnLst/>
                <a:rect l="l" t="t" r="r" b="b"/>
                <a:pathLst>
                  <a:path w="104502" h="13181" extrusionOk="0">
                    <a:moveTo>
                      <a:pt x="0" y="0"/>
                    </a:moveTo>
                    <a:lnTo>
                      <a:pt x="0" y="13180"/>
                    </a:lnTo>
                    <a:lnTo>
                      <a:pt x="104502" y="13180"/>
                    </a:lnTo>
                    <a:lnTo>
                      <a:pt x="104502" y="0"/>
                    </a:ln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bg1"/>
                    </a:solidFill>
                  </a:rPr>
                  <a:t>2023</a:t>
                </a:r>
                <a:endParaRPr lang="en-US" sz="1600" b="1">
                  <a:solidFill>
                    <a:schemeClr val="bg1"/>
                  </a:solidFill>
                  <a:cs typeface="Calibri"/>
                </a:endParaRPr>
              </a:p>
            </p:txBody>
          </p:sp>
        </p:grpSp>
        <p:grpSp>
          <p:nvGrpSpPr>
            <p:cNvPr id="9" name="Google Shape;719;p29">
              <a:extLst>
                <a:ext uri="{FF2B5EF4-FFF2-40B4-BE49-F238E27FC236}">
                  <a16:creationId xmlns:a16="http://schemas.microsoft.com/office/drawing/2014/main" id="{561E3096-1FE7-15D1-D9A5-D65E5EF2D21A}"/>
                </a:ext>
              </a:extLst>
            </p:cNvPr>
            <p:cNvGrpSpPr/>
            <p:nvPr/>
          </p:nvGrpSpPr>
          <p:grpSpPr>
            <a:xfrm>
              <a:off x="8262398" y="1846730"/>
              <a:ext cx="1870787" cy="1140167"/>
              <a:chOff x="6788750" y="1302326"/>
              <a:chExt cx="1660800" cy="968499"/>
            </a:xfrm>
          </p:grpSpPr>
          <p:sp>
            <p:nvSpPr>
              <p:cNvPr id="58" name="Google Shape;720;p29">
                <a:extLst>
                  <a:ext uri="{FF2B5EF4-FFF2-40B4-BE49-F238E27FC236}">
                    <a16:creationId xmlns:a16="http://schemas.microsoft.com/office/drawing/2014/main" id="{3C508E96-1974-0DA1-0823-4BDEDEA0B012}"/>
                  </a:ext>
                </a:extLst>
              </p:cNvPr>
              <p:cNvSpPr txBox="1"/>
              <p:nvPr/>
            </p:nvSpPr>
            <p:spPr>
              <a:xfrm>
                <a:off x="6788750" y="1302326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2BB673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Security</a:t>
                </a:r>
                <a:endParaRPr sz="1700" b="1" dirty="0">
                  <a:solidFill>
                    <a:srgbClr val="2BB673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9" name="Google Shape;721;p29">
                <a:extLst>
                  <a:ext uri="{FF2B5EF4-FFF2-40B4-BE49-F238E27FC236}">
                    <a16:creationId xmlns:a16="http://schemas.microsoft.com/office/drawing/2014/main" id="{968E4865-3EF0-63A6-4D8E-3C808C55E1CE}"/>
                  </a:ext>
                </a:extLst>
              </p:cNvPr>
              <p:cNvSpPr txBox="1"/>
              <p:nvPr/>
            </p:nvSpPr>
            <p:spPr>
              <a:xfrm>
                <a:off x="6788750" y="1580525"/>
                <a:ext cx="1660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Meeting the challenges of reduced freedom of movement </a:t>
                </a:r>
                <a:endParaRPr sz="140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747;p29">
              <a:extLst>
                <a:ext uri="{FF2B5EF4-FFF2-40B4-BE49-F238E27FC236}">
                  <a16:creationId xmlns:a16="http://schemas.microsoft.com/office/drawing/2014/main" id="{DE020944-AD3E-74B0-6A42-4C7A9A634EDA}"/>
                </a:ext>
              </a:extLst>
            </p:cNvPr>
            <p:cNvGrpSpPr/>
            <p:nvPr/>
          </p:nvGrpSpPr>
          <p:grpSpPr>
            <a:xfrm>
              <a:off x="8802760" y="3135172"/>
              <a:ext cx="810359" cy="1330323"/>
              <a:chOff x="7268450" y="2255750"/>
              <a:chExt cx="719400" cy="1130025"/>
            </a:xfrm>
          </p:grpSpPr>
          <p:sp>
            <p:nvSpPr>
              <p:cNvPr id="25" name="Google Shape;748;p29">
                <a:extLst>
                  <a:ext uri="{FF2B5EF4-FFF2-40B4-BE49-F238E27FC236}">
                    <a16:creationId xmlns:a16="http://schemas.microsoft.com/office/drawing/2014/main" id="{7ED2A147-906F-E0F6-E6D7-F38DD205F48D}"/>
                  </a:ext>
                </a:extLst>
              </p:cNvPr>
              <p:cNvSpPr/>
              <p:nvPr/>
            </p:nvSpPr>
            <p:spPr>
              <a:xfrm>
                <a:off x="726845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9;p29">
                <a:extLst>
                  <a:ext uri="{FF2B5EF4-FFF2-40B4-BE49-F238E27FC236}">
                    <a16:creationId xmlns:a16="http://schemas.microsoft.com/office/drawing/2014/main" id="{64D5EE7E-08B0-7B89-9A22-67B257EE1325}"/>
                  </a:ext>
                </a:extLst>
              </p:cNvPr>
              <p:cNvSpPr/>
              <p:nvPr/>
            </p:nvSpPr>
            <p:spPr>
              <a:xfrm>
                <a:off x="732485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29">
                <a:extLst>
                  <a:ext uri="{FF2B5EF4-FFF2-40B4-BE49-F238E27FC236}">
                    <a16:creationId xmlns:a16="http://schemas.microsoft.com/office/drawing/2014/main" id="{E302F3FD-8BB4-E15F-FA3C-8FCD9A75A515}"/>
                  </a:ext>
                </a:extLst>
              </p:cNvPr>
              <p:cNvSpPr/>
              <p:nvPr/>
            </p:nvSpPr>
            <p:spPr>
              <a:xfrm>
                <a:off x="7461200" y="33434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" name="Google Shape;751;p29">
                <a:extLst>
                  <a:ext uri="{FF2B5EF4-FFF2-40B4-BE49-F238E27FC236}">
                    <a16:creationId xmlns:a16="http://schemas.microsoft.com/office/drawing/2014/main" id="{AA2FEE98-A6BB-E6CA-19C4-26293038B49A}"/>
                  </a:ext>
                </a:extLst>
              </p:cNvPr>
              <p:cNvCxnSpPr/>
              <p:nvPr/>
            </p:nvCxnSpPr>
            <p:spPr>
              <a:xfrm>
                <a:off x="7628150" y="2975150"/>
                <a:ext cx="0" cy="3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9" name="Google Shape;752;p29">
                <a:extLst>
                  <a:ext uri="{FF2B5EF4-FFF2-40B4-BE49-F238E27FC236}">
                    <a16:creationId xmlns:a16="http://schemas.microsoft.com/office/drawing/2014/main" id="{661F6D41-459C-8710-7090-85521A06C55B}"/>
                  </a:ext>
                </a:extLst>
              </p:cNvPr>
              <p:cNvGrpSpPr/>
              <p:nvPr/>
            </p:nvGrpSpPr>
            <p:grpSpPr>
              <a:xfrm>
                <a:off x="7458553" y="2445815"/>
                <a:ext cx="339200" cy="339271"/>
                <a:chOff x="5049725" y="2027900"/>
                <a:chExt cx="481750" cy="481850"/>
              </a:xfrm>
            </p:grpSpPr>
            <p:sp>
              <p:nvSpPr>
                <p:cNvPr id="30" name="Google Shape;753;p29">
                  <a:extLst>
                    <a:ext uri="{FF2B5EF4-FFF2-40B4-BE49-F238E27FC236}">
                      <a16:creationId xmlns:a16="http://schemas.microsoft.com/office/drawing/2014/main" id="{35094EC7-E8A1-F8E3-9300-8B204EBBE9E0}"/>
                    </a:ext>
                  </a:extLst>
                </p:cNvPr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1" name="Google Shape;754;p29">
                  <a:extLst>
                    <a:ext uri="{FF2B5EF4-FFF2-40B4-BE49-F238E27FC236}">
                      <a16:creationId xmlns:a16="http://schemas.microsoft.com/office/drawing/2014/main" id="{EE4F7D4B-C2BB-860C-F493-F02C44C68CAC}"/>
                    </a:ext>
                  </a:extLst>
                </p:cNvPr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2" name="Google Shape;755;p29">
                  <a:extLst>
                    <a:ext uri="{FF2B5EF4-FFF2-40B4-BE49-F238E27FC236}">
                      <a16:creationId xmlns:a16="http://schemas.microsoft.com/office/drawing/2014/main" id="{8B11EEF7-03AA-FD32-CE98-AB123F9657FE}"/>
                    </a:ext>
                  </a:extLst>
                </p:cNvPr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3" name="Google Shape;756;p29">
                  <a:extLst>
                    <a:ext uri="{FF2B5EF4-FFF2-40B4-BE49-F238E27FC236}">
                      <a16:creationId xmlns:a16="http://schemas.microsoft.com/office/drawing/2014/main" id="{7EF95AC9-D8C5-71E3-1606-ECC707F28218}"/>
                    </a:ext>
                  </a:extLst>
                </p:cNvPr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4" name="Google Shape;757;p29">
                  <a:extLst>
                    <a:ext uri="{FF2B5EF4-FFF2-40B4-BE49-F238E27FC236}">
                      <a16:creationId xmlns:a16="http://schemas.microsoft.com/office/drawing/2014/main" id="{EBFFC557-8AAC-4F5F-E0D6-DC4BE9F5BB4B}"/>
                    </a:ext>
                  </a:extLst>
                </p:cNvPr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5" name="Google Shape;758;p29">
                  <a:extLst>
                    <a:ext uri="{FF2B5EF4-FFF2-40B4-BE49-F238E27FC236}">
                      <a16:creationId xmlns:a16="http://schemas.microsoft.com/office/drawing/2014/main" id="{7E34193B-E17D-B287-16A8-70F5E2DD44BB}"/>
                    </a:ext>
                  </a:extLst>
                </p:cNvPr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6" name="Google Shape;759;p29">
                  <a:extLst>
                    <a:ext uri="{FF2B5EF4-FFF2-40B4-BE49-F238E27FC236}">
                      <a16:creationId xmlns:a16="http://schemas.microsoft.com/office/drawing/2014/main" id="{09868112-CFBB-FA4E-EFDA-3ED4BB6D6547}"/>
                    </a:ext>
                  </a:extLst>
                </p:cNvPr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7" name="Google Shape;760;p29">
                  <a:extLst>
                    <a:ext uri="{FF2B5EF4-FFF2-40B4-BE49-F238E27FC236}">
                      <a16:creationId xmlns:a16="http://schemas.microsoft.com/office/drawing/2014/main" id="{A9215D44-F8EB-1313-86C6-E74032E8FC2F}"/>
                    </a:ext>
                  </a:extLst>
                </p:cNvPr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04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E60A4-F5B6-97EB-8E90-1AB02337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-22435"/>
            <a:ext cx="12231883" cy="6880435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AA887-F2B2-35BD-328D-50397526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8" y="5298141"/>
            <a:ext cx="6931319" cy="9931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>
                <a:solidFill>
                  <a:srgbClr val="009BA7"/>
                </a:solidFill>
                <a:latin typeface="Avenir LT Std 65 Medium"/>
              </a:rPr>
              <a:t>ViMPlus: Technical sequencing </a:t>
            </a:r>
            <a:br>
              <a:rPr lang="en-US" sz="2800" b="1">
                <a:solidFill>
                  <a:srgbClr val="009BA7"/>
                </a:solidFill>
                <a:latin typeface="Avenir LT Std 65 Medium"/>
              </a:rPr>
            </a:br>
            <a:r>
              <a:rPr lang="en-US" sz="2800" b="1">
                <a:solidFill>
                  <a:srgbClr val="009BA7"/>
                </a:solidFill>
                <a:latin typeface="Avenir LT Std 65 Medium"/>
              </a:rPr>
              <a:t> 		 from 2020 to 2023 </a:t>
            </a:r>
          </a:p>
        </p:txBody>
      </p:sp>
    </p:spTree>
    <p:extLst>
      <p:ext uri="{BB962C8B-B14F-4D97-AF65-F5344CB8AC3E}">
        <p14:creationId xmlns:p14="http://schemas.microsoft.com/office/powerpoint/2010/main" val="14577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0048-3785-20C1-EB15-C8BE95D9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29" y="176877"/>
            <a:ext cx="8934313" cy="601470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rgbClr val="009BA7"/>
                </a:solidFill>
              </a:rPr>
              <a:t>Sequencing in the North Central context</a:t>
            </a:r>
            <a:endParaRPr lang="en-US" sz="2800" b="1" dirty="0">
              <a:solidFill>
                <a:srgbClr val="009BA7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5BD23E-34CD-94B8-C816-8A2DC4FBD3B0}"/>
              </a:ext>
            </a:extLst>
          </p:cNvPr>
          <p:cNvGrpSpPr/>
          <p:nvPr/>
        </p:nvGrpSpPr>
        <p:grpSpPr>
          <a:xfrm>
            <a:off x="497305" y="965175"/>
            <a:ext cx="11413044" cy="5288594"/>
            <a:chOff x="497305" y="965175"/>
            <a:chExt cx="11413044" cy="52885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139188D-9433-A3FE-F61C-6D455DECDAE6}"/>
                </a:ext>
              </a:extLst>
            </p:cNvPr>
            <p:cNvSpPr/>
            <p:nvPr/>
          </p:nvSpPr>
          <p:spPr>
            <a:xfrm>
              <a:off x="4074289" y="1092611"/>
              <a:ext cx="7836060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C6E6E8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1" rIns="297416" bIns="173593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latin typeface="+mn-lt"/>
                </a:rPr>
                <a:t>Recovery</a:t>
              </a:r>
              <a:endParaRPr lang="en-US" sz="1800" b="1" kern="1200" dirty="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latin typeface="+mn-lt"/>
                  <a:ea typeface="Roboto"/>
                  <a:cs typeface="Roboto"/>
                  <a:sym typeface="Roboto"/>
                </a:rPr>
                <a:t>Cash transfers, vouchers, community consultations</a:t>
              </a:r>
              <a:endParaRPr lang="en-US" sz="1800" kern="1200" dirty="0">
                <a:latin typeface="+mn-lt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B65C93-EBEC-E980-B6ED-03A3AD807A44}"/>
                </a:ext>
              </a:extLst>
            </p:cNvPr>
            <p:cNvSpPr/>
            <p:nvPr/>
          </p:nvSpPr>
          <p:spPr>
            <a:xfrm>
              <a:off x="497305" y="965175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009B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649" tIns="107929" rIns="153649" bIns="10792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4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2020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Recovery and adaptation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C15341-B3CB-AE22-2DD3-19FDD7D6C3D5}"/>
                </a:ext>
              </a:extLst>
            </p:cNvPr>
            <p:cNvSpPr/>
            <p:nvPr/>
          </p:nvSpPr>
          <p:spPr>
            <a:xfrm>
              <a:off x="4074288" y="2430689"/>
              <a:ext cx="7836061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D9C7D7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1" rIns="297416" bIns="173593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Layer humanitarian and development programming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Capacity building, social networks, </a:t>
              </a:r>
              <a:r>
                <a:rPr lang="en-US" sz="1800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financing 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mechanisms, technical pilot projects, contingency plans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BC185D-A7FC-E3C2-F48E-95A7075FDAAA}"/>
                </a:ext>
              </a:extLst>
            </p:cNvPr>
            <p:cNvSpPr/>
            <p:nvPr/>
          </p:nvSpPr>
          <p:spPr>
            <a:xfrm>
              <a:off x="498648" y="2303253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662E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2021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Contingency and capacity-building plan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D30094-7F7C-9E7B-06E6-81ADA3E84775}"/>
                </a:ext>
              </a:extLst>
            </p:cNvPr>
            <p:cNvSpPr/>
            <p:nvPr/>
          </p:nvSpPr>
          <p:spPr>
            <a:xfrm>
              <a:off x="4074288" y="3768767"/>
              <a:ext cx="7836061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FDB59F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2" rIns="297416" bIns="173592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Resilience capacities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Multi-sector packages, combination of interventions, institutional confidence-building, development of </a:t>
              </a:r>
              <a:r>
                <a:rPr lang="en-US" sz="1800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community 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agents, IDP targeting plan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C99A74-7BC1-06E1-A8C2-BB44F9A7FEF4}"/>
                </a:ext>
              </a:extLst>
            </p:cNvPr>
            <p:cNvSpPr/>
            <p:nvPr/>
          </p:nvSpPr>
          <p:spPr>
            <a:xfrm>
              <a:off x="497305" y="3641331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EA68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2022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Development of </a:t>
              </a:r>
              <a:r>
                <a:rPr lang="fr-FR" sz="2000" kern="1200" dirty="0" err="1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multi-sector </a:t>
              </a: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interventions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D8BA2B-A67E-CD94-3ED2-60AC681E9D8F}"/>
                </a:ext>
              </a:extLst>
            </p:cNvPr>
            <p:cNvSpPr/>
            <p:nvPr/>
          </p:nvSpPr>
          <p:spPr>
            <a:xfrm>
              <a:off x="4074288" y="5106845"/>
              <a:ext cx="7836061" cy="1019489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B5DFCF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2" rIns="297416" bIns="173593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Community-based solutions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Local leadership, local private services, local initiatives based on local financing, 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micro-enterprise development, targeting IDPs.  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C29D89-EB8A-7373-B452-F4EA3A70866E}"/>
                </a:ext>
              </a:extLst>
            </p:cNvPr>
            <p:cNvSpPr/>
            <p:nvPr/>
          </p:nvSpPr>
          <p:spPr>
            <a:xfrm>
              <a:off x="497305" y="4979409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2BB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2023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Autonomy, PAIC, WASH Markets 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3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dgm="http://schemas.openxmlformats.org/drawingml/2006/diagram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D6960EC-2079-B142-ABF8-1082E0D8B28F}"/>
              </a:ext>
            </a:extLst>
          </p:cNvPr>
          <p:cNvGrpSpPr/>
          <p:nvPr/>
        </p:nvGrpSpPr>
        <p:grpSpPr>
          <a:xfrm>
            <a:off x="383778" y="1233893"/>
            <a:ext cx="11424443" cy="5077002"/>
            <a:chOff x="621926" y="1233893"/>
            <a:chExt cx="11424443" cy="50770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430D7B-617E-B014-5E51-1A7338D60D35}"/>
                </a:ext>
              </a:extLst>
            </p:cNvPr>
            <p:cNvGrpSpPr/>
            <p:nvPr/>
          </p:nvGrpSpPr>
          <p:grpSpPr>
            <a:xfrm>
              <a:off x="630632" y="2488431"/>
              <a:ext cx="11415737" cy="3822464"/>
              <a:chOff x="1209366" y="2483612"/>
              <a:chExt cx="11415737" cy="3822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DA94D53-A91A-3276-CF53-B5FB6A55C9A7}"/>
                  </a:ext>
                </a:extLst>
              </p:cNvPr>
              <p:cNvSpPr/>
              <p:nvPr/>
            </p:nvSpPr>
            <p:spPr>
              <a:xfrm>
                <a:off x="1209366" y="2483613"/>
                <a:ext cx="2368734" cy="1498993"/>
              </a:xfrm>
              <a:custGeom>
                <a:avLst/>
                <a:gdLst>
                  <a:gd name="connsiteX0" fmla="*/ 0 w 2368734"/>
                  <a:gd name="connsiteY0" fmla="*/ 149899 h 1498993"/>
                  <a:gd name="connsiteX1" fmla="*/ 149899 w 2368734"/>
                  <a:gd name="connsiteY1" fmla="*/ 0 h 1498993"/>
                  <a:gd name="connsiteX2" fmla="*/ 2218835 w 2368734"/>
                  <a:gd name="connsiteY2" fmla="*/ 0 h 1498993"/>
                  <a:gd name="connsiteX3" fmla="*/ 2368734 w 2368734"/>
                  <a:gd name="connsiteY3" fmla="*/ 149899 h 1498993"/>
                  <a:gd name="connsiteX4" fmla="*/ 2368734 w 2368734"/>
                  <a:gd name="connsiteY4" fmla="*/ 1349094 h 1498993"/>
                  <a:gd name="connsiteX5" fmla="*/ 2218835 w 2368734"/>
                  <a:gd name="connsiteY5" fmla="*/ 1498993 h 1498993"/>
                  <a:gd name="connsiteX6" fmla="*/ 149899 w 2368734"/>
                  <a:gd name="connsiteY6" fmla="*/ 1498993 h 1498993"/>
                  <a:gd name="connsiteX7" fmla="*/ 0 w 2368734"/>
                  <a:gd name="connsiteY7" fmla="*/ 1349094 h 1498993"/>
                  <a:gd name="connsiteX8" fmla="*/ 0 w 2368734"/>
                  <a:gd name="connsiteY8" fmla="*/ 149899 h 149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8734" h="1498993">
                    <a:moveTo>
                      <a:pt x="0" y="149899"/>
                    </a:moveTo>
                    <a:cubicBezTo>
                      <a:pt x="0" y="67112"/>
                      <a:pt x="67112" y="0"/>
                      <a:pt x="149899" y="0"/>
                    </a:cubicBezTo>
                    <a:lnTo>
                      <a:pt x="2218835" y="0"/>
                    </a:lnTo>
                    <a:cubicBezTo>
                      <a:pt x="2301622" y="0"/>
                      <a:pt x="2368734" y="67112"/>
                      <a:pt x="2368734" y="149899"/>
                    </a:cubicBezTo>
                    <a:lnTo>
                      <a:pt x="2368734" y="1349094"/>
                    </a:lnTo>
                    <a:cubicBezTo>
                      <a:pt x="2368734" y="1431881"/>
                      <a:pt x="2301622" y="1498993"/>
                      <a:pt x="2218835" y="1498993"/>
                    </a:cubicBezTo>
                    <a:lnTo>
                      <a:pt x="149899" y="1498993"/>
                    </a:lnTo>
                    <a:cubicBezTo>
                      <a:pt x="67112" y="1498993"/>
                      <a:pt x="0" y="1431881"/>
                      <a:pt x="0" y="1349094"/>
                    </a:cubicBezTo>
                    <a:lnTo>
                      <a:pt x="0" y="149899"/>
                    </a:lnTo>
                    <a:close/>
                  </a:path>
                </a:pathLst>
              </a:custGeom>
              <a:solidFill>
                <a:srgbClr val="009BA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68245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Absorptive </a:t>
                </a:r>
                <a:r>
                  <a:rPr lang="fr-FR" sz="2000" kern="1200" dirty="0" err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capacities</a:t>
                </a: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000" dirty="0"/>
                  <a:t> </a:t>
                </a: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5B65A78-C4BD-214F-7264-53939E3E247E}"/>
                  </a:ext>
                </a:extLst>
              </p:cNvPr>
              <p:cNvSpPr/>
              <p:nvPr/>
            </p:nvSpPr>
            <p:spPr>
              <a:xfrm>
                <a:off x="1548068" y="3424181"/>
                <a:ext cx="3411331" cy="2877284"/>
              </a:xfrm>
              <a:custGeom>
                <a:avLst/>
                <a:gdLst>
                  <a:gd name="connsiteX0" fmla="*/ 0 w 2402151"/>
                  <a:gd name="connsiteY0" fmla="*/ 237442 h 2374423"/>
                  <a:gd name="connsiteX1" fmla="*/ 237442 w 2402151"/>
                  <a:gd name="connsiteY1" fmla="*/ 0 h 2374423"/>
                  <a:gd name="connsiteX2" fmla="*/ 2164709 w 2402151"/>
                  <a:gd name="connsiteY2" fmla="*/ 0 h 2374423"/>
                  <a:gd name="connsiteX3" fmla="*/ 2402151 w 2402151"/>
                  <a:gd name="connsiteY3" fmla="*/ 237442 h 2374423"/>
                  <a:gd name="connsiteX4" fmla="*/ 2402151 w 2402151"/>
                  <a:gd name="connsiteY4" fmla="*/ 2136981 h 2374423"/>
                  <a:gd name="connsiteX5" fmla="*/ 2164709 w 2402151"/>
                  <a:gd name="connsiteY5" fmla="*/ 2374423 h 2374423"/>
                  <a:gd name="connsiteX6" fmla="*/ 237442 w 2402151"/>
                  <a:gd name="connsiteY6" fmla="*/ 2374423 h 2374423"/>
                  <a:gd name="connsiteX7" fmla="*/ 0 w 2402151"/>
                  <a:gd name="connsiteY7" fmla="*/ 2136981 h 2374423"/>
                  <a:gd name="connsiteX8" fmla="*/ 0 w 2402151"/>
                  <a:gd name="connsiteY8" fmla="*/ 237442 h 237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2374423">
                    <a:moveTo>
                      <a:pt x="0" y="237442"/>
                    </a:moveTo>
                    <a:cubicBezTo>
                      <a:pt x="0" y="106306"/>
                      <a:pt x="106306" y="0"/>
                      <a:pt x="237442" y="0"/>
                    </a:cubicBezTo>
                    <a:lnTo>
                      <a:pt x="2164709" y="0"/>
                    </a:lnTo>
                    <a:cubicBezTo>
                      <a:pt x="2295845" y="0"/>
                      <a:pt x="2402151" y="106306"/>
                      <a:pt x="2402151" y="237442"/>
                    </a:cubicBezTo>
                    <a:lnTo>
                      <a:pt x="2402151" y="2136981"/>
                    </a:lnTo>
                    <a:cubicBezTo>
                      <a:pt x="2402151" y="2268117"/>
                      <a:pt x="2295845" y="2374423"/>
                      <a:pt x="2164709" y="2374423"/>
                    </a:cubicBezTo>
                    <a:lnTo>
                      <a:pt x="237442" y="2374423"/>
                    </a:lnTo>
                    <a:cubicBezTo>
                      <a:pt x="106306" y="2374423"/>
                      <a:pt x="0" y="2268117"/>
                      <a:pt x="0" y="2136981"/>
                    </a:cubicBezTo>
                    <a:lnTo>
                      <a:pt x="0" y="237442"/>
                    </a:lnTo>
                    <a:close/>
                  </a:path>
                </a:pathLst>
              </a:custGeom>
              <a:solidFill>
                <a:srgbClr val="C6E6E8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3336" tIns="183336" rIns="183336" bIns="18333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Voucher </a:t>
                </a: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programs</a:t>
                </a:r>
                <a:endParaRPr lang="en-US" kern="1200" dirty="0">
                  <a:latin typeface="+mn-lt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Access 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 </a:t>
                </a: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water</a:t>
                </a:r>
                <a:endParaRPr lang="en-US" kern="1200" dirty="0">
                  <a:latin typeface="+mn-lt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Sanitatio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Money transfer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Malnutrition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Disaster risk management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Asset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rebuilding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 (for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IDPs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) 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Social cohesion 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US" sz="1600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884C55D-2B2A-1A5C-C534-041B48FF9C7D}"/>
                  </a:ext>
                </a:extLst>
              </p:cNvPr>
              <p:cNvSpPr/>
              <p:nvPr/>
            </p:nvSpPr>
            <p:spPr>
              <a:xfrm>
                <a:off x="3901522" y="2839099"/>
                <a:ext cx="846368" cy="479646"/>
              </a:xfrm>
              <a:custGeom>
                <a:avLst/>
                <a:gdLst>
                  <a:gd name="connsiteX0" fmla="*/ 0 w 846368"/>
                  <a:gd name="connsiteY0" fmla="*/ 119496 h 597482"/>
                  <a:gd name="connsiteX1" fmla="*/ 547627 w 846368"/>
                  <a:gd name="connsiteY1" fmla="*/ 119496 h 597482"/>
                  <a:gd name="connsiteX2" fmla="*/ 547627 w 846368"/>
                  <a:gd name="connsiteY2" fmla="*/ 0 h 597482"/>
                  <a:gd name="connsiteX3" fmla="*/ 846368 w 846368"/>
                  <a:gd name="connsiteY3" fmla="*/ 298741 h 597482"/>
                  <a:gd name="connsiteX4" fmla="*/ 547627 w 846368"/>
                  <a:gd name="connsiteY4" fmla="*/ 597482 h 597482"/>
                  <a:gd name="connsiteX5" fmla="*/ 547627 w 846368"/>
                  <a:gd name="connsiteY5" fmla="*/ 477986 h 597482"/>
                  <a:gd name="connsiteX6" fmla="*/ 0 w 846368"/>
                  <a:gd name="connsiteY6" fmla="*/ 477986 h 597482"/>
                  <a:gd name="connsiteX7" fmla="*/ 0 w 846368"/>
                  <a:gd name="connsiteY7" fmla="*/ 119496 h 59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368" h="597482">
                    <a:moveTo>
                      <a:pt x="0" y="119496"/>
                    </a:moveTo>
                    <a:lnTo>
                      <a:pt x="547627" y="119496"/>
                    </a:lnTo>
                    <a:lnTo>
                      <a:pt x="547627" y="0"/>
                    </a:lnTo>
                    <a:lnTo>
                      <a:pt x="846368" y="298741"/>
                    </a:lnTo>
                    <a:lnTo>
                      <a:pt x="547627" y="597482"/>
                    </a:lnTo>
                    <a:lnTo>
                      <a:pt x="547627" y="477986"/>
                    </a:lnTo>
                    <a:lnTo>
                      <a:pt x="0" y="477986"/>
                    </a:lnTo>
                    <a:lnTo>
                      <a:pt x="0" y="1194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19495" rIns="179245" bIns="119496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00" kern="12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306C07B-CE3E-8FDE-4ADA-8FA87EF1ADF5}"/>
                  </a:ext>
                </a:extLst>
              </p:cNvPr>
              <p:cNvSpPr/>
              <p:nvPr/>
            </p:nvSpPr>
            <p:spPr>
              <a:xfrm>
                <a:off x="5019708" y="2483614"/>
                <a:ext cx="2402151" cy="1498994"/>
              </a:xfrm>
              <a:custGeom>
                <a:avLst/>
                <a:gdLst>
                  <a:gd name="connsiteX0" fmla="*/ 0 w 2402151"/>
                  <a:gd name="connsiteY0" fmla="*/ 133920 h 1339199"/>
                  <a:gd name="connsiteX1" fmla="*/ 133920 w 2402151"/>
                  <a:gd name="connsiteY1" fmla="*/ 0 h 1339199"/>
                  <a:gd name="connsiteX2" fmla="*/ 2268231 w 2402151"/>
                  <a:gd name="connsiteY2" fmla="*/ 0 h 1339199"/>
                  <a:gd name="connsiteX3" fmla="*/ 2402151 w 2402151"/>
                  <a:gd name="connsiteY3" fmla="*/ 133920 h 1339199"/>
                  <a:gd name="connsiteX4" fmla="*/ 2402151 w 2402151"/>
                  <a:gd name="connsiteY4" fmla="*/ 1205279 h 1339199"/>
                  <a:gd name="connsiteX5" fmla="*/ 2268231 w 2402151"/>
                  <a:gd name="connsiteY5" fmla="*/ 1339199 h 1339199"/>
                  <a:gd name="connsiteX6" fmla="*/ 133920 w 2402151"/>
                  <a:gd name="connsiteY6" fmla="*/ 1339199 h 1339199"/>
                  <a:gd name="connsiteX7" fmla="*/ 0 w 2402151"/>
                  <a:gd name="connsiteY7" fmla="*/ 1205279 h 1339199"/>
                  <a:gd name="connsiteX8" fmla="*/ 0 w 2402151"/>
                  <a:gd name="connsiteY8" fmla="*/ 133920 h 133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339199">
                    <a:moveTo>
                      <a:pt x="0" y="133920"/>
                    </a:moveTo>
                    <a:cubicBezTo>
                      <a:pt x="0" y="59958"/>
                      <a:pt x="59958" y="0"/>
                      <a:pt x="133920" y="0"/>
                    </a:cubicBezTo>
                    <a:lnTo>
                      <a:pt x="2268231" y="0"/>
                    </a:lnTo>
                    <a:cubicBezTo>
                      <a:pt x="2342193" y="0"/>
                      <a:pt x="2402151" y="59958"/>
                      <a:pt x="2402151" y="133920"/>
                    </a:cubicBezTo>
                    <a:lnTo>
                      <a:pt x="2402151" y="1205279"/>
                    </a:lnTo>
                    <a:cubicBezTo>
                      <a:pt x="2402151" y="1279241"/>
                      <a:pt x="2342193" y="1339199"/>
                      <a:pt x="2268231" y="1339199"/>
                    </a:cubicBezTo>
                    <a:lnTo>
                      <a:pt x="133920" y="1339199"/>
                    </a:lnTo>
                    <a:cubicBezTo>
                      <a:pt x="59958" y="1339199"/>
                      <a:pt x="0" y="1279241"/>
                      <a:pt x="0" y="1205279"/>
                    </a:cubicBezTo>
                    <a:lnTo>
                      <a:pt x="0" y="133920"/>
                    </a:lnTo>
                    <a:close/>
                  </a:path>
                </a:pathLst>
              </a:custGeom>
              <a:solidFill>
                <a:srgbClr val="662E6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14979" numCol="1" spcCol="1270" anchor="t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Adaptive </a:t>
                </a:r>
                <a:r>
                  <a:rPr lang="fr-FR" sz="2000" kern="1200" dirty="0" err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capacities</a:t>
                </a:r>
                <a:endParaRPr lang="en-US" sz="20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8D4BE6C-B70F-1C05-F322-7022290FA633}"/>
                  </a:ext>
                </a:extLst>
              </p:cNvPr>
              <p:cNvSpPr/>
              <p:nvPr/>
            </p:nvSpPr>
            <p:spPr>
              <a:xfrm>
                <a:off x="5426642" y="3542016"/>
                <a:ext cx="3410712" cy="2764060"/>
              </a:xfrm>
              <a:custGeom>
                <a:avLst/>
                <a:gdLst>
                  <a:gd name="connsiteX0" fmla="*/ 0 w 2402151"/>
                  <a:gd name="connsiteY0" fmla="*/ 197055 h 1970552"/>
                  <a:gd name="connsiteX1" fmla="*/ 197055 w 2402151"/>
                  <a:gd name="connsiteY1" fmla="*/ 0 h 1970552"/>
                  <a:gd name="connsiteX2" fmla="*/ 2205096 w 2402151"/>
                  <a:gd name="connsiteY2" fmla="*/ 0 h 1970552"/>
                  <a:gd name="connsiteX3" fmla="*/ 2402151 w 2402151"/>
                  <a:gd name="connsiteY3" fmla="*/ 197055 h 1970552"/>
                  <a:gd name="connsiteX4" fmla="*/ 2402151 w 2402151"/>
                  <a:gd name="connsiteY4" fmla="*/ 1773497 h 1970552"/>
                  <a:gd name="connsiteX5" fmla="*/ 2205096 w 2402151"/>
                  <a:gd name="connsiteY5" fmla="*/ 1970552 h 1970552"/>
                  <a:gd name="connsiteX6" fmla="*/ 197055 w 2402151"/>
                  <a:gd name="connsiteY6" fmla="*/ 1970552 h 1970552"/>
                  <a:gd name="connsiteX7" fmla="*/ 0 w 2402151"/>
                  <a:gd name="connsiteY7" fmla="*/ 1773497 h 1970552"/>
                  <a:gd name="connsiteX8" fmla="*/ 0 w 2402151"/>
                  <a:gd name="connsiteY8" fmla="*/ 197055 h 197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970552">
                    <a:moveTo>
                      <a:pt x="0" y="197055"/>
                    </a:moveTo>
                    <a:cubicBezTo>
                      <a:pt x="0" y="88225"/>
                      <a:pt x="88225" y="0"/>
                      <a:pt x="197055" y="0"/>
                    </a:cubicBezTo>
                    <a:lnTo>
                      <a:pt x="2205096" y="0"/>
                    </a:lnTo>
                    <a:cubicBezTo>
                      <a:pt x="2313926" y="0"/>
                      <a:pt x="2402151" y="88225"/>
                      <a:pt x="2402151" y="197055"/>
                    </a:cubicBezTo>
                    <a:lnTo>
                      <a:pt x="2402151" y="1773497"/>
                    </a:lnTo>
                    <a:cubicBezTo>
                      <a:pt x="2402151" y="1882327"/>
                      <a:pt x="2313926" y="1970552"/>
                      <a:pt x="2205096" y="1970552"/>
                    </a:cubicBezTo>
                    <a:lnTo>
                      <a:pt x="197055" y="1970552"/>
                    </a:lnTo>
                    <a:cubicBezTo>
                      <a:pt x="88225" y="1970552"/>
                      <a:pt x="0" y="1882327"/>
                      <a:pt x="0" y="1773497"/>
                    </a:cubicBezTo>
                    <a:lnTo>
                      <a:pt x="0" y="197055"/>
                    </a:lnTo>
                    <a:close/>
                  </a:path>
                </a:pathLst>
              </a:custGeom>
              <a:solidFill>
                <a:srgbClr val="D9C7D7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1507" tIns="171507" rIns="171507" bIns="171507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Functionality and operability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Adoption of good agricultural practices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Community planning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Local fundraising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Paid services approaches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Small businesses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08BE44-80EA-E2F5-EECA-E122D939E2E5}"/>
                  </a:ext>
                </a:extLst>
              </p:cNvPr>
              <p:cNvSpPr/>
              <p:nvPr/>
            </p:nvSpPr>
            <p:spPr>
              <a:xfrm>
                <a:off x="7691665" y="2821714"/>
                <a:ext cx="850392" cy="484632"/>
              </a:xfrm>
              <a:custGeom>
                <a:avLst/>
                <a:gdLst>
                  <a:gd name="connsiteX0" fmla="*/ 0 w 771284"/>
                  <a:gd name="connsiteY0" fmla="*/ 119496 h 597482"/>
                  <a:gd name="connsiteX1" fmla="*/ 472543 w 771284"/>
                  <a:gd name="connsiteY1" fmla="*/ 119496 h 597482"/>
                  <a:gd name="connsiteX2" fmla="*/ 472543 w 771284"/>
                  <a:gd name="connsiteY2" fmla="*/ 0 h 597482"/>
                  <a:gd name="connsiteX3" fmla="*/ 771284 w 771284"/>
                  <a:gd name="connsiteY3" fmla="*/ 298741 h 597482"/>
                  <a:gd name="connsiteX4" fmla="*/ 472543 w 771284"/>
                  <a:gd name="connsiteY4" fmla="*/ 597482 h 597482"/>
                  <a:gd name="connsiteX5" fmla="*/ 472543 w 771284"/>
                  <a:gd name="connsiteY5" fmla="*/ 477986 h 597482"/>
                  <a:gd name="connsiteX6" fmla="*/ 0 w 771284"/>
                  <a:gd name="connsiteY6" fmla="*/ 477986 h 597482"/>
                  <a:gd name="connsiteX7" fmla="*/ 0 w 771284"/>
                  <a:gd name="connsiteY7" fmla="*/ 119496 h 59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1284" h="597482">
                    <a:moveTo>
                      <a:pt x="0" y="119496"/>
                    </a:moveTo>
                    <a:lnTo>
                      <a:pt x="472543" y="119496"/>
                    </a:lnTo>
                    <a:lnTo>
                      <a:pt x="472543" y="0"/>
                    </a:lnTo>
                    <a:lnTo>
                      <a:pt x="771284" y="298741"/>
                    </a:lnTo>
                    <a:lnTo>
                      <a:pt x="472543" y="597482"/>
                    </a:lnTo>
                    <a:lnTo>
                      <a:pt x="472543" y="477986"/>
                    </a:lnTo>
                    <a:lnTo>
                      <a:pt x="0" y="477986"/>
                    </a:lnTo>
                    <a:lnTo>
                      <a:pt x="0" y="1194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19495" rIns="179245" bIns="119496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00" kern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5DF1DF-717B-BB99-168C-D9850239C546}"/>
                  </a:ext>
                </a:extLst>
              </p:cNvPr>
              <p:cNvSpPr/>
              <p:nvPr/>
            </p:nvSpPr>
            <p:spPr>
              <a:xfrm>
                <a:off x="8864503" y="2483612"/>
                <a:ext cx="2402151" cy="1498994"/>
              </a:xfrm>
              <a:custGeom>
                <a:avLst/>
                <a:gdLst>
                  <a:gd name="connsiteX0" fmla="*/ 0 w 2402151"/>
                  <a:gd name="connsiteY0" fmla="*/ 133920 h 1339199"/>
                  <a:gd name="connsiteX1" fmla="*/ 133920 w 2402151"/>
                  <a:gd name="connsiteY1" fmla="*/ 0 h 1339199"/>
                  <a:gd name="connsiteX2" fmla="*/ 2268231 w 2402151"/>
                  <a:gd name="connsiteY2" fmla="*/ 0 h 1339199"/>
                  <a:gd name="connsiteX3" fmla="*/ 2402151 w 2402151"/>
                  <a:gd name="connsiteY3" fmla="*/ 133920 h 1339199"/>
                  <a:gd name="connsiteX4" fmla="*/ 2402151 w 2402151"/>
                  <a:gd name="connsiteY4" fmla="*/ 1205279 h 1339199"/>
                  <a:gd name="connsiteX5" fmla="*/ 2268231 w 2402151"/>
                  <a:gd name="connsiteY5" fmla="*/ 1339199 h 1339199"/>
                  <a:gd name="connsiteX6" fmla="*/ 133920 w 2402151"/>
                  <a:gd name="connsiteY6" fmla="*/ 1339199 h 1339199"/>
                  <a:gd name="connsiteX7" fmla="*/ 0 w 2402151"/>
                  <a:gd name="connsiteY7" fmla="*/ 1205279 h 1339199"/>
                  <a:gd name="connsiteX8" fmla="*/ 0 w 2402151"/>
                  <a:gd name="connsiteY8" fmla="*/ 133920 h 133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339199">
                    <a:moveTo>
                      <a:pt x="0" y="133920"/>
                    </a:moveTo>
                    <a:cubicBezTo>
                      <a:pt x="0" y="59958"/>
                      <a:pt x="59958" y="0"/>
                      <a:pt x="133920" y="0"/>
                    </a:cubicBezTo>
                    <a:lnTo>
                      <a:pt x="2268231" y="0"/>
                    </a:lnTo>
                    <a:cubicBezTo>
                      <a:pt x="2342193" y="0"/>
                      <a:pt x="2402151" y="59958"/>
                      <a:pt x="2402151" y="133920"/>
                    </a:cubicBezTo>
                    <a:lnTo>
                      <a:pt x="2402151" y="1205279"/>
                    </a:lnTo>
                    <a:cubicBezTo>
                      <a:pt x="2402151" y="1279241"/>
                      <a:pt x="2342193" y="1339199"/>
                      <a:pt x="2268231" y="1339199"/>
                    </a:cubicBezTo>
                    <a:lnTo>
                      <a:pt x="133920" y="1339199"/>
                    </a:lnTo>
                    <a:cubicBezTo>
                      <a:pt x="59958" y="1339199"/>
                      <a:pt x="0" y="1279241"/>
                      <a:pt x="0" y="1205279"/>
                    </a:cubicBezTo>
                    <a:lnTo>
                      <a:pt x="0" y="133920"/>
                    </a:lnTo>
                    <a:close/>
                  </a:path>
                </a:pathLst>
              </a:custGeom>
              <a:solidFill>
                <a:srgbClr val="EA68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14979" numCol="1" spcCol="1270" anchor="t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Transformative </a:t>
                </a:r>
                <a:r>
                  <a:rPr lang="fr-FR" sz="2000" kern="1200" dirty="0" err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capacities</a:t>
                </a:r>
                <a:endParaRPr lang="en-US" sz="20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27ED08B-F011-4C94-EE31-EC96511198BB}"/>
                  </a:ext>
                </a:extLst>
              </p:cNvPr>
              <p:cNvSpPr/>
              <p:nvPr/>
            </p:nvSpPr>
            <p:spPr>
              <a:xfrm>
                <a:off x="9214391" y="3539977"/>
                <a:ext cx="3410712" cy="2761488"/>
              </a:xfrm>
              <a:custGeom>
                <a:avLst/>
                <a:gdLst>
                  <a:gd name="connsiteX0" fmla="*/ 0 w 2402151"/>
                  <a:gd name="connsiteY0" fmla="*/ 176024 h 1760235"/>
                  <a:gd name="connsiteX1" fmla="*/ 176024 w 2402151"/>
                  <a:gd name="connsiteY1" fmla="*/ 0 h 1760235"/>
                  <a:gd name="connsiteX2" fmla="*/ 2226128 w 2402151"/>
                  <a:gd name="connsiteY2" fmla="*/ 0 h 1760235"/>
                  <a:gd name="connsiteX3" fmla="*/ 2402152 w 2402151"/>
                  <a:gd name="connsiteY3" fmla="*/ 176024 h 1760235"/>
                  <a:gd name="connsiteX4" fmla="*/ 2402151 w 2402151"/>
                  <a:gd name="connsiteY4" fmla="*/ 1584212 h 1760235"/>
                  <a:gd name="connsiteX5" fmla="*/ 2226127 w 2402151"/>
                  <a:gd name="connsiteY5" fmla="*/ 1760236 h 1760235"/>
                  <a:gd name="connsiteX6" fmla="*/ 176024 w 2402151"/>
                  <a:gd name="connsiteY6" fmla="*/ 1760235 h 1760235"/>
                  <a:gd name="connsiteX7" fmla="*/ 0 w 2402151"/>
                  <a:gd name="connsiteY7" fmla="*/ 1584211 h 1760235"/>
                  <a:gd name="connsiteX8" fmla="*/ 0 w 2402151"/>
                  <a:gd name="connsiteY8" fmla="*/ 176024 h 17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760235">
                    <a:moveTo>
                      <a:pt x="0" y="176024"/>
                    </a:moveTo>
                    <a:cubicBezTo>
                      <a:pt x="0" y="78809"/>
                      <a:pt x="78809" y="0"/>
                      <a:pt x="176024" y="0"/>
                    </a:cubicBezTo>
                    <a:lnTo>
                      <a:pt x="2226128" y="0"/>
                    </a:lnTo>
                    <a:cubicBezTo>
                      <a:pt x="2323343" y="0"/>
                      <a:pt x="2402152" y="78809"/>
                      <a:pt x="2402152" y="176024"/>
                    </a:cubicBezTo>
                    <a:cubicBezTo>
                      <a:pt x="2402152" y="645420"/>
                      <a:pt x="2402151" y="1114816"/>
                      <a:pt x="2402151" y="1584212"/>
                    </a:cubicBezTo>
                    <a:cubicBezTo>
                      <a:pt x="2402151" y="1681427"/>
                      <a:pt x="2323342" y="1760236"/>
                      <a:pt x="2226127" y="1760236"/>
                    </a:cubicBezTo>
                    <a:lnTo>
                      <a:pt x="176024" y="1760235"/>
                    </a:lnTo>
                    <a:cubicBezTo>
                      <a:pt x="78809" y="1760235"/>
                      <a:pt x="0" y="1681426"/>
                      <a:pt x="0" y="1584211"/>
                    </a:cubicBezTo>
                    <a:lnTo>
                      <a:pt x="0" y="176024"/>
                    </a:lnTo>
                    <a:close/>
                  </a:path>
                </a:pathLst>
              </a:custGeom>
              <a:solidFill>
                <a:srgbClr val="FDB59F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348" tIns="165348" rIns="165348" bIns="165348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Link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to private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model (YOLSE)</a:t>
                </a:r>
                <a:endParaRPr lang="en-US" kern="1200" dirty="0">
                  <a:solidFill>
                    <a:srgbClr val="000000"/>
                  </a:solidFill>
                  <a:effectLst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Private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mechanism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for input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access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(CIPA)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Local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businesses integrating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nutrition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Institutionalization of governance documents (DRM plans, land charters, PAIC)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50166D3-22B0-68D3-5BA6-ACDFC064ADF0}"/>
                </a:ext>
              </a:extLst>
            </p:cNvPr>
            <p:cNvSpPr/>
            <p:nvPr/>
          </p:nvSpPr>
          <p:spPr>
            <a:xfrm>
              <a:off x="621926" y="1233894"/>
              <a:ext cx="2377440" cy="995241"/>
            </a:xfrm>
            <a:prstGeom prst="round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Individuals and households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E6A443-CE04-CE72-6A90-F428C90BADC2}"/>
                </a:ext>
              </a:extLst>
            </p:cNvPr>
            <p:cNvSpPr/>
            <p:nvPr/>
          </p:nvSpPr>
          <p:spPr>
            <a:xfrm>
              <a:off x="4440974" y="1233894"/>
              <a:ext cx="2377440" cy="995241"/>
            </a:xfrm>
            <a:prstGeom prst="roundRect">
              <a:avLst/>
            </a:prstGeom>
            <a:solidFill>
              <a:srgbClr val="662E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Community institutions and households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45649F-2FE6-7831-B13D-7F09EEF55F24}"/>
                </a:ext>
              </a:extLst>
            </p:cNvPr>
            <p:cNvSpPr/>
            <p:nvPr/>
          </p:nvSpPr>
          <p:spPr>
            <a:xfrm>
              <a:off x="8285769" y="1233893"/>
              <a:ext cx="2377440" cy="995241"/>
            </a:xfrm>
            <a:prstGeom prst="roundRect">
              <a:avLst/>
            </a:prstGeom>
            <a:solidFill>
              <a:srgbClr val="EA6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Systems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B97FD-7623-7A0C-1922-CF562DDE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97" y="195165"/>
            <a:ext cx="8329109" cy="601470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rgbClr val="009BA7"/>
                </a:solidFill>
              </a:rPr>
              <a:t>Capacity building and resilience</a:t>
            </a:r>
            <a:endParaRPr lang="en-US" sz="2800" b="1" dirty="0">
              <a:solidFill>
                <a:srgbClr val="009B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dgm="http://schemas.openxmlformats.org/drawingml/2006/diagram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16FF2B-1B5E-B94E-1742-1E06B242824F}"/>
              </a:ext>
            </a:extLst>
          </p:cNvPr>
          <p:cNvSpPr txBox="1">
            <a:spLocks/>
          </p:cNvSpPr>
          <p:nvPr/>
        </p:nvSpPr>
        <p:spPr>
          <a:xfrm>
            <a:off x="1053637" y="152884"/>
            <a:ext cx="10949310" cy="7448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Targeting IDPs in </a:t>
            </a:r>
            <a:r>
              <a:rPr lang="en-US" sz="2800" b="1" dirty="0" err="1"/>
              <a:t>ViMPlus</a:t>
            </a:r>
            <a:r>
              <a:rPr lang="en-US" sz="2800" b="1" dirty="0"/>
              <a:t> HA-DA-Peace Integration</a:t>
            </a:r>
            <a:endParaRPr lang="en-US" sz="2800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CF0E2F3-6A11-75F5-44C7-4B594D25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7631"/>
          <a:stretch/>
        </p:blipFill>
        <p:spPr>
          <a:xfrm>
            <a:off x="1414316" y="1065804"/>
            <a:ext cx="9363368" cy="52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CDC4-47B9-F3D4-312E-B2BC618E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3" y="316867"/>
            <a:ext cx="10822330" cy="4797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9BA7"/>
                </a:solidFill>
              </a:rPr>
              <a:t>Adapting ViMPlus to fill the gaps in HA-DA-Peace Nexus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70BFD-3FA1-D911-BEEC-053AD3F0E425}"/>
              </a:ext>
            </a:extLst>
          </p:cNvPr>
          <p:cNvGrpSpPr/>
          <p:nvPr/>
        </p:nvGrpSpPr>
        <p:grpSpPr>
          <a:xfrm>
            <a:off x="416689" y="1469822"/>
            <a:ext cx="11343189" cy="4581373"/>
            <a:chOff x="1397587" y="2067414"/>
            <a:chExt cx="9979245" cy="3983781"/>
          </a:xfrm>
        </p:grpSpPr>
        <p:grpSp>
          <p:nvGrpSpPr>
            <p:cNvPr id="5" name="Google Shape;693;p29">
              <a:extLst>
                <a:ext uri="{FF2B5EF4-FFF2-40B4-BE49-F238E27FC236}">
                  <a16:creationId xmlns:a16="http://schemas.microsoft.com/office/drawing/2014/main" id="{4598CC00-0611-2502-E252-59C050E21AC5}"/>
                </a:ext>
              </a:extLst>
            </p:cNvPr>
            <p:cNvGrpSpPr/>
            <p:nvPr/>
          </p:nvGrpSpPr>
          <p:grpSpPr>
            <a:xfrm>
              <a:off x="1608763" y="5359689"/>
              <a:ext cx="9768069" cy="691506"/>
              <a:chOff x="881947" y="4145339"/>
              <a:chExt cx="8671647" cy="587391"/>
            </a:xfrm>
          </p:grpSpPr>
          <p:sp>
            <p:nvSpPr>
              <p:cNvPr id="75" name="Google Shape;694;p29">
                <a:extLst>
                  <a:ext uri="{FF2B5EF4-FFF2-40B4-BE49-F238E27FC236}">
                    <a16:creationId xmlns:a16="http://schemas.microsoft.com/office/drawing/2014/main" id="{38963ADC-38C1-E20D-85B6-63B958D2C6E6}"/>
                  </a:ext>
                </a:extLst>
              </p:cNvPr>
              <p:cNvSpPr/>
              <p:nvPr/>
            </p:nvSpPr>
            <p:spPr>
              <a:xfrm>
                <a:off x="881947" y="4145339"/>
                <a:ext cx="8671617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solidFill>
                <a:srgbClr val="009BA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5;p29">
                <a:extLst>
                  <a:ext uri="{FF2B5EF4-FFF2-40B4-BE49-F238E27FC236}">
                    <a16:creationId xmlns:a16="http://schemas.microsoft.com/office/drawing/2014/main" id="{C2B2951B-406D-6523-46C8-DD207AA2B61F}"/>
                  </a:ext>
                </a:extLst>
              </p:cNvPr>
              <p:cNvSpPr/>
              <p:nvPr/>
            </p:nvSpPr>
            <p:spPr>
              <a:xfrm>
                <a:off x="881947" y="4145339"/>
                <a:ext cx="1669800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7" name="Google Shape;696;p29">
                <a:extLst>
                  <a:ext uri="{FF2B5EF4-FFF2-40B4-BE49-F238E27FC236}">
                    <a16:creationId xmlns:a16="http://schemas.microsoft.com/office/drawing/2014/main" id="{D5DB0EB0-1FCC-C301-DC32-66BFCCE5B1B5}"/>
                  </a:ext>
                </a:extLst>
              </p:cNvPr>
              <p:cNvSpPr/>
              <p:nvPr/>
            </p:nvSpPr>
            <p:spPr>
              <a:xfrm>
                <a:off x="1261795" y="4418176"/>
                <a:ext cx="8291799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82274" h="13193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282274" y="13193"/>
                    </a:lnTo>
                    <a:lnTo>
                      <a:pt x="282274" y="1"/>
                    </a:lnTo>
                    <a:close/>
                  </a:path>
                </a:pathLst>
              </a:custGeom>
              <a:solidFill>
                <a:srgbClr val="009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alibri"/>
                    <a:ea typeface="Roboto"/>
                    <a:cs typeface="Calibri"/>
                  </a:rPr>
                  <a:t>2020</a:t>
                </a:r>
                <a:endParaRPr sz="1600" b="1" dirty="0">
                  <a:solidFill>
                    <a:schemeClr val="bg1"/>
                  </a:solidFill>
                  <a:ea typeface="Roboto"/>
                  <a:cs typeface="Roboto"/>
                </a:endParaRPr>
              </a:p>
            </p:txBody>
          </p:sp>
          <p:sp>
            <p:nvSpPr>
              <p:cNvPr id="78" name="Google Shape;697;p29">
                <a:extLst>
                  <a:ext uri="{FF2B5EF4-FFF2-40B4-BE49-F238E27FC236}">
                    <a16:creationId xmlns:a16="http://schemas.microsoft.com/office/drawing/2014/main" id="{9EF44720-3592-42AC-192C-984F6450726B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98;p29">
                <a:extLst>
                  <a:ext uri="{FF2B5EF4-FFF2-40B4-BE49-F238E27FC236}">
                    <a16:creationId xmlns:a16="http://schemas.microsoft.com/office/drawing/2014/main" id="{532355B4-C064-D331-15D8-B2C2A4D7E0E4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722;p29">
              <a:extLst>
                <a:ext uri="{FF2B5EF4-FFF2-40B4-BE49-F238E27FC236}">
                  <a16:creationId xmlns:a16="http://schemas.microsoft.com/office/drawing/2014/main" id="{5EE5CB35-A6DA-9B19-42F3-DFE7B239AB34}"/>
                </a:ext>
              </a:extLst>
            </p:cNvPr>
            <p:cNvGrpSpPr/>
            <p:nvPr/>
          </p:nvGrpSpPr>
          <p:grpSpPr>
            <a:xfrm>
              <a:off x="1397587" y="2067414"/>
              <a:ext cx="1880925" cy="1140634"/>
              <a:chOff x="694466" y="1489783"/>
              <a:chExt cx="1669800" cy="968896"/>
            </a:xfrm>
          </p:grpSpPr>
          <p:sp>
            <p:nvSpPr>
              <p:cNvPr id="56" name="Google Shape;723;p29">
                <a:extLst>
                  <a:ext uri="{FF2B5EF4-FFF2-40B4-BE49-F238E27FC236}">
                    <a16:creationId xmlns:a16="http://schemas.microsoft.com/office/drawing/2014/main" id="{00150C26-1A88-1D44-0905-0FF11B1EC5D2}"/>
                  </a:ext>
                </a:extLst>
              </p:cNvPr>
              <p:cNvSpPr txBox="1"/>
              <p:nvPr/>
            </p:nvSpPr>
            <p:spPr>
              <a:xfrm>
                <a:off x="791213" y="1489783"/>
                <a:ext cx="1473497" cy="409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009BA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Adapting the target group</a:t>
                </a:r>
                <a:endParaRPr sz="1700" b="1" dirty="0">
                  <a:solidFill>
                    <a:srgbClr val="009BA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" name="Google Shape;724;p29">
                <a:extLst>
                  <a:ext uri="{FF2B5EF4-FFF2-40B4-BE49-F238E27FC236}">
                    <a16:creationId xmlns:a16="http://schemas.microsoft.com/office/drawing/2014/main" id="{798C4B91-EC96-6EAF-9EC8-DF882945287F}"/>
                  </a:ext>
                </a:extLst>
              </p:cNvPr>
              <p:cNvSpPr txBox="1"/>
              <p:nvPr/>
            </p:nvSpPr>
            <p:spPr>
              <a:xfrm>
                <a:off x="694466" y="1768379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Meeting new humanitarian needs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731;p29">
              <a:extLst>
                <a:ext uri="{FF2B5EF4-FFF2-40B4-BE49-F238E27FC236}">
                  <a16:creationId xmlns:a16="http://schemas.microsoft.com/office/drawing/2014/main" id="{53B959DE-8055-66AE-4D5D-D4A49A2509AF}"/>
                </a:ext>
              </a:extLst>
            </p:cNvPr>
            <p:cNvGrpSpPr/>
            <p:nvPr/>
          </p:nvGrpSpPr>
          <p:grpSpPr>
            <a:xfrm>
              <a:off x="1932871" y="3135172"/>
              <a:ext cx="810359" cy="2422960"/>
              <a:chOff x="1169675" y="2255750"/>
              <a:chExt cx="719400" cy="2058150"/>
            </a:xfrm>
          </p:grpSpPr>
          <p:sp>
            <p:nvSpPr>
              <p:cNvPr id="45" name="Google Shape;732;p29">
                <a:extLst>
                  <a:ext uri="{FF2B5EF4-FFF2-40B4-BE49-F238E27FC236}">
                    <a16:creationId xmlns:a16="http://schemas.microsoft.com/office/drawing/2014/main" id="{9B8D0541-6830-2C76-8133-35293C9CCFCC}"/>
                  </a:ext>
                </a:extLst>
              </p:cNvPr>
              <p:cNvSpPr/>
              <p:nvPr/>
            </p:nvSpPr>
            <p:spPr>
              <a:xfrm>
                <a:off x="116967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3;p29">
                <a:extLst>
                  <a:ext uri="{FF2B5EF4-FFF2-40B4-BE49-F238E27FC236}">
                    <a16:creationId xmlns:a16="http://schemas.microsoft.com/office/drawing/2014/main" id="{2C7F7E5F-5BDE-CB69-D20D-77F94CDA85DE}"/>
                  </a:ext>
                </a:extLst>
              </p:cNvPr>
              <p:cNvSpPr/>
              <p:nvPr/>
            </p:nvSpPr>
            <p:spPr>
              <a:xfrm>
                <a:off x="122607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4;p29">
                <a:extLst>
                  <a:ext uri="{FF2B5EF4-FFF2-40B4-BE49-F238E27FC236}">
                    <a16:creationId xmlns:a16="http://schemas.microsoft.com/office/drawing/2014/main" id="{626C3B04-A12C-9495-A7AD-C06288BB3C20}"/>
                  </a:ext>
                </a:extLst>
              </p:cNvPr>
              <p:cNvSpPr/>
              <p:nvPr/>
            </p:nvSpPr>
            <p:spPr>
              <a:xfrm>
                <a:off x="1362425" y="4271600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735;p29">
                <a:extLst>
                  <a:ext uri="{FF2B5EF4-FFF2-40B4-BE49-F238E27FC236}">
                    <a16:creationId xmlns:a16="http://schemas.microsoft.com/office/drawing/2014/main" id="{1167DAAA-38F6-1E8D-4269-61820B5A652A}"/>
                  </a:ext>
                </a:extLst>
              </p:cNvPr>
              <p:cNvCxnSpPr/>
              <p:nvPr/>
            </p:nvCxnSpPr>
            <p:spPr>
              <a:xfrm>
                <a:off x="1529375" y="2975150"/>
                <a:ext cx="0" cy="1326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9" name="Google Shape;736;p29">
                <a:extLst>
                  <a:ext uri="{FF2B5EF4-FFF2-40B4-BE49-F238E27FC236}">
                    <a16:creationId xmlns:a16="http://schemas.microsoft.com/office/drawing/2014/main" id="{F54D4906-2866-D177-0ACD-1BC52254E17B}"/>
                  </a:ext>
                </a:extLst>
              </p:cNvPr>
              <p:cNvGrpSpPr/>
              <p:nvPr/>
            </p:nvGrpSpPr>
            <p:grpSpPr>
              <a:xfrm>
                <a:off x="1380291" y="2445824"/>
                <a:ext cx="298169" cy="339253"/>
                <a:chOff x="1529350" y="258825"/>
                <a:chExt cx="423475" cy="481825"/>
              </a:xfrm>
            </p:grpSpPr>
            <p:sp>
              <p:nvSpPr>
                <p:cNvPr id="50" name="Google Shape;737;p29">
                  <a:extLst>
                    <a:ext uri="{FF2B5EF4-FFF2-40B4-BE49-F238E27FC236}">
                      <a16:creationId xmlns:a16="http://schemas.microsoft.com/office/drawing/2014/main" id="{6A1E5A84-E38F-7A99-D10E-A364269C9A73}"/>
                    </a:ext>
                  </a:extLst>
                </p:cNvPr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1" name="Google Shape;738;p29">
                  <a:extLst>
                    <a:ext uri="{FF2B5EF4-FFF2-40B4-BE49-F238E27FC236}">
                      <a16:creationId xmlns:a16="http://schemas.microsoft.com/office/drawing/2014/main" id="{CEA168E3-E580-F3B3-1A90-343D1166EE7A}"/>
                    </a:ext>
                  </a:extLst>
                </p:cNvPr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BB5F267-13D6-1C91-1B31-FDE7EABCE2ED}"/>
              </a:ext>
            </a:extLst>
          </p:cNvPr>
          <p:cNvGrpSpPr/>
          <p:nvPr/>
        </p:nvGrpSpPr>
        <p:grpSpPr>
          <a:xfrm>
            <a:off x="2557474" y="1150151"/>
            <a:ext cx="9202363" cy="4530730"/>
            <a:chOff x="3458284" y="1790153"/>
            <a:chExt cx="7918480" cy="3890728"/>
          </a:xfrm>
        </p:grpSpPr>
        <p:grpSp>
          <p:nvGrpSpPr>
            <p:cNvPr id="6" name="Google Shape;699;p29">
              <a:extLst>
                <a:ext uri="{FF2B5EF4-FFF2-40B4-BE49-F238E27FC236}">
                  <a16:creationId xmlns:a16="http://schemas.microsoft.com/office/drawing/2014/main" id="{B0EFC286-FC1A-6F15-C872-481634229C33}"/>
                </a:ext>
              </a:extLst>
            </p:cNvPr>
            <p:cNvGrpSpPr/>
            <p:nvPr/>
          </p:nvGrpSpPr>
          <p:grpSpPr>
            <a:xfrm>
              <a:off x="3563567" y="4989400"/>
              <a:ext cx="7813197" cy="691481"/>
              <a:chOff x="2617333" y="3830797"/>
              <a:chExt cx="6936201" cy="587369"/>
            </a:xfrm>
          </p:grpSpPr>
          <p:sp>
            <p:nvSpPr>
              <p:cNvPr id="70" name="Google Shape;700;p29">
                <a:extLst>
                  <a:ext uri="{FF2B5EF4-FFF2-40B4-BE49-F238E27FC236}">
                    <a16:creationId xmlns:a16="http://schemas.microsoft.com/office/drawing/2014/main" id="{EE42EAA8-32F9-DED3-3083-E9C4A5BDEFA5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6936201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solidFill>
                <a:srgbClr val="662E6B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01;p29">
                <a:extLst>
                  <a:ext uri="{FF2B5EF4-FFF2-40B4-BE49-F238E27FC236}">
                    <a16:creationId xmlns:a16="http://schemas.microsoft.com/office/drawing/2014/main" id="{57714E95-CC4D-457B-615B-A7CCA1A2FD53}"/>
                  </a:ext>
                </a:extLst>
              </p:cNvPr>
              <p:cNvSpPr/>
              <p:nvPr/>
            </p:nvSpPr>
            <p:spPr>
              <a:xfrm>
                <a:off x="2617334" y="3830797"/>
                <a:ext cx="1467835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2" name="Google Shape;702;p29">
                <a:extLst>
                  <a:ext uri="{FF2B5EF4-FFF2-40B4-BE49-F238E27FC236}">
                    <a16:creationId xmlns:a16="http://schemas.microsoft.com/office/drawing/2014/main" id="{519B0908-ADB8-8C7D-3B73-FAEFDD81FCD8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37987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4635" extrusionOk="0">
                    <a:moveTo>
                      <a:pt x="1" y="1"/>
                    </a:moveTo>
                    <a:lnTo>
                      <a:pt x="1" y="13193"/>
                    </a:lnTo>
                    <a:lnTo>
                      <a:pt x="12931" y="24635"/>
                    </a:lnTo>
                    <a:lnTo>
                      <a:pt x="12931" y="114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42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03;p29">
                <a:extLst>
                  <a:ext uri="{FF2B5EF4-FFF2-40B4-BE49-F238E27FC236}">
                    <a16:creationId xmlns:a16="http://schemas.microsoft.com/office/drawing/2014/main" id="{B5764F62-B7D5-0C66-3919-8F080879FBC1}"/>
                  </a:ext>
                </a:extLst>
              </p:cNvPr>
              <p:cNvSpPr/>
              <p:nvPr/>
            </p:nvSpPr>
            <p:spPr>
              <a:xfrm>
                <a:off x="2997174" y="4103612"/>
                <a:ext cx="6556353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23195" h="13193" extrusionOk="0">
                    <a:moveTo>
                      <a:pt x="0" y="0"/>
                    </a:moveTo>
                    <a:lnTo>
                      <a:pt x="0" y="13193"/>
                    </a:lnTo>
                    <a:lnTo>
                      <a:pt x="223195" y="13193"/>
                    </a:lnTo>
                    <a:lnTo>
                      <a:pt x="223195" y="0"/>
                    </a:lnTo>
                    <a:close/>
                  </a:path>
                </a:pathLst>
              </a:custGeom>
              <a:solidFill>
                <a:srgbClr val="662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2021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oogle Shape;728;p29">
              <a:extLst>
                <a:ext uri="{FF2B5EF4-FFF2-40B4-BE49-F238E27FC236}">
                  <a16:creationId xmlns:a16="http://schemas.microsoft.com/office/drawing/2014/main" id="{C3DF8696-C10C-739B-F862-CD06D04478BA}"/>
                </a:ext>
              </a:extLst>
            </p:cNvPr>
            <p:cNvGrpSpPr/>
            <p:nvPr/>
          </p:nvGrpSpPr>
          <p:grpSpPr>
            <a:xfrm>
              <a:off x="3458284" y="1790153"/>
              <a:ext cx="2492991" cy="1356725"/>
              <a:chOff x="2523865" y="1254267"/>
              <a:chExt cx="2213165" cy="1152451"/>
            </a:xfrm>
          </p:grpSpPr>
          <p:sp>
            <p:nvSpPr>
              <p:cNvPr id="52" name="Google Shape;729;p29">
                <a:extLst>
                  <a:ext uri="{FF2B5EF4-FFF2-40B4-BE49-F238E27FC236}">
                    <a16:creationId xmlns:a16="http://schemas.microsoft.com/office/drawing/2014/main" id="{F34DE0D3-4A18-C17F-56DB-9EB2D1CB897F}"/>
                  </a:ext>
                </a:extLst>
              </p:cNvPr>
              <p:cNvSpPr txBox="1"/>
              <p:nvPr/>
            </p:nvSpPr>
            <p:spPr>
              <a:xfrm>
                <a:off x="2523865" y="1254267"/>
                <a:ext cx="2213165" cy="738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Adapting interventions to the needs of IDPs and host </a:t>
                </a:r>
                <a:r>
                  <a:rPr lang="pt-BR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communities</a:t>
                </a:r>
                <a:endParaRPr sz="2000" b="1" dirty="0">
                  <a:solidFill>
                    <a:srgbClr val="662E6B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" name="Google Shape;730;p29">
                <a:extLst>
                  <a:ext uri="{FF2B5EF4-FFF2-40B4-BE49-F238E27FC236}">
                    <a16:creationId xmlns:a16="http://schemas.microsoft.com/office/drawing/2014/main" id="{0D87A120-9AC5-D3AA-5B02-55A18F1EA09B}"/>
                  </a:ext>
                </a:extLst>
              </p:cNvPr>
              <p:cNvSpPr txBox="1"/>
              <p:nvPr/>
            </p:nvSpPr>
            <p:spPr>
              <a:xfrm>
                <a:off x="2660226" y="1858372"/>
                <a:ext cx="1875488" cy="548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Developing coping skills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739;p29">
              <a:extLst>
                <a:ext uri="{FF2B5EF4-FFF2-40B4-BE49-F238E27FC236}">
                  <a16:creationId xmlns:a16="http://schemas.microsoft.com/office/drawing/2014/main" id="{DA821D4C-B46F-82AB-1C98-350176B41DA1}"/>
                </a:ext>
              </a:extLst>
            </p:cNvPr>
            <p:cNvGrpSpPr/>
            <p:nvPr/>
          </p:nvGrpSpPr>
          <p:grpSpPr>
            <a:xfrm>
              <a:off x="4222834" y="3135171"/>
              <a:ext cx="810359" cy="2094797"/>
              <a:chOff x="3202600" y="2255750"/>
              <a:chExt cx="719400" cy="1779397"/>
            </a:xfrm>
          </p:grpSpPr>
          <p:sp>
            <p:nvSpPr>
              <p:cNvPr id="38" name="Google Shape;740;p29">
                <a:extLst>
                  <a:ext uri="{FF2B5EF4-FFF2-40B4-BE49-F238E27FC236}">
                    <a16:creationId xmlns:a16="http://schemas.microsoft.com/office/drawing/2014/main" id="{1BD2EBAD-901F-1D75-F31D-E26333AD13BA}"/>
                  </a:ext>
                </a:extLst>
              </p:cNvPr>
              <p:cNvSpPr/>
              <p:nvPr/>
            </p:nvSpPr>
            <p:spPr>
              <a:xfrm>
                <a:off x="320260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1;p29">
                <a:extLst>
                  <a:ext uri="{FF2B5EF4-FFF2-40B4-BE49-F238E27FC236}">
                    <a16:creationId xmlns:a16="http://schemas.microsoft.com/office/drawing/2014/main" id="{1585F469-793D-7F2D-DEDB-71F8EAB9B7F7}"/>
                  </a:ext>
                </a:extLst>
              </p:cNvPr>
              <p:cNvSpPr/>
              <p:nvPr/>
            </p:nvSpPr>
            <p:spPr>
              <a:xfrm>
                <a:off x="325900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42;p29">
                <a:extLst>
                  <a:ext uri="{FF2B5EF4-FFF2-40B4-BE49-F238E27FC236}">
                    <a16:creationId xmlns:a16="http://schemas.microsoft.com/office/drawing/2014/main" id="{6669124F-71C1-726B-4D86-E98C5742F0EF}"/>
                  </a:ext>
                </a:extLst>
              </p:cNvPr>
              <p:cNvSpPr/>
              <p:nvPr/>
            </p:nvSpPr>
            <p:spPr>
              <a:xfrm>
                <a:off x="3377023" y="3992847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" name="Google Shape;743;p29">
                <a:extLst>
                  <a:ext uri="{FF2B5EF4-FFF2-40B4-BE49-F238E27FC236}">
                    <a16:creationId xmlns:a16="http://schemas.microsoft.com/office/drawing/2014/main" id="{F52B5658-738A-46F2-337B-02DE844EF3FE}"/>
                  </a:ext>
                </a:extLst>
              </p:cNvPr>
              <p:cNvCxnSpPr/>
              <p:nvPr/>
            </p:nvCxnSpPr>
            <p:spPr>
              <a:xfrm>
                <a:off x="3562300" y="2975150"/>
                <a:ext cx="0" cy="9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2" name="Google Shape;744;p29">
                <a:extLst>
                  <a:ext uri="{FF2B5EF4-FFF2-40B4-BE49-F238E27FC236}">
                    <a16:creationId xmlns:a16="http://schemas.microsoft.com/office/drawing/2014/main" id="{504361BE-900F-E197-DA46-5BDB460948BD}"/>
                  </a:ext>
                </a:extLst>
              </p:cNvPr>
              <p:cNvGrpSpPr/>
              <p:nvPr/>
            </p:nvGrpSpPr>
            <p:grpSpPr>
              <a:xfrm>
                <a:off x="3384911" y="2445815"/>
                <a:ext cx="354778" cy="339271"/>
                <a:chOff x="5045500" y="842250"/>
                <a:chExt cx="503875" cy="481850"/>
              </a:xfrm>
            </p:grpSpPr>
            <p:sp>
              <p:nvSpPr>
                <p:cNvPr id="43" name="Google Shape;745;p29">
                  <a:extLst>
                    <a:ext uri="{FF2B5EF4-FFF2-40B4-BE49-F238E27FC236}">
                      <a16:creationId xmlns:a16="http://schemas.microsoft.com/office/drawing/2014/main" id="{1C2361BE-37B1-6ED5-EA86-DDDB5F3BB72F}"/>
                    </a:ext>
                  </a:extLst>
                </p:cNvPr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4" name="Google Shape;746;p29">
                  <a:extLst>
                    <a:ext uri="{FF2B5EF4-FFF2-40B4-BE49-F238E27FC236}">
                      <a16:creationId xmlns:a16="http://schemas.microsoft.com/office/drawing/2014/main" id="{372BB7BE-5665-7B7A-7DE3-BD1B7FF59E2D}"/>
                    </a:ext>
                  </a:extLst>
                </p:cNvPr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B6C148-83EA-CB57-9184-7219307B534C}"/>
              </a:ext>
            </a:extLst>
          </p:cNvPr>
          <p:cNvGrpSpPr/>
          <p:nvPr/>
        </p:nvGrpSpPr>
        <p:grpSpPr>
          <a:xfrm>
            <a:off x="5233003" y="1431266"/>
            <a:ext cx="6526823" cy="3879321"/>
            <a:chOff x="5518404" y="1976172"/>
            <a:chExt cx="5858327" cy="3334414"/>
          </a:xfrm>
        </p:grpSpPr>
        <p:grpSp>
          <p:nvGrpSpPr>
            <p:cNvPr id="7" name="Google Shape;705;p29">
              <a:extLst>
                <a:ext uri="{FF2B5EF4-FFF2-40B4-BE49-F238E27FC236}">
                  <a16:creationId xmlns:a16="http://schemas.microsoft.com/office/drawing/2014/main" id="{6B21663E-27FA-4CAB-85CE-58054D92797F}"/>
                </a:ext>
              </a:extLst>
            </p:cNvPr>
            <p:cNvGrpSpPr/>
            <p:nvPr/>
          </p:nvGrpSpPr>
          <p:grpSpPr>
            <a:xfrm>
              <a:off x="5518404" y="4619103"/>
              <a:ext cx="5858327" cy="691483"/>
              <a:chOff x="4352748" y="3516254"/>
              <a:chExt cx="5200756" cy="587371"/>
            </a:xfrm>
          </p:grpSpPr>
          <p:sp>
            <p:nvSpPr>
              <p:cNvPr id="65" name="Google Shape;706;p29">
                <a:extLst>
                  <a:ext uri="{FF2B5EF4-FFF2-40B4-BE49-F238E27FC236}">
                    <a16:creationId xmlns:a16="http://schemas.microsoft.com/office/drawing/2014/main" id="{0B6BCC60-4B9D-5405-75B1-6854ABD2677B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520075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solidFill>
                <a:srgbClr val="EA684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7;p29">
                <a:extLst>
                  <a:ext uri="{FF2B5EF4-FFF2-40B4-BE49-F238E27FC236}">
                    <a16:creationId xmlns:a16="http://schemas.microsoft.com/office/drawing/2014/main" id="{BB3B6F34-5C52-5F62-1601-27BA26103D90}"/>
                  </a:ext>
                </a:extLst>
              </p:cNvPr>
              <p:cNvSpPr/>
              <p:nvPr/>
            </p:nvSpPr>
            <p:spPr>
              <a:xfrm>
                <a:off x="4352749" y="3516267"/>
                <a:ext cx="154577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7" name="Google Shape;708;p29">
                <a:extLst>
                  <a:ext uri="{FF2B5EF4-FFF2-40B4-BE49-F238E27FC236}">
                    <a16:creationId xmlns:a16="http://schemas.microsoft.com/office/drawing/2014/main" id="{50FD4DF5-66A3-7AE8-203B-04F0CD735BFA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1" y="0"/>
                    </a:moveTo>
                    <a:lnTo>
                      <a:pt x="1" y="13193"/>
                    </a:lnTo>
                    <a:lnTo>
                      <a:pt x="12931" y="24634"/>
                    </a:lnTo>
                    <a:lnTo>
                      <a:pt x="12931" y="114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9;p29">
                <a:extLst>
                  <a:ext uri="{FF2B5EF4-FFF2-40B4-BE49-F238E27FC236}">
                    <a16:creationId xmlns:a16="http://schemas.microsoft.com/office/drawing/2014/main" id="{6680C2FA-0ACE-CE88-9D7F-B6965EA7F48A}"/>
                  </a:ext>
                </a:extLst>
              </p:cNvPr>
              <p:cNvSpPr/>
              <p:nvPr/>
            </p:nvSpPr>
            <p:spPr>
              <a:xfrm>
                <a:off x="4732560" y="3789071"/>
                <a:ext cx="4820937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164117" h="13193" extrusionOk="0">
                    <a:moveTo>
                      <a:pt x="1" y="0"/>
                    </a:moveTo>
                    <a:lnTo>
                      <a:pt x="1" y="13192"/>
                    </a:lnTo>
                    <a:lnTo>
                      <a:pt x="164117" y="13192"/>
                    </a:lnTo>
                    <a:lnTo>
                      <a:pt x="164117" y="0"/>
                    </a:lnTo>
                    <a:close/>
                  </a:path>
                </a:pathLst>
              </a:custGeom>
              <a:solidFill>
                <a:srgbClr val="EA6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  <a:ea typeface="Roboto"/>
                    <a:cs typeface="Roboto"/>
                  </a:rPr>
                  <a:t>2022 </a:t>
                </a:r>
              </a:p>
            </p:txBody>
          </p:sp>
        </p:grpSp>
        <p:grpSp>
          <p:nvGrpSpPr>
            <p:cNvPr id="11" name="Google Shape;725;p29">
              <a:extLst>
                <a:ext uri="{FF2B5EF4-FFF2-40B4-BE49-F238E27FC236}">
                  <a16:creationId xmlns:a16="http://schemas.microsoft.com/office/drawing/2014/main" id="{AA152629-DCE7-7E65-BE5F-22FDAA4E7848}"/>
                </a:ext>
              </a:extLst>
            </p:cNvPr>
            <p:cNvGrpSpPr/>
            <p:nvPr/>
          </p:nvGrpSpPr>
          <p:grpSpPr>
            <a:xfrm>
              <a:off x="5839146" y="1976172"/>
              <a:ext cx="2221061" cy="1149871"/>
              <a:chOff x="4637481" y="1412278"/>
              <a:chExt cx="1971757" cy="976742"/>
            </a:xfrm>
          </p:grpSpPr>
          <p:sp>
            <p:nvSpPr>
              <p:cNvPr id="54" name="Google Shape;726;p29">
                <a:extLst>
                  <a:ext uri="{FF2B5EF4-FFF2-40B4-BE49-F238E27FC236}">
                    <a16:creationId xmlns:a16="http://schemas.microsoft.com/office/drawing/2014/main" id="{38BEE1AF-95F3-AC67-8961-3C463C985995}"/>
                  </a:ext>
                </a:extLst>
              </p:cNvPr>
              <p:cNvSpPr txBox="1"/>
              <p:nvPr/>
            </p:nvSpPr>
            <p:spPr>
              <a:xfrm>
                <a:off x="4637481" y="1412278"/>
                <a:ext cx="1971757" cy="333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EA684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Adapting to the scale of the IDP crisis</a:t>
                </a:r>
                <a:endParaRPr sz="1700" b="1" dirty="0">
                  <a:solidFill>
                    <a:srgbClr val="EA684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727;p29">
                <a:extLst>
                  <a:ext uri="{FF2B5EF4-FFF2-40B4-BE49-F238E27FC236}">
                    <a16:creationId xmlns:a16="http://schemas.microsoft.com/office/drawing/2014/main" id="{62790D04-C4D9-E943-2B20-CE7C7B4170DB}"/>
                  </a:ext>
                </a:extLst>
              </p:cNvPr>
              <p:cNvSpPr txBox="1"/>
              <p:nvPr/>
            </p:nvSpPr>
            <p:spPr>
              <a:xfrm>
                <a:off x="4739366" y="1698720"/>
                <a:ext cx="1776154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Building integrated 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interventions (approaches and technologies)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761;p29">
              <a:extLst>
                <a:ext uri="{FF2B5EF4-FFF2-40B4-BE49-F238E27FC236}">
                  <a16:creationId xmlns:a16="http://schemas.microsoft.com/office/drawing/2014/main" id="{EE0F156A-B5A4-0220-8096-1190091BFA3B}"/>
                </a:ext>
              </a:extLst>
            </p:cNvPr>
            <p:cNvGrpSpPr/>
            <p:nvPr/>
          </p:nvGrpSpPr>
          <p:grpSpPr>
            <a:xfrm>
              <a:off x="6512797" y="3135172"/>
              <a:ext cx="810359" cy="1680202"/>
              <a:chOff x="5235525" y="2255750"/>
              <a:chExt cx="719400" cy="1427225"/>
            </a:xfrm>
          </p:grpSpPr>
          <p:sp>
            <p:nvSpPr>
              <p:cNvPr id="17" name="Google Shape;762;p29">
                <a:extLst>
                  <a:ext uri="{FF2B5EF4-FFF2-40B4-BE49-F238E27FC236}">
                    <a16:creationId xmlns:a16="http://schemas.microsoft.com/office/drawing/2014/main" id="{05554961-BFFB-6824-2340-24E3797A0625}"/>
                  </a:ext>
                </a:extLst>
              </p:cNvPr>
              <p:cNvSpPr/>
              <p:nvPr/>
            </p:nvSpPr>
            <p:spPr>
              <a:xfrm>
                <a:off x="523552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63;p29">
                <a:extLst>
                  <a:ext uri="{FF2B5EF4-FFF2-40B4-BE49-F238E27FC236}">
                    <a16:creationId xmlns:a16="http://schemas.microsoft.com/office/drawing/2014/main" id="{BDABB573-F082-198E-76BE-79F4A0AC7F1A}"/>
                  </a:ext>
                </a:extLst>
              </p:cNvPr>
              <p:cNvSpPr/>
              <p:nvPr/>
            </p:nvSpPr>
            <p:spPr>
              <a:xfrm>
                <a:off x="529192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4;p29">
                <a:extLst>
                  <a:ext uri="{FF2B5EF4-FFF2-40B4-BE49-F238E27FC236}">
                    <a16:creationId xmlns:a16="http://schemas.microsoft.com/office/drawing/2014/main" id="{6F48B261-1A27-42E1-D897-450F029C6724}"/>
                  </a:ext>
                </a:extLst>
              </p:cNvPr>
              <p:cNvSpPr/>
              <p:nvPr/>
            </p:nvSpPr>
            <p:spPr>
              <a:xfrm>
                <a:off x="5428275" y="36406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765;p29">
                <a:extLst>
                  <a:ext uri="{FF2B5EF4-FFF2-40B4-BE49-F238E27FC236}">
                    <a16:creationId xmlns:a16="http://schemas.microsoft.com/office/drawing/2014/main" id="{F704BE84-D550-C039-B323-BBF0CED13DC5}"/>
                  </a:ext>
                </a:extLst>
              </p:cNvPr>
              <p:cNvCxnSpPr/>
              <p:nvPr/>
            </p:nvCxnSpPr>
            <p:spPr>
              <a:xfrm>
                <a:off x="5595225" y="2975150"/>
                <a:ext cx="0" cy="68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1" name="Google Shape;766;p29">
                <a:extLst>
                  <a:ext uri="{FF2B5EF4-FFF2-40B4-BE49-F238E27FC236}">
                    <a16:creationId xmlns:a16="http://schemas.microsoft.com/office/drawing/2014/main" id="{798B66A6-00F8-5509-70D6-837570CE436C}"/>
                  </a:ext>
                </a:extLst>
              </p:cNvPr>
              <p:cNvGrpSpPr/>
              <p:nvPr/>
            </p:nvGrpSpPr>
            <p:grpSpPr>
              <a:xfrm>
                <a:off x="5485274" y="2454466"/>
                <a:ext cx="219890" cy="330530"/>
                <a:chOff x="5726350" y="2040314"/>
                <a:chExt cx="312300" cy="469436"/>
              </a:xfrm>
            </p:grpSpPr>
            <p:sp>
              <p:nvSpPr>
                <p:cNvPr id="22" name="Google Shape;767;p29">
                  <a:extLst>
                    <a:ext uri="{FF2B5EF4-FFF2-40B4-BE49-F238E27FC236}">
                      <a16:creationId xmlns:a16="http://schemas.microsoft.com/office/drawing/2014/main" id="{9E14DC62-1D93-4BEB-8DE1-43218126E661}"/>
                    </a:ext>
                  </a:extLst>
                </p:cNvPr>
                <p:cNvSpPr/>
                <p:nvPr/>
              </p:nvSpPr>
              <p:spPr>
                <a:xfrm>
                  <a:off x="5756076" y="2040314"/>
                  <a:ext cx="252825" cy="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3" h="3331" extrusionOk="0">
                      <a:moveTo>
                        <a:pt x="1639" y="1"/>
                      </a:moveTo>
                      <a:cubicBezTo>
                        <a:pt x="730" y="13"/>
                        <a:pt x="1" y="753"/>
                        <a:pt x="1" y="1666"/>
                      </a:cubicBezTo>
                      <a:cubicBezTo>
                        <a:pt x="1" y="2575"/>
                        <a:pt x="730" y="3316"/>
                        <a:pt x="1639" y="3331"/>
                      </a:cubicBezTo>
                      <a:lnTo>
                        <a:pt x="8474" y="3331"/>
                      </a:lnTo>
                      <a:cubicBezTo>
                        <a:pt x="9384" y="3316"/>
                        <a:pt x="10113" y="2575"/>
                        <a:pt x="10113" y="1666"/>
                      </a:cubicBezTo>
                      <a:cubicBezTo>
                        <a:pt x="10113" y="753"/>
                        <a:pt x="9384" y="13"/>
                        <a:pt x="8474" y="1"/>
                      </a:cubicBez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3" name="Google Shape;768;p29">
                  <a:extLst>
                    <a:ext uri="{FF2B5EF4-FFF2-40B4-BE49-F238E27FC236}">
                      <a16:creationId xmlns:a16="http://schemas.microsoft.com/office/drawing/2014/main" id="{21F3723D-7FFF-B91F-6EEF-FA346255A8D4}"/>
                    </a:ext>
                  </a:extLst>
                </p:cNvPr>
                <p:cNvSpPr/>
                <p:nvPr/>
              </p:nvSpPr>
              <p:spPr>
                <a:xfrm>
                  <a:off x="5726350" y="2172436"/>
                  <a:ext cx="312300" cy="191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2" h="8977" extrusionOk="0">
                      <a:moveTo>
                        <a:pt x="2822" y="0"/>
                      </a:moveTo>
                      <a:lnTo>
                        <a:pt x="2822" y="4800"/>
                      </a:lnTo>
                      <a:cubicBezTo>
                        <a:pt x="1527" y="5589"/>
                        <a:pt x="542" y="6797"/>
                        <a:pt x="36" y="8224"/>
                      </a:cubicBezTo>
                      <a:lnTo>
                        <a:pt x="30" y="8233"/>
                      </a:lnTo>
                      <a:cubicBezTo>
                        <a:pt x="27" y="8242"/>
                        <a:pt x="24" y="8254"/>
                        <a:pt x="21" y="8266"/>
                      </a:cubicBezTo>
                      <a:cubicBezTo>
                        <a:pt x="18" y="8278"/>
                        <a:pt x="15" y="8281"/>
                        <a:pt x="15" y="8287"/>
                      </a:cubicBezTo>
                      <a:cubicBezTo>
                        <a:pt x="12" y="8296"/>
                        <a:pt x="9" y="8308"/>
                        <a:pt x="9" y="8317"/>
                      </a:cubicBezTo>
                      <a:cubicBezTo>
                        <a:pt x="6" y="8326"/>
                        <a:pt x="6" y="8335"/>
                        <a:pt x="3" y="8347"/>
                      </a:cubicBezTo>
                      <a:cubicBezTo>
                        <a:pt x="3" y="8356"/>
                        <a:pt x="3" y="8362"/>
                        <a:pt x="3" y="8368"/>
                      </a:cubicBezTo>
                      <a:cubicBezTo>
                        <a:pt x="0" y="8378"/>
                        <a:pt x="3" y="8393"/>
                        <a:pt x="3" y="8405"/>
                      </a:cubicBezTo>
                      <a:cubicBezTo>
                        <a:pt x="3" y="8408"/>
                        <a:pt x="3" y="8411"/>
                        <a:pt x="3" y="8414"/>
                      </a:cubicBezTo>
                      <a:lnTo>
                        <a:pt x="3" y="8426"/>
                      </a:lnTo>
                      <a:cubicBezTo>
                        <a:pt x="3" y="8438"/>
                        <a:pt x="3" y="8450"/>
                        <a:pt x="3" y="8462"/>
                      </a:cubicBezTo>
                      <a:lnTo>
                        <a:pt x="6" y="8483"/>
                      </a:lnTo>
                      <a:cubicBezTo>
                        <a:pt x="6" y="8495"/>
                        <a:pt x="9" y="8504"/>
                        <a:pt x="12" y="8513"/>
                      </a:cubicBezTo>
                      <a:cubicBezTo>
                        <a:pt x="12" y="8525"/>
                        <a:pt x="15" y="8531"/>
                        <a:pt x="15" y="8540"/>
                      </a:cubicBezTo>
                      <a:cubicBezTo>
                        <a:pt x="18" y="8549"/>
                        <a:pt x="21" y="8558"/>
                        <a:pt x="21" y="8564"/>
                      </a:cubicBezTo>
                      <a:cubicBezTo>
                        <a:pt x="24" y="8573"/>
                        <a:pt x="27" y="8585"/>
                        <a:pt x="33" y="8594"/>
                      </a:cubicBezTo>
                      <a:cubicBezTo>
                        <a:pt x="36" y="8606"/>
                        <a:pt x="36" y="8609"/>
                        <a:pt x="40" y="8615"/>
                      </a:cubicBezTo>
                      <a:cubicBezTo>
                        <a:pt x="43" y="8624"/>
                        <a:pt x="49" y="8636"/>
                        <a:pt x="52" y="8646"/>
                      </a:cubicBezTo>
                      <a:cubicBezTo>
                        <a:pt x="58" y="8658"/>
                        <a:pt x="58" y="8661"/>
                        <a:pt x="61" y="8667"/>
                      </a:cubicBezTo>
                      <a:cubicBezTo>
                        <a:pt x="67" y="8673"/>
                        <a:pt x="73" y="8685"/>
                        <a:pt x="76" y="8694"/>
                      </a:cubicBezTo>
                      <a:cubicBezTo>
                        <a:pt x="82" y="8703"/>
                        <a:pt x="85" y="8709"/>
                        <a:pt x="88" y="8715"/>
                      </a:cubicBezTo>
                      <a:cubicBezTo>
                        <a:pt x="94" y="8721"/>
                        <a:pt x="100" y="8730"/>
                        <a:pt x="106" y="8739"/>
                      </a:cubicBezTo>
                      <a:cubicBezTo>
                        <a:pt x="112" y="8748"/>
                        <a:pt x="115" y="8754"/>
                        <a:pt x="121" y="8760"/>
                      </a:cubicBezTo>
                      <a:cubicBezTo>
                        <a:pt x="127" y="8769"/>
                        <a:pt x="133" y="8775"/>
                        <a:pt x="139" y="8781"/>
                      </a:cubicBezTo>
                      <a:cubicBezTo>
                        <a:pt x="145" y="8787"/>
                        <a:pt x="151" y="8796"/>
                        <a:pt x="157" y="8802"/>
                      </a:cubicBezTo>
                      <a:lnTo>
                        <a:pt x="175" y="8820"/>
                      </a:lnTo>
                      <a:cubicBezTo>
                        <a:pt x="181" y="8826"/>
                        <a:pt x="190" y="8832"/>
                        <a:pt x="196" y="8841"/>
                      </a:cubicBezTo>
                      <a:lnTo>
                        <a:pt x="217" y="8856"/>
                      </a:lnTo>
                      <a:lnTo>
                        <a:pt x="238" y="8874"/>
                      </a:lnTo>
                      <a:lnTo>
                        <a:pt x="262" y="8889"/>
                      </a:lnTo>
                      <a:lnTo>
                        <a:pt x="283" y="8901"/>
                      </a:lnTo>
                      <a:lnTo>
                        <a:pt x="314" y="8917"/>
                      </a:lnTo>
                      <a:cubicBezTo>
                        <a:pt x="320" y="8920"/>
                        <a:pt x="326" y="8923"/>
                        <a:pt x="332" y="8926"/>
                      </a:cubicBezTo>
                      <a:cubicBezTo>
                        <a:pt x="341" y="8929"/>
                        <a:pt x="356" y="8938"/>
                        <a:pt x="368" y="8941"/>
                      </a:cubicBezTo>
                      <a:lnTo>
                        <a:pt x="377" y="8947"/>
                      </a:lnTo>
                      <a:lnTo>
                        <a:pt x="386" y="8947"/>
                      </a:lnTo>
                      <a:lnTo>
                        <a:pt x="413" y="8956"/>
                      </a:lnTo>
                      <a:lnTo>
                        <a:pt x="437" y="8962"/>
                      </a:lnTo>
                      <a:lnTo>
                        <a:pt x="461" y="8968"/>
                      </a:lnTo>
                      <a:cubicBezTo>
                        <a:pt x="473" y="8971"/>
                        <a:pt x="485" y="8971"/>
                        <a:pt x="497" y="8974"/>
                      </a:cubicBezTo>
                      <a:lnTo>
                        <a:pt x="512" y="8977"/>
                      </a:lnTo>
                      <a:lnTo>
                        <a:pt x="11928" y="8977"/>
                      </a:lnTo>
                      <a:cubicBezTo>
                        <a:pt x="11946" y="8977"/>
                        <a:pt x="11967" y="8977"/>
                        <a:pt x="11985" y="8974"/>
                      </a:cubicBezTo>
                      <a:lnTo>
                        <a:pt x="11991" y="8974"/>
                      </a:lnTo>
                      <a:cubicBezTo>
                        <a:pt x="12006" y="8974"/>
                        <a:pt x="12021" y="8971"/>
                        <a:pt x="12033" y="8968"/>
                      </a:cubicBezTo>
                      <a:lnTo>
                        <a:pt x="12051" y="8965"/>
                      </a:lnTo>
                      <a:cubicBezTo>
                        <a:pt x="12063" y="8962"/>
                        <a:pt x="12072" y="8959"/>
                        <a:pt x="12085" y="8956"/>
                      </a:cubicBezTo>
                      <a:lnTo>
                        <a:pt x="12106" y="8950"/>
                      </a:lnTo>
                      <a:lnTo>
                        <a:pt x="12118" y="8947"/>
                      </a:lnTo>
                      <a:lnTo>
                        <a:pt x="12130" y="8941"/>
                      </a:lnTo>
                      <a:lnTo>
                        <a:pt x="12160" y="8929"/>
                      </a:lnTo>
                      <a:lnTo>
                        <a:pt x="12184" y="8917"/>
                      </a:lnTo>
                      <a:cubicBezTo>
                        <a:pt x="12193" y="8914"/>
                        <a:pt x="12199" y="8907"/>
                        <a:pt x="12208" y="8904"/>
                      </a:cubicBezTo>
                      <a:cubicBezTo>
                        <a:pt x="12214" y="8898"/>
                        <a:pt x="12226" y="8892"/>
                        <a:pt x="12235" y="8889"/>
                      </a:cubicBezTo>
                      <a:lnTo>
                        <a:pt x="12253" y="8877"/>
                      </a:lnTo>
                      <a:cubicBezTo>
                        <a:pt x="12262" y="8868"/>
                        <a:pt x="12271" y="8862"/>
                        <a:pt x="12280" y="8856"/>
                      </a:cubicBezTo>
                      <a:lnTo>
                        <a:pt x="12295" y="8844"/>
                      </a:lnTo>
                      <a:cubicBezTo>
                        <a:pt x="12304" y="8835"/>
                        <a:pt x="12313" y="8826"/>
                        <a:pt x="12319" y="8820"/>
                      </a:cubicBezTo>
                      <a:lnTo>
                        <a:pt x="12334" y="8805"/>
                      </a:lnTo>
                      <a:cubicBezTo>
                        <a:pt x="12343" y="8796"/>
                        <a:pt x="12349" y="8790"/>
                        <a:pt x="12359" y="8781"/>
                      </a:cubicBezTo>
                      <a:lnTo>
                        <a:pt x="12371" y="8763"/>
                      </a:lnTo>
                      <a:lnTo>
                        <a:pt x="12389" y="8739"/>
                      </a:lnTo>
                      <a:lnTo>
                        <a:pt x="12404" y="8718"/>
                      </a:lnTo>
                      <a:cubicBezTo>
                        <a:pt x="12410" y="8709"/>
                        <a:pt x="12413" y="8703"/>
                        <a:pt x="12419" y="8694"/>
                      </a:cubicBezTo>
                      <a:cubicBezTo>
                        <a:pt x="12422" y="8688"/>
                        <a:pt x="12428" y="8679"/>
                        <a:pt x="12431" y="8670"/>
                      </a:cubicBezTo>
                      <a:cubicBezTo>
                        <a:pt x="12437" y="8661"/>
                        <a:pt x="12440" y="8655"/>
                        <a:pt x="12443" y="8646"/>
                      </a:cubicBezTo>
                      <a:cubicBezTo>
                        <a:pt x="12446" y="8639"/>
                        <a:pt x="12449" y="8627"/>
                        <a:pt x="12455" y="8618"/>
                      </a:cubicBezTo>
                      <a:cubicBezTo>
                        <a:pt x="12458" y="8609"/>
                        <a:pt x="12461" y="8603"/>
                        <a:pt x="12461" y="8594"/>
                      </a:cubicBezTo>
                      <a:cubicBezTo>
                        <a:pt x="12464" y="8588"/>
                        <a:pt x="12467" y="8576"/>
                        <a:pt x="12470" y="8567"/>
                      </a:cubicBezTo>
                      <a:cubicBezTo>
                        <a:pt x="12473" y="8558"/>
                        <a:pt x="12476" y="8549"/>
                        <a:pt x="12479" y="8540"/>
                      </a:cubicBezTo>
                      <a:cubicBezTo>
                        <a:pt x="12479" y="8534"/>
                        <a:pt x="12482" y="8525"/>
                        <a:pt x="12482" y="8516"/>
                      </a:cubicBezTo>
                      <a:cubicBezTo>
                        <a:pt x="12485" y="8507"/>
                        <a:pt x="12485" y="8495"/>
                        <a:pt x="12488" y="8486"/>
                      </a:cubicBezTo>
                      <a:lnTo>
                        <a:pt x="12491" y="8462"/>
                      </a:lnTo>
                      <a:cubicBezTo>
                        <a:pt x="12491" y="8450"/>
                        <a:pt x="12491" y="8438"/>
                        <a:pt x="12491" y="8426"/>
                      </a:cubicBezTo>
                      <a:lnTo>
                        <a:pt x="12491" y="8414"/>
                      </a:lnTo>
                      <a:cubicBezTo>
                        <a:pt x="12491" y="8411"/>
                        <a:pt x="12491" y="8408"/>
                        <a:pt x="12491" y="8405"/>
                      </a:cubicBezTo>
                      <a:lnTo>
                        <a:pt x="12491" y="8371"/>
                      </a:lnTo>
                      <a:cubicBezTo>
                        <a:pt x="12491" y="8359"/>
                        <a:pt x="12491" y="8356"/>
                        <a:pt x="12491" y="8347"/>
                      </a:cubicBezTo>
                      <a:cubicBezTo>
                        <a:pt x="12488" y="8338"/>
                        <a:pt x="12488" y="8329"/>
                        <a:pt x="12485" y="8317"/>
                      </a:cubicBezTo>
                      <a:cubicBezTo>
                        <a:pt x="12482" y="8308"/>
                        <a:pt x="12482" y="8299"/>
                        <a:pt x="12479" y="8290"/>
                      </a:cubicBezTo>
                      <a:cubicBezTo>
                        <a:pt x="12476" y="8278"/>
                        <a:pt x="12476" y="8275"/>
                        <a:pt x="12473" y="8266"/>
                      </a:cubicBezTo>
                      <a:cubicBezTo>
                        <a:pt x="12473" y="8260"/>
                        <a:pt x="12467" y="8245"/>
                        <a:pt x="12464" y="8233"/>
                      </a:cubicBezTo>
                      <a:lnTo>
                        <a:pt x="12461" y="8224"/>
                      </a:lnTo>
                      <a:cubicBezTo>
                        <a:pt x="11955" y="6797"/>
                        <a:pt x="10970" y="5589"/>
                        <a:pt x="9676" y="4803"/>
                      </a:cubicBez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4" name="Google Shape;769;p29">
                  <a:extLst>
                    <a:ext uri="{FF2B5EF4-FFF2-40B4-BE49-F238E27FC236}">
                      <a16:creationId xmlns:a16="http://schemas.microsoft.com/office/drawing/2014/main" id="{456546D0-BBFD-0ADA-076E-DB331E152B72}"/>
                    </a:ext>
                  </a:extLst>
                </p:cNvPr>
                <p:cNvSpPr/>
                <p:nvPr/>
              </p:nvSpPr>
              <p:spPr>
                <a:xfrm>
                  <a:off x="5842500" y="2392350"/>
                  <a:ext cx="79975" cy="11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4696" extrusionOk="0">
                      <a:moveTo>
                        <a:pt x="4" y="1"/>
                      </a:moveTo>
                      <a:lnTo>
                        <a:pt x="4" y="1651"/>
                      </a:lnTo>
                      <a:cubicBezTo>
                        <a:pt x="1" y="2591"/>
                        <a:pt x="287" y="3509"/>
                        <a:pt x="820" y="4283"/>
                      </a:cubicBezTo>
                      <a:cubicBezTo>
                        <a:pt x="994" y="4542"/>
                        <a:pt x="1287" y="4696"/>
                        <a:pt x="1600" y="4696"/>
                      </a:cubicBezTo>
                      <a:cubicBezTo>
                        <a:pt x="1913" y="4696"/>
                        <a:pt x="2205" y="4542"/>
                        <a:pt x="2380" y="4283"/>
                      </a:cubicBezTo>
                      <a:cubicBezTo>
                        <a:pt x="2913" y="3509"/>
                        <a:pt x="3199" y="2591"/>
                        <a:pt x="3196" y="1651"/>
                      </a:cubicBezTo>
                      <a:lnTo>
                        <a:pt x="3196" y="1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EF89AC-0041-330E-7126-640485100D2D}"/>
              </a:ext>
            </a:extLst>
          </p:cNvPr>
          <p:cNvGrpSpPr/>
          <p:nvPr/>
        </p:nvGrpSpPr>
        <p:grpSpPr>
          <a:xfrm>
            <a:off x="7997093" y="1349455"/>
            <a:ext cx="3762723" cy="3590836"/>
            <a:chOff x="7491373" y="1904876"/>
            <a:chExt cx="3885323" cy="3035415"/>
          </a:xfrm>
        </p:grpSpPr>
        <p:grpSp>
          <p:nvGrpSpPr>
            <p:cNvPr id="8" name="Google Shape;713;p29">
              <a:extLst>
                <a:ext uri="{FF2B5EF4-FFF2-40B4-BE49-F238E27FC236}">
                  <a16:creationId xmlns:a16="http://schemas.microsoft.com/office/drawing/2014/main" id="{DC469A9D-EDFF-A374-A157-54CFCDCFF854}"/>
                </a:ext>
              </a:extLst>
            </p:cNvPr>
            <p:cNvGrpSpPr/>
            <p:nvPr/>
          </p:nvGrpSpPr>
          <p:grpSpPr>
            <a:xfrm>
              <a:off x="7491373" y="4248786"/>
              <a:ext cx="3885323" cy="691505"/>
              <a:chOff x="6104260" y="3201712"/>
              <a:chExt cx="3449213" cy="587393"/>
            </a:xfrm>
          </p:grpSpPr>
          <p:sp>
            <p:nvSpPr>
              <p:cNvPr id="60" name="Google Shape;714;p29">
                <a:extLst>
                  <a:ext uri="{FF2B5EF4-FFF2-40B4-BE49-F238E27FC236}">
                    <a16:creationId xmlns:a16="http://schemas.microsoft.com/office/drawing/2014/main" id="{DC112A01-8DE6-E722-45C7-B119D014C4EE}"/>
                  </a:ext>
                </a:extLst>
              </p:cNvPr>
              <p:cNvSpPr/>
              <p:nvPr/>
            </p:nvSpPr>
            <p:spPr>
              <a:xfrm>
                <a:off x="6104260" y="3201729"/>
                <a:ext cx="3449213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solidFill>
                <a:srgbClr val="2BB67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5;p29">
                <a:extLst>
                  <a:ext uri="{FF2B5EF4-FFF2-40B4-BE49-F238E27FC236}">
                    <a16:creationId xmlns:a16="http://schemas.microsoft.com/office/drawing/2014/main" id="{2E2141EE-3EB1-C4F1-54E9-D4636BCC05AC}"/>
                  </a:ext>
                </a:extLst>
              </p:cNvPr>
              <p:cNvSpPr/>
              <p:nvPr/>
            </p:nvSpPr>
            <p:spPr>
              <a:xfrm>
                <a:off x="6104261" y="3201743"/>
                <a:ext cx="2097387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2" name="Google Shape;716;p29">
                <a:extLst>
                  <a:ext uri="{FF2B5EF4-FFF2-40B4-BE49-F238E27FC236}">
                    <a16:creationId xmlns:a16="http://schemas.microsoft.com/office/drawing/2014/main" id="{90EE2805-40B0-4A10-DF2E-11AAB4C8A9B6}"/>
                  </a:ext>
                </a:extLst>
              </p:cNvPr>
              <p:cNvSpPr/>
              <p:nvPr/>
            </p:nvSpPr>
            <p:spPr>
              <a:xfrm>
                <a:off x="6104260" y="3201712"/>
                <a:ext cx="379496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4635" extrusionOk="0">
                    <a:moveTo>
                      <a:pt x="0" y="0"/>
                    </a:moveTo>
                    <a:lnTo>
                      <a:pt x="0" y="13192"/>
                    </a:lnTo>
                    <a:lnTo>
                      <a:pt x="12918" y="24634"/>
                    </a:lnTo>
                    <a:lnTo>
                      <a:pt x="12918" y="11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;p29">
                <a:extLst>
                  <a:ext uri="{FF2B5EF4-FFF2-40B4-BE49-F238E27FC236}">
                    <a16:creationId xmlns:a16="http://schemas.microsoft.com/office/drawing/2014/main" id="{00E826D6-4F01-0693-E464-EA8BD7DF0430}"/>
                  </a:ext>
                </a:extLst>
              </p:cNvPr>
              <p:cNvSpPr/>
              <p:nvPr/>
            </p:nvSpPr>
            <p:spPr>
              <a:xfrm>
                <a:off x="6483720" y="3474835"/>
                <a:ext cx="3069746" cy="314270"/>
              </a:xfrm>
              <a:custGeom>
                <a:avLst/>
                <a:gdLst/>
                <a:ahLst/>
                <a:cxnLst/>
                <a:rect l="l" t="t" r="r" b="b"/>
                <a:pathLst>
                  <a:path w="104502" h="13181" extrusionOk="0">
                    <a:moveTo>
                      <a:pt x="0" y="0"/>
                    </a:moveTo>
                    <a:lnTo>
                      <a:pt x="0" y="13180"/>
                    </a:lnTo>
                    <a:lnTo>
                      <a:pt x="104502" y="13180"/>
                    </a:lnTo>
                    <a:lnTo>
                      <a:pt x="104502" y="0"/>
                    </a:ln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2023</a:t>
                </a:r>
                <a:endParaRPr lang="en-US" b="1" dirty="0">
                  <a:solidFill>
                    <a:schemeClr val="bg1"/>
                  </a:solidFill>
                  <a:cs typeface="Calibri"/>
                </a:endParaRPr>
              </a:p>
            </p:txBody>
          </p:sp>
        </p:grpSp>
        <p:grpSp>
          <p:nvGrpSpPr>
            <p:cNvPr id="9" name="Google Shape;719;p29">
              <a:extLst>
                <a:ext uri="{FF2B5EF4-FFF2-40B4-BE49-F238E27FC236}">
                  <a16:creationId xmlns:a16="http://schemas.microsoft.com/office/drawing/2014/main" id="{561E3096-1FE7-15D1-D9A5-D65E5EF2D21A}"/>
                </a:ext>
              </a:extLst>
            </p:cNvPr>
            <p:cNvGrpSpPr/>
            <p:nvPr/>
          </p:nvGrpSpPr>
          <p:grpSpPr>
            <a:xfrm>
              <a:off x="7772535" y="1904876"/>
              <a:ext cx="2865538" cy="1296277"/>
              <a:chOff x="6353874" y="1351718"/>
              <a:chExt cx="2543896" cy="1101105"/>
            </a:xfrm>
          </p:grpSpPr>
          <p:sp>
            <p:nvSpPr>
              <p:cNvPr id="58" name="Google Shape;720;p29">
                <a:extLst>
                  <a:ext uri="{FF2B5EF4-FFF2-40B4-BE49-F238E27FC236}">
                    <a16:creationId xmlns:a16="http://schemas.microsoft.com/office/drawing/2014/main" id="{3C508E96-1974-0DA1-0823-4BDEDEA0B012}"/>
                  </a:ext>
                </a:extLst>
              </p:cNvPr>
              <p:cNvSpPr txBox="1"/>
              <p:nvPr/>
            </p:nvSpPr>
            <p:spPr>
              <a:xfrm>
                <a:off x="6353874" y="1351718"/>
                <a:ext cx="2543896" cy="437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2BB673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Adapting to services outside the intervention zone</a:t>
                </a:r>
                <a:endParaRPr sz="1700" b="1" dirty="0">
                  <a:solidFill>
                    <a:srgbClr val="2BB673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9" name="Google Shape;721;p29">
                <a:extLst>
                  <a:ext uri="{FF2B5EF4-FFF2-40B4-BE49-F238E27FC236}">
                    <a16:creationId xmlns:a16="http://schemas.microsoft.com/office/drawing/2014/main" id="{968E4865-3EF0-63A6-4D8E-3C808C55E1CE}"/>
                  </a:ext>
                </a:extLst>
              </p:cNvPr>
              <p:cNvSpPr txBox="1"/>
              <p:nvPr/>
            </p:nvSpPr>
            <p:spPr>
              <a:xfrm>
                <a:off x="6589440" y="1762523"/>
                <a:ext cx="2032938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Meeting the challenges of remote continuous development work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747;p29">
              <a:extLst>
                <a:ext uri="{FF2B5EF4-FFF2-40B4-BE49-F238E27FC236}">
                  <a16:creationId xmlns:a16="http://schemas.microsoft.com/office/drawing/2014/main" id="{DE020944-AD3E-74B0-6A42-4C7A9A634EDA}"/>
                </a:ext>
              </a:extLst>
            </p:cNvPr>
            <p:cNvGrpSpPr/>
            <p:nvPr/>
          </p:nvGrpSpPr>
          <p:grpSpPr>
            <a:xfrm>
              <a:off x="8802760" y="3135172"/>
              <a:ext cx="810359" cy="1330323"/>
              <a:chOff x="7268450" y="2255750"/>
              <a:chExt cx="719400" cy="1130025"/>
            </a:xfrm>
          </p:grpSpPr>
          <p:sp>
            <p:nvSpPr>
              <p:cNvPr id="25" name="Google Shape;748;p29">
                <a:extLst>
                  <a:ext uri="{FF2B5EF4-FFF2-40B4-BE49-F238E27FC236}">
                    <a16:creationId xmlns:a16="http://schemas.microsoft.com/office/drawing/2014/main" id="{7ED2A147-906F-E0F6-E6D7-F38DD205F48D}"/>
                  </a:ext>
                </a:extLst>
              </p:cNvPr>
              <p:cNvSpPr/>
              <p:nvPr/>
            </p:nvSpPr>
            <p:spPr>
              <a:xfrm>
                <a:off x="726845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9;p29">
                <a:extLst>
                  <a:ext uri="{FF2B5EF4-FFF2-40B4-BE49-F238E27FC236}">
                    <a16:creationId xmlns:a16="http://schemas.microsoft.com/office/drawing/2014/main" id="{64D5EE7E-08B0-7B89-9A22-67B257EE1325}"/>
                  </a:ext>
                </a:extLst>
              </p:cNvPr>
              <p:cNvSpPr/>
              <p:nvPr/>
            </p:nvSpPr>
            <p:spPr>
              <a:xfrm>
                <a:off x="732485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29">
                <a:extLst>
                  <a:ext uri="{FF2B5EF4-FFF2-40B4-BE49-F238E27FC236}">
                    <a16:creationId xmlns:a16="http://schemas.microsoft.com/office/drawing/2014/main" id="{E302F3FD-8BB4-E15F-FA3C-8FCD9A75A515}"/>
                  </a:ext>
                </a:extLst>
              </p:cNvPr>
              <p:cNvSpPr/>
              <p:nvPr/>
            </p:nvSpPr>
            <p:spPr>
              <a:xfrm>
                <a:off x="7461200" y="33434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" name="Google Shape;751;p29">
                <a:extLst>
                  <a:ext uri="{FF2B5EF4-FFF2-40B4-BE49-F238E27FC236}">
                    <a16:creationId xmlns:a16="http://schemas.microsoft.com/office/drawing/2014/main" id="{AA2FEE98-A6BB-E6CA-19C4-26293038B49A}"/>
                  </a:ext>
                </a:extLst>
              </p:cNvPr>
              <p:cNvCxnSpPr/>
              <p:nvPr/>
            </p:nvCxnSpPr>
            <p:spPr>
              <a:xfrm>
                <a:off x="7628150" y="2975150"/>
                <a:ext cx="0" cy="3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9" name="Google Shape;752;p29">
                <a:extLst>
                  <a:ext uri="{FF2B5EF4-FFF2-40B4-BE49-F238E27FC236}">
                    <a16:creationId xmlns:a16="http://schemas.microsoft.com/office/drawing/2014/main" id="{661F6D41-459C-8710-7090-85521A06C55B}"/>
                  </a:ext>
                </a:extLst>
              </p:cNvPr>
              <p:cNvGrpSpPr/>
              <p:nvPr/>
            </p:nvGrpSpPr>
            <p:grpSpPr>
              <a:xfrm>
                <a:off x="7458553" y="2445815"/>
                <a:ext cx="339200" cy="339271"/>
                <a:chOff x="5049725" y="2027900"/>
                <a:chExt cx="481750" cy="481850"/>
              </a:xfrm>
            </p:grpSpPr>
            <p:sp>
              <p:nvSpPr>
                <p:cNvPr id="30" name="Google Shape;753;p29">
                  <a:extLst>
                    <a:ext uri="{FF2B5EF4-FFF2-40B4-BE49-F238E27FC236}">
                      <a16:creationId xmlns:a16="http://schemas.microsoft.com/office/drawing/2014/main" id="{35094EC7-E8A1-F8E3-9300-8B204EBBE9E0}"/>
                    </a:ext>
                  </a:extLst>
                </p:cNvPr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1" name="Google Shape;754;p29">
                  <a:extLst>
                    <a:ext uri="{FF2B5EF4-FFF2-40B4-BE49-F238E27FC236}">
                      <a16:creationId xmlns:a16="http://schemas.microsoft.com/office/drawing/2014/main" id="{EE4F7D4B-C2BB-860C-F493-F02C44C68CAC}"/>
                    </a:ext>
                  </a:extLst>
                </p:cNvPr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2" name="Google Shape;755;p29">
                  <a:extLst>
                    <a:ext uri="{FF2B5EF4-FFF2-40B4-BE49-F238E27FC236}">
                      <a16:creationId xmlns:a16="http://schemas.microsoft.com/office/drawing/2014/main" id="{8B11EEF7-03AA-FD32-CE98-AB123F9657FE}"/>
                    </a:ext>
                  </a:extLst>
                </p:cNvPr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3" name="Google Shape;756;p29">
                  <a:extLst>
                    <a:ext uri="{FF2B5EF4-FFF2-40B4-BE49-F238E27FC236}">
                      <a16:creationId xmlns:a16="http://schemas.microsoft.com/office/drawing/2014/main" id="{7EF95AC9-D8C5-71E3-1606-ECC707F28218}"/>
                    </a:ext>
                  </a:extLst>
                </p:cNvPr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4" name="Google Shape;757;p29">
                  <a:extLst>
                    <a:ext uri="{FF2B5EF4-FFF2-40B4-BE49-F238E27FC236}">
                      <a16:creationId xmlns:a16="http://schemas.microsoft.com/office/drawing/2014/main" id="{EBFFC557-8AAC-4F5F-E0D6-DC4BE9F5BB4B}"/>
                    </a:ext>
                  </a:extLst>
                </p:cNvPr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5" name="Google Shape;758;p29">
                  <a:extLst>
                    <a:ext uri="{FF2B5EF4-FFF2-40B4-BE49-F238E27FC236}">
                      <a16:creationId xmlns:a16="http://schemas.microsoft.com/office/drawing/2014/main" id="{7E34193B-E17D-B287-16A8-70F5E2DD44BB}"/>
                    </a:ext>
                  </a:extLst>
                </p:cNvPr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6" name="Google Shape;759;p29">
                  <a:extLst>
                    <a:ext uri="{FF2B5EF4-FFF2-40B4-BE49-F238E27FC236}">
                      <a16:creationId xmlns:a16="http://schemas.microsoft.com/office/drawing/2014/main" id="{09868112-CFBB-FA4E-EFDA-3ED4BB6D6547}"/>
                    </a:ext>
                  </a:extLst>
                </p:cNvPr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7" name="Google Shape;760;p29">
                  <a:extLst>
                    <a:ext uri="{FF2B5EF4-FFF2-40B4-BE49-F238E27FC236}">
                      <a16:creationId xmlns:a16="http://schemas.microsoft.com/office/drawing/2014/main" id="{A9215D44-F8EB-1313-86C6-E74032E8FC2F}"/>
                    </a:ext>
                  </a:extLst>
                </p:cNvPr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53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DIVOCA Theme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IVOCA Theme NEW" id="{F16F033A-08CD-4437-A1AB-E94096B2822B}" vid="{11C6E4F4-2C24-4D17-B665-7EE8F6895A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V 60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 60 Theme" id="{E521BD58-10D2-4B27-A25A-04665B9D0A21}" vid="{BEA04F18-0939-4A5A-970B-8E5DC2534617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65CF24E2CCB47876795610C76E9A7" ma:contentTypeVersion="100" ma:contentTypeDescription="Create a new document." ma:contentTypeScope="" ma:versionID="200d33c585e4ff8b67a4d1fe27d8e26c">
  <xsd:schema xmlns:xsd="http://www.w3.org/2001/XMLSchema" xmlns:xs="http://www.w3.org/2001/XMLSchema" xmlns:p="http://schemas.microsoft.com/office/2006/metadata/properties" xmlns:ns1="http://schemas.microsoft.com/sharepoint/v3" xmlns:ns2="a96d1671-b0b4-4464-a043-593dbebfaddd" xmlns:ns3="18bd3759-27b3-4e3e-8815-95d00e93ca02" targetNamespace="http://schemas.microsoft.com/office/2006/metadata/properties" ma:root="true" ma:fieldsID="36db0489d68ea0889f8eda984e84ec34" ns1:_="" ns2:_="" ns3:_="">
    <xsd:import namespace="http://schemas.microsoft.com/sharepoint/v3"/>
    <xsd:import namespace="a96d1671-b0b4-4464-a043-593dbebfaddd"/>
    <xsd:import namespace="18bd3759-27b3-4e3e-8815-95d00e93ca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Year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a8e3777-5ae6-4194-b38e-2d3bd7ec326e}" ma:internalName="TaxCatchAll" ma:showField="CatchAllData" ma:web="a96d1671-b0b4-4464-a043-593dbebfa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3759-27b3-4e3e-8815-95d00e93c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cea9d53-396a-4643-8c3b-a46bd9f06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Year" ma:index="27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96d1671-b0b4-4464-a043-593dbebfaddd" xsi:nil="true"/>
    <lcf76f155ced4ddcb4097134ff3c332f xmlns="18bd3759-27b3-4e3e-8815-95d00e93ca02">
      <Terms xmlns="http://schemas.microsoft.com/office/infopath/2007/PartnerControls"/>
    </lcf76f155ced4ddcb4097134ff3c332f>
    <Year xmlns="18bd3759-27b3-4e3e-8815-95d00e93ca02" xsi:nil="true"/>
    <_dlc_DocId xmlns="a96d1671-b0b4-4464-a043-593dbebfaddd">XV4EPD6DQDWV-1103935761-7039</_dlc_DocId>
    <_dlc_DocIdUrl xmlns="a96d1671-b0b4-4464-a043-593dbebfaddd">
      <Url>https://acdivoca.sharepoint.com/sites/Intranet/projects/Burkina Faso/vimplus/_layouts/15/DocIdRedir.aspx?ID=XV4EPD6DQDWV-1103935761-7039</Url>
      <Description>XV4EPD6DQDWV-1103935761-7039</Description>
    </_dlc_DocIdUrl>
    <SharedWithUsers xmlns="a96d1671-b0b4-4464-a043-593dbebfaddd">
      <UserInfo>
        <DisplayName>Lucien Ouali</DisplayName>
        <AccountId>36116</AccountId>
        <AccountType/>
      </UserInfo>
      <UserInfo>
        <DisplayName>Regis Terrien</DisplayName>
        <AccountId>566</AccountId>
        <AccountType/>
      </UserInfo>
      <UserInfo>
        <DisplayName>Ousseni Kombem</DisplayName>
        <AccountId>1403</AccountId>
        <AccountType/>
      </UserInfo>
      <UserInfo>
        <DisplayName>Cheryl Turner</DisplayName>
        <AccountId>208</AccountId>
        <AccountType/>
      </UserInfo>
      <UserInfo>
        <DisplayName>Natalya Vorobyov</DisplayName>
        <AccountId>93349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F9C6C-7317-46E4-927B-757D87440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6d1671-b0b4-4464-a043-593dbebfaddd"/>
    <ds:schemaRef ds:uri="18bd3759-27b3-4e3e-8815-95d00e93c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71D04-97A4-49E3-93F8-EA6D5DA0F11F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18bd3759-27b3-4e3e-8815-95d00e93ca02"/>
    <ds:schemaRef ds:uri="a96d1671-b0b4-4464-a043-593dbebfad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64377F-657E-489A-912F-CB673612545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6498A0-CF07-42E0-992D-642C9C171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ACDIVOCA Theme NEW</Template>
  <TotalTime>669</TotalTime>
  <Words>1036</Words>
  <Application>Microsoft Office PowerPoint</Application>
  <PresentationFormat>Widescreen</PresentationFormat>
  <Paragraphs>175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Agency FB</vt:lpstr>
      <vt:lpstr>Arial</vt:lpstr>
      <vt:lpstr>Avenir Heavy</vt:lpstr>
      <vt:lpstr>Avenir LT Std 55 Roman</vt:lpstr>
      <vt:lpstr>Avenir LT Std 65 Medium</vt:lpstr>
      <vt:lpstr>Avenir LT Std 85 Heavy</vt:lpstr>
      <vt:lpstr>Avenir Medium</vt:lpstr>
      <vt:lpstr>Calibri</vt:lpstr>
      <vt:lpstr>Calibri Light</vt:lpstr>
      <vt:lpstr>Merriweather</vt:lpstr>
      <vt:lpstr>Wingdings</vt:lpstr>
      <vt:lpstr>ACDIVOCA Theme NEW</vt:lpstr>
      <vt:lpstr>Custom Design</vt:lpstr>
      <vt:lpstr>1_Custom Design</vt:lpstr>
      <vt:lpstr>AV 60 Theme</vt:lpstr>
      <vt:lpstr>2_Custom Design</vt:lpstr>
      <vt:lpstr>3_Custom Design</vt:lpstr>
      <vt:lpstr>Adapting to crisis: ACDI/VOCA's programming experience in Burkina Faso</vt:lpstr>
      <vt:lpstr>PowerPoint Presentation</vt:lpstr>
      <vt:lpstr>Changes in the Centre Nord Region 2018 to 2022</vt:lpstr>
      <vt:lpstr>Critical adaptation periods</vt:lpstr>
      <vt:lpstr>ViMPlus: Technical sequencing      from 2020 to 2023 </vt:lpstr>
      <vt:lpstr>Sequencing in the North Central context</vt:lpstr>
      <vt:lpstr>Capacity building and resilience</vt:lpstr>
      <vt:lpstr>PowerPoint Presentation</vt:lpstr>
      <vt:lpstr>Adapting ViMPlus to fill the gaps in HA-DA-Peace Nexus</vt:lpstr>
      <vt:lpstr>Examples of ViMPlus activities to fill the gaps in AH-AD-Paix for PDI participants</vt:lpstr>
      <vt:lpstr>Achievements of PDI participants in 2023 </vt:lpstr>
      <vt:lpstr>PowerPoint Presentation</vt:lpstr>
      <vt:lpstr>Discussion and 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Merckel</dc:creator>
  <cp:keywords>docId:3D3B91B439121D3A64566F88CA7529BF</cp:keywords>
  <cp:lastModifiedBy>Nicole Mae Lee</cp:lastModifiedBy>
  <cp:revision>18</cp:revision>
  <dcterms:created xsi:type="dcterms:W3CDTF">2021-07-16T18:21:15Z</dcterms:created>
  <dcterms:modified xsi:type="dcterms:W3CDTF">2023-12-19T20:27:48Z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0x010100A9A65CF24E2CCB47876795610C76E9A7</vt:lpwstr>
  </property>
  <property fmtid="{D5CDD505-2E9C-101B-9397-08002B2CF9AE}" pid="3" name="_dlc_DocIdItemGuid">
    <vt:lpwstr>4f84983f-36a7-4c71-b24d-5c446858019a</vt:lpwstr>
  </property>
  <property fmtid="{D5CDD505-2E9C-101B-9397-08002B2CF9AE}" pid="4" name="MediaServiceImageTags">
    <vt:lpwstr/>
  </property>
</Properties>
</file>