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732" r:id="rId6"/>
    <p:sldMasterId id="2147483684" r:id="rId7"/>
    <p:sldMasterId id="2147483672" r:id="rId8"/>
    <p:sldMasterId id="2147483756" r:id="rId9"/>
    <p:sldMasterId id="2147483768" r:id="rId10"/>
    <p:sldMasterId id="2147483780" r:id="rId11"/>
  </p:sldMasterIdLst>
  <p:notesMasterIdLst>
    <p:notesMasterId r:id="rId25"/>
  </p:notesMasterIdLst>
  <p:sldIdLst>
    <p:sldId id="256" r:id="rId12"/>
    <p:sldId id="345" r:id="rId13"/>
    <p:sldId id="335" r:id="rId14"/>
    <p:sldId id="344" r:id="rId15"/>
    <p:sldId id="352" r:id="rId16"/>
    <p:sldId id="353" r:id="rId17"/>
    <p:sldId id="350" r:id="rId18"/>
    <p:sldId id="354" r:id="rId19"/>
    <p:sldId id="336" r:id="rId20"/>
    <p:sldId id="349" r:id="rId21"/>
    <p:sldId id="355" r:id="rId22"/>
    <p:sldId id="348" r:id="rId23"/>
    <p:sldId id="34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3B19"/>
    <a:srgbClr val="E96848"/>
    <a:srgbClr val="672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82" autoAdjust="0"/>
    <p:restoredTop sz="88618" autoAdjust="0"/>
  </p:normalViewPr>
  <p:slideViewPr>
    <p:cSldViewPr snapToGrid="0" snapToObjects="1">
      <p:cViewPr varScale="1">
        <p:scale>
          <a:sx n="143" d="100"/>
          <a:sy n="143" d="100"/>
        </p:scale>
        <p:origin x="12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MPLUS18\Downloads\tableaux%20SATISFACTION_CV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GRAPHIQUE!$C$2:$I$2</c:f>
              <c:strCache>
                <c:ptCount val="7"/>
                <c:pt idx="0">
                  <c:v>Gestion et entretien des biens communautaires</c:v>
                </c:pt>
                <c:pt idx="1">
                  <c:v>Planification et mise en œuvre d’actions de développement communautaires (piste rurales, bouli, centre de promotion sociale, CSPS, logement</c:v>
                </c:pt>
                <c:pt idx="2">
                  <c:v>Gestion des conflits et promotion de la cohésions sociale</c:v>
                </c:pt>
                <c:pt idx="3">
                  <c:v>Facilitation de l’accès aux services publics</c:v>
                </c:pt>
                <c:pt idx="4">
                  <c:v>Mobilisation communautaire autour des actions de développement</c:v>
                </c:pt>
                <c:pt idx="5">
                  <c:v>Informations et sensibilisation</c:v>
                </c:pt>
                <c:pt idx="6">
                  <c:v>Bilan et animation des journées de redevabilité</c:v>
                </c:pt>
              </c:strCache>
            </c:strRef>
          </c:cat>
          <c:val>
            <c:numRef>
              <c:f>GRAPHIQUE!$C$6:$I$6</c:f>
              <c:numCache>
                <c:formatCode>###0.0%</c:formatCode>
                <c:ptCount val="7"/>
                <c:pt idx="0">
                  <c:v>0.99855283229484781</c:v>
                </c:pt>
                <c:pt idx="1">
                  <c:v>0.9635795307035715</c:v>
                </c:pt>
                <c:pt idx="2">
                  <c:v>0.99582721769088678</c:v>
                </c:pt>
                <c:pt idx="3">
                  <c:v>0.99790318318743898</c:v>
                </c:pt>
                <c:pt idx="4">
                  <c:v>0.9987243781627978</c:v>
                </c:pt>
                <c:pt idx="5">
                  <c:v>0.99839060210859754</c:v>
                </c:pt>
                <c:pt idx="6">
                  <c:v>1</c:v>
                </c:pt>
              </c:numCache>
            </c:numRef>
          </c:val>
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0-19E9-4338-8465-891AE00F0B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64803056"/>
        <c:axId val="2060381216"/>
      </c:barChart>
      <c:catAx>
        <c:axId val="20648030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r>
                  <a:rPr lang="fr-FR" sz="1200" b="1"/>
                  <a:t>Activities provided by DVCs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 panose="020B0502020104020203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2060381216"/>
        <c:crosses val="autoZero"/>
        <c:auto val="1"/>
        <c:lblAlgn val="ctr"/>
        <c:lblOffset val="100"/>
        <c:noMultiLvlLbl val="0"/>
      </c:catAx>
      <c:valAx>
        <c:axId val="206038121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r>
                  <a:rPr lang="fr-FR"/>
                  <a:t>Percentage of households satisfied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 panose="020B0502020104020203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##0.0%" sourceLinked="1"/>
        <c:majorTickMark val="none"/>
        <c:minorTickMark val="none"/>
        <c:tickLblPos val="nextTo"/>
        <c:crossAx val="2064803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>
          <a:latin typeface="Gill Sans MT" panose="020B050202010402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l Sans MT" panose="020B0502020104020203" pitchFamily="34" charset="0"/>
              </a:defRPr>
            </a:lvl1pPr>
          </a:lstStyle>
          <a:p>
            <a:fld id="{C921695B-CD2B-4228-B526-5193F5F441BB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ill Sans MT" panose="020B0502020104020203" pitchFamily="34" charset="0"/>
              </a:defRPr>
            </a:lvl1pPr>
          </a:lstStyle>
          <a:p>
            <a:fld id="{B14A24CD-A75A-4BE2-AADD-183959BBB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45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A24CD-A75A-4BE2-AADD-183959BBB3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01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fr-FR" sz="1200" dirty="0">
                <a:ea typeface="Calibri" panose="020F0502020204030204" pitchFamily="34" charset="0"/>
                <a:cs typeface="Times New Roman" panose="02020603050405020304" pitchFamily="18" charset="0"/>
              </a:rPr>
              <a:t>the involvement of customary authorities and religious leaders has helped to mobilize communities to participate in the process, and to grant land for the construction of CVD headquarters. </a:t>
            </a: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fr-FR" sz="1200" dirty="0">
                <a:cs typeface="Calibri" panose="020F0502020204030204" pitchFamily="34" charset="0"/>
              </a:rPr>
              <a:t>The inclusion of community initiatives in response to the difficulties/problems experienced in the proposed solutions is essential to ensure ownership of the actions by the communities and therefore sustainability. </a:t>
            </a: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fr-FR" sz="1200" dirty="0">
                <a:cs typeface="Calibri" panose="020F0502020204030204" pitchFamily="34" charset="0"/>
              </a:rPr>
              <a:t>Participatory and inclusive planning is a guarantee of community mobilization and commitment around development players and the CVD, and of the establishment of village funds and the assumption of responsibility for local development.</a:t>
            </a: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fr-FR" sz="1200" dirty="0">
                <a:cs typeface="Calibri" panose="020F0502020204030204" pitchFamily="34" charset="0"/>
              </a:rPr>
              <a:t>The elaboration of a PAIC is a means by which communities themselves develop actions to address their vulnerability.</a:t>
            </a: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fr-FR" sz="1200" dirty="0">
                <a:cs typeface="Calibri" panose="020F0502020204030204" pitchFamily="34" charset="0"/>
              </a:rPr>
              <a:t>The empowerment of DVCs in the development and implementation of PAICs is a means of strengthening DVC leadership, prestige and local expertise.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A24CD-A75A-4BE2-AADD-183959BBB3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25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The long-term, legal nature of </a:t>
            </a:r>
            <a:r>
              <a:rPr lang="fr-FR" sz="1200" kern="0" dirty="0" err="1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CVDs</a:t>
            </a:r>
            <a:endParaRPr lang="fr-FR" sz="1200" kern="0" dirty="0">
              <a:solidFill>
                <a:srgbClr val="000000"/>
              </a:solidFill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fr-FR" sz="1200" dirty="0">
                <a:ea typeface="Calibri" panose="020F0502020204030204" pitchFamily="34" charset="0"/>
                <a:cs typeface="Times New Roman" panose="02020603050405020304" pitchFamily="18" charset="0"/>
              </a:rPr>
              <a:t>PAICs are drawn up on the initiative of local authorities and run by CVDs. The cycle is annual;   </a:t>
            </a: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fr-FR" sz="1200" dirty="0">
                <a:ea typeface="Calibri" panose="020F0502020204030204" pitchFamily="34" charset="0"/>
                <a:cs typeface="Times New Roman" panose="02020603050405020304" pitchFamily="18" charset="0"/>
              </a:rPr>
              <a:t>The community's ownership of the actions, thanks to their participation in the various phases of the process, is a guarantee that certain actions will be carried out using funds mobilized internally; 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fr-FR" sz="1200" dirty="0">
                <a:ea typeface="Calibri" panose="020F0502020204030204" pitchFamily="34" charset="0"/>
                <a:cs typeface="Times New Roman" panose="02020603050405020304" pitchFamily="18" charset="0"/>
              </a:rPr>
              <a:t>accountability days, which are largely based on the results of ICAP implementation. They are a tool that creates and reinforces: (i) trust between the BE/CVD and their base, (ii) community commitment;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fr-FR" sz="1200" dirty="0">
                <a:ea typeface="Calibri" panose="020F0502020204030204" pitchFamily="34" charset="0"/>
                <a:cs typeface="Times New Roman" panose="02020603050405020304" pitchFamily="18" charset="0"/>
              </a:rPr>
              <a:t>The development framework is translated into the local </a:t>
            </a:r>
            <a:r>
              <a:rPr lang="fr-FR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Mooré </a:t>
            </a:r>
            <a:r>
              <a:rPr lang="fr-FR" sz="1200" dirty="0">
                <a:ea typeface="Calibri" panose="020F0502020204030204" pitchFamily="34" charset="0"/>
                <a:cs typeface="Times New Roman" panose="02020603050405020304" pitchFamily="18" charset="0"/>
              </a:rPr>
              <a:t>language. This facilitates understanding and appropriation of the </a:t>
            </a: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development</a:t>
            </a:r>
            <a:r>
              <a:rPr lang="fr-FR" sz="1200" dirty="0">
                <a:ea typeface="Calibri" panose="020F0502020204030204" pitchFamily="34" charset="0"/>
                <a:cs typeface="Times New Roman" panose="02020603050405020304" pitchFamily="18" charset="0"/>
              </a:rPr>
              <a:t> process.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A24CD-A75A-4BE2-AADD-183959BBB3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82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Insufficient consideration of village priorities in local development plans (PCD) due to low village participation in the process.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Low level of funding for SCI actions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Weak organizational and operational capacity of the </a:t>
            </a:r>
            <a:r>
              <a:rPr lang="fr-FR" sz="1200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CVDs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The inability of </a:t>
            </a:r>
            <a:r>
              <a:rPr lang="fr-FR" sz="1200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CVDs</a:t>
            </a: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to defend the interests of </a:t>
            </a:r>
            <a:r>
              <a:rPr lang="fr-FR" sz="1200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their</a:t>
            </a: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fr-FR" sz="1200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constituents</a:t>
            </a: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Lack of planning tools at village level, hindering local leadership and initiatives in community development.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A24CD-A75A-4BE2-AADD-183959BBB3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82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Solution: Annual Community Investment Plans (ACIP)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Create a participatory and inclusive approach to local planning to help communities develop local solutions to their priority problems.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Initiation of the participatory and inclusive local planning approach as a community-driven development model through the elaboration of Annual Community Investment Plans (ACIPs) in the villages, with a view to providing communities with adaptation and resilience responses to the factors limiting their development.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0" dirty="0">
              <a:solidFill>
                <a:srgbClr val="000000"/>
              </a:solidFill>
              <a:effectLst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fr-FR" b="1" dirty="0">
                <a:ea typeface="Calibri" panose="020F0502020204030204" pitchFamily="34" charset="0"/>
                <a:cs typeface="Times New Roman" panose="02020603050405020304" pitchFamily="18" charset="0"/>
              </a:rPr>
              <a:t>Objectives</a:t>
            </a:r>
          </a:p>
          <a:p>
            <a:pPr marL="342900" indent="-342900" algn="just">
              <a:lnSpc>
                <a:spcPct val="115000"/>
              </a:lnSpc>
              <a:buFont typeface="Arial Narrow" panose="020B0606020202030204" pitchFamily="34" charset="0"/>
              <a:buChar char="-"/>
            </a:pPr>
            <a:r>
              <a:rPr lang="fr-FR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Empower local structures, in particular the CVDs, and the local population to take charge of the development of their respective villages;</a:t>
            </a:r>
          </a:p>
          <a:p>
            <a:pPr marL="342900" indent="-342900" algn="just">
              <a:lnSpc>
                <a:spcPct val="115000"/>
              </a:lnSpc>
              <a:buFont typeface="Arial Narrow" panose="020B0606020202030204" pitchFamily="34" charset="0"/>
              <a:buChar char="-"/>
            </a:pPr>
            <a:r>
              <a:rPr lang="fr-FR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Facilitate community involvement in mobilizing resources and implementing community actions;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 Narrow" panose="020B0606020202030204" pitchFamily="34" charset="0"/>
              <a:buChar char="-"/>
            </a:pPr>
            <a:r>
              <a:rPr lang="fr-FR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Enable local structures and the population to take ownership of the participative and inclusive local planning approach to community action and integrate it into their daily lives.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A24CD-A75A-4BE2-AADD-183959BBB3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fr-FR" sz="1400" b="1" dirty="0">
                <a:cs typeface="Arial" panose="020B0604020202020204" pitchFamily="34" charset="0"/>
              </a:rPr>
              <a:t>Implementers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"/>
            </a:pPr>
            <a:r>
              <a:rPr lang="fr-FR" sz="12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Structures involved in developing and implementing the practice 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The </a:t>
            </a:r>
            <a:r>
              <a:rPr lang="fr-FR" sz="1200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ViMPlus </a:t>
            </a: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/ACDI-VOCA technical team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ViMPlus/PLEP agents 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Members of the CVD office (approach sponsor)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Customary authorities and religious leaders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Other local organizations 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Village </a:t>
            </a:r>
            <a:r>
              <a:rPr lang="en-US" sz="1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councillors 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"/>
            </a:pPr>
            <a:r>
              <a:rPr lang="en-US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Local </a:t>
            </a:r>
            <a:r>
              <a:rPr lang="en-US" sz="1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communities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"/>
            </a:pPr>
            <a:r>
              <a:rPr lang="fr-FR" sz="1200" b="1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State actors and external partners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Municipal councils (supervisory authority for CVDs)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Decentralized government technical services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Development projects and programs.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NGOs/Development associations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2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2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IMPLEMENTATION PROCESS</a:t>
            </a:r>
            <a:endParaRPr lang="fr-FR" sz="1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Community consultations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Training technical field agents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Training and provision of operating and management tools for DVCs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Community membership information meetings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Practice implementation (diagnostic assemblies, PAIC planning and implementation)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Development of a financial mobilization strategy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A24CD-A75A-4BE2-AADD-183959BBB3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7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defTabSz="685800">
              <a:spcBef>
                <a:spcPts val="75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Community consultations</a:t>
            </a:r>
          </a:p>
          <a:p>
            <a:pPr marL="228600" indent="-228600" defTabSz="685800">
              <a:spcBef>
                <a:spcPts val="75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Training technical field agents</a:t>
            </a:r>
          </a:p>
          <a:p>
            <a:pPr marL="228600" indent="-228600" defTabSz="685800">
              <a:spcBef>
                <a:spcPts val="75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Training and provision of operating and management tools for DVCs </a:t>
            </a:r>
          </a:p>
          <a:p>
            <a:pPr marL="228600" indent="-228600" defTabSz="685800">
              <a:spcBef>
                <a:spcPts val="75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Community membership information meetings</a:t>
            </a:r>
          </a:p>
          <a:p>
            <a:pPr marL="228600" indent="-228600" defTabSz="685800">
              <a:spcBef>
                <a:spcPts val="75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Practice implementation (diagnostic assemblies, PAIC planning and implementation)</a:t>
            </a:r>
          </a:p>
          <a:p>
            <a:pPr marL="228600" indent="-228600" defTabSz="685800">
              <a:spcBef>
                <a:spcPts val="75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Development of a financial mobilization strategy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A24CD-A75A-4BE2-AADD-183959BBB3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59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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84/126 CVDs, on their own initiative, have animated and mobilized communities to analyze the factors limiting their development and plan adaptation and resilience actions.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"/>
            </a:pPr>
            <a:r>
              <a:rPr lang="fr-FR" sz="1200" kern="0" dirty="0" err="1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CVDs</a:t>
            </a: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and other community leaders manage community assets properly and effectively, are accountable to communities and make inclusive decisions: 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18464 out of 18484 households are satisfied with the implementation of community actions by the CVDs, i.e. 99.9% of households taking action.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63 CVDs held accountability days on the management of community assets and the implementation of PAICs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A24CD-A75A-4BE2-AADD-183959BBB3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90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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Participatory and inclusive local planning has enabled different social strata to get involved, express themselves and have their real needs taken into account.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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Community involvement in the mobilization of internal resources and physical participation in community actions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55,462,980 FCFA were raised internally by 54 villages over the last two years FY22, and FY23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29,831 out of 98,268 people, including 1,513 women, mobilized around collective activities at village level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A24CD-A75A-4BE2-AADD-183959BBB3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28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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Participatory and inclusive local planning has enabled different social strata to get involved, express themselves and have their real needs taken into account.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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Community involvement in the mobilization of internal resources and physical participation in community actions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55,462,980 FCFA were raised internally by 54 villages over the last two years FY22, and FY23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29,831 out of 98,268 people, including 1,513 women, mobilized around collective activities at village level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A24CD-A75A-4BE2-AADD-183959BBB3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52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Conditions for success</a:t>
            </a:r>
          </a:p>
          <a:p>
            <a:endParaRPr lang="pt-BR" dirty="0"/>
          </a:p>
          <a:p>
            <a:pPr marL="685800" indent="-6858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The long-term, legal nature of </a:t>
            </a:r>
            <a:r>
              <a:rPr lang="fr-FR" sz="1200" kern="0" dirty="0" err="1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CVDs</a:t>
            </a:r>
            <a:endParaRPr lang="fr-FR" sz="1200" kern="0" dirty="0">
              <a:solidFill>
                <a:srgbClr val="000000"/>
              </a:solidFill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685800" indent="-6858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Capacity-building for </a:t>
            </a:r>
            <a:r>
              <a:rPr lang="fr-FR" sz="1200" kern="0" dirty="0" err="1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CVDs</a:t>
            </a: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 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379/ 651 heads of 126 DVC offices out of 217 planned DVCs, including 70 women, have strengthened planning and monitoring-evaluation skills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The commitment and effective operation of the </a:t>
            </a:r>
            <a:r>
              <a:rPr lang="fr-FR" sz="1200" kern="0" dirty="0" err="1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CVDs</a:t>
            </a: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endParaRPr lang="fr-FR" sz="12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29,414 out of 32,582 households surveyed (90.3% in FY23) acknowledged having benefited from services provided by the </a:t>
            </a:r>
            <a:r>
              <a:rPr lang="fr-FR" sz="1200" kern="0" dirty="0" err="1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CVDs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Transparent management of village funds: accountability and reporting days at microfinance institutions (MFIs) ;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The involvement and participation of all social strata in the process, with a focus on gender;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The provision of tools adapted by the project for the benefit of players (translated templates)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sz="1200" kern="0" dirty="0">
                <a:solidFill>
                  <a:srgbClr val="00000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The inclusion of community initiatives in response to the difficulties/problems experienced in the proposed solutions is essential to ensure ownership of the actions by the communities and therefore sustainability. </a:t>
            </a:r>
            <a:endParaRPr lang="fr-FR" sz="1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A24CD-A75A-4BE2-AADD-183959BBB3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9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588" y="1105737"/>
            <a:ext cx="9144000" cy="2387600"/>
          </a:xfrm>
        </p:spPr>
        <p:txBody>
          <a:bodyPr anchor="b"/>
          <a:lstStyle>
            <a:lvl1pPr algn="ctr">
              <a:defRPr sz="4500" baseline="0"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4420" y="3593725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E16BCB-5A33-4732-9007-BC6A0C344D12}"/>
              </a:ext>
            </a:extLst>
          </p:cNvPr>
          <p:cNvGrpSpPr/>
          <p:nvPr/>
        </p:nvGrpSpPr>
        <p:grpSpPr>
          <a:xfrm>
            <a:off x="315741" y="0"/>
            <a:ext cx="1867736" cy="4322618"/>
            <a:chOff x="517673" y="-1"/>
            <a:chExt cx="1471474" cy="58494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999276-1722-490C-846C-CEC93B890578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613213-11E6-425F-BD8D-4BDFDE0663BC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2C7570-AFDD-449B-B66F-BD90D961C89A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FB13202-7D0D-4597-9527-94042901AB09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292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488" y="1718479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86630"/>
            <a:ext cx="10515600" cy="252826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9AC04-468E-4976-818A-8363019F6E1F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747E85-8DF2-4FBA-A854-5BCB38EEA36B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DADEEB-B758-4026-B143-F924946854D5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7A598A-7D20-4AB0-9B39-ABBD3E0CDE44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9D8495-9161-46F3-B30E-A8BC4B97D5D0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BBAB733-7B63-D94E-9934-A7B9028E30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5D260D7-FB4B-7741-8A98-5F1B891B7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994EB31-65E5-CF4C-AE31-952AEAAB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3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11184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11184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0B9010-E861-4B4F-A835-2067CEB8D0A2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90FA40-A0F1-40D6-8EE9-23068697791C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1C5DAD-B8DB-4A96-B24C-0B987F05F9CF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F30068-880E-422A-ADD0-C189A080BD7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AD9C59-C68D-4FBB-AF08-7A7793572230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B1D796E-FE9F-3243-9166-B744875CF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AC3B606-BA14-2445-B346-A4208C7B7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0B60BDA-B60B-7F47-B7BC-A8AF0360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204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E069E-AD5E-4478-949C-36B747EB8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33E65-C74A-4E2E-BFDE-861E7466F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8CE2A-B350-4E73-8A25-CBCC62067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16833-C989-4BE7-9EE4-2D49C4A7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DF152-284F-4524-8497-4120020F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69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06097-98BC-4C89-92EE-6894B3C31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CC301-FC04-4C04-A61C-726599DDB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6C598-08E9-44DE-8DD0-7214DA6E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038E-067A-4237-B511-1B0FA8A2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AB3EF-1833-4F48-8649-8AAF8077C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8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0ED8C-D216-4360-A75B-21DFDA62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F211B-9551-4AA9-9CF3-7A1336510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9CAAA-29D1-4F5A-9CE8-5FF074C69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3FF80-3647-4BCA-AD4E-1BDDE74A9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9CDF8-B3EF-485B-867E-68FC9B1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37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E8366-7C58-47A8-9418-8573332CB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8CF22-E13E-4A7C-86D8-A4DDA3612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F17A8C-400B-471D-9872-57F5D7826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C6459-6A54-4EE0-9891-87273BD8D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90E3F-9ECD-44D9-B120-23114440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86D21-185E-45F2-A738-EA53B8D20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27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3085-5834-4DF6-AC54-D7E0876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AFAAC-5583-408B-99DF-0513287E0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B15D2-9340-420A-B309-8C494513D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DE9909-43E3-4039-BCC2-FFE9454D9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C7CC55-3ED3-448B-B0B4-AF8791D2C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9B1E5-F5F3-4E71-A6D1-9F3433435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812DC-7DD5-45D5-8E2D-413FD314A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142DA4-12D9-443E-B3A9-1E986BB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68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2CA0-E900-4632-8106-E02B75AF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F625D-E7D4-4621-9D9A-DEBD1BFF1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0B8FF-18D5-4151-BC2A-EE88B565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12E54-0283-4C38-A655-191DEE6E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6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74B46-209F-4D05-B245-7AE3FE22F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ACD822-7E47-4A95-8A2E-21D6CB2F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1A41E-7CC8-4668-AD06-B6AD856A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08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9032E-F98A-4ED6-BC2F-2CFD37E5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4101F-E1BA-473B-9919-3FF510E19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57F24-12C8-4F1A-8C4F-D0A4C3371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73C95-CDD9-45CF-9D6E-EF889F92A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E26EA-78EC-4201-9E4B-47B86E92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A8EF4-89EB-41CF-B218-5F2D22153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488" y="187946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99129"/>
            <a:ext cx="10515600" cy="25282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9840F5-5E87-4CD0-8476-EF6597982C2B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30999F-82CD-41C6-B2F5-E75AD24CA5E9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5E1E6C-1B1E-4A84-89B7-93186CCA8615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DA01D6-8A02-4F80-9AD5-33901E714EF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423255-563E-4317-B4EB-DD6A76A12BEC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EC2E36F-8CA8-6F4C-A8BC-623DB443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DE96828-9F92-FD4A-A28A-6EBE6469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310D80C-887A-5C46-B188-835F35DC6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97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B7E24-A875-4073-B395-B32CAE0E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B7B44-509D-40D6-B95D-64B1314DC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B3262-8676-4EE4-A35E-B16F1377E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508E3-D8E6-4DA2-B989-D4214BEF0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31643-7C64-494C-BA18-5BE12CD9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93A6D-D0AF-4AC9-BCDF-10976AD66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63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42CBF-385B-4084-B33E-B2A57A12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3AC35-F39B-4F3A-A3ED-E0DE917FA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2FCB8-84F1-40A4-B7ED-5182D9C3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DE760-E051-4239-B41E-1F8D1E986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65BE1-0474-42B8-8C9A-0C5EA4C8C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19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494F1A-CE1F-487E-9FAD-FCEBBCC93A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1FC9FE-E2BA-4B70-990B-9D70D8EB3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165CF-2338-40DF-9250-3D7D94CDB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8CC06-AEB0-48BB-B85A-CDF5AB10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CEE49-5E77-490D-87CC-1C3A5660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39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453E-255C-8843-8151-6E77BA574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980006-C048-304A-9C51-A76E2D105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695CABD-C8E7-5D4B-9880-B0551E149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F50C9C2-6E54-6445-A9D8-066A3A85B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0444EA-E664-A944-8D1C-8ABF64639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140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59015-9E6B-FD4C-9EB9-789E3D55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B7B2E-4A95-FA49-A5C3-139930A97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87680EE-37C1-1347-98EA-B881F5C89A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5811CF-9A5B-A343-B08E-99853722F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482074-5E9A-F444-961E-240904859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07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31F0-C573-4C45-8788-B194EC794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4C4F-638C-6341-A7D1-BE9637A15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C22FFF-9044-684B-9468-CA7F88828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4B9445B-098F-B044-A749-1E13C6C09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431208-E0AD-B14A-A3C9-DB4D6A4D5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3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39023-2448-DA4C-AE90-B85EABD8B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35183-DCAD-3540-A6AD-28D7CB38D1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3934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FE0DD-A0D3-0146-B48B-AD1922562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3934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4F53FD3-F359-0148-A71B-62D32270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3A79D78-2441-DD4E-923D-188A4C095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BE27F16-F7B7-574E-A502-A4C518E7A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11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7767-744E-E04D-BD49-3AF42012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63C6B-9B51-FA41-BB66-5958285C3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DE0B8-CD41-934A-BEA7-59A5172E5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2924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C74BF-C4C6-DF47-89C8-61A6396F6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5992D-774A-E645-A8C7-42F0AF2453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2924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6A10F8F-4421-0C49-BB33-367F508985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3138C60-39D1-5245-ABE4-35797A37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8389752-C9E2-9B40-B55A-AC697BB8A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64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4BC1-6864-0846-8852-58F1F985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A76AA1D-8396-254A-807E-E49F9E558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5116FE8-A63C-114B-B0DF-BE3A66098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1AEAFD0-70B7-FB48-95CA-2E5CAFD6B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973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27F442-7FCC-1B4A-99FB-70D6B1A249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5BA470-E764-FB40-878B-F17B11A62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5F2065-3FDC-6C4C-82CC-BC359D460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37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123" y="1368017"/>
            <a:ext cx="8959327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8123" y="4247742"/>
            <a:ext cx="8959327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E24755-8941-418D-8BE9-60EDE0D5C180}"/>
              </a:ext>
            </a:extLst>
          </p:cNvPr>
          <p:cNvGrpSpPr/>
          <p:nvPr/>
        </p:nvGrpSpPr>
        <p:grpSpPr>
          <a:xfrm>
            <a:off x="315741" y="0"/>
            <a:ext cx="1867736" cy="4322618"/>
            <a:chOff x="517673" y="-1"/>
            <a:chExt cx="1471474" cy="58494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329972-6214-4D2B-951B-3D10EEB8BD90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70F719-2AFB-4E68-8DF8-218B6A84DCA8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228D9C-3785-42C6-81FC-52E4EEDD9DA0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68E2E2-CBFC-4683-856D-2BECB11987E3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1D718A32-CAEC-934D-925A-97EC06B427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0D4C057-B74A-F946-AD91-4730B5401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496763-F020-8A44-9CEC-E55C1DEDE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099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C7C9A-BDFC-A746-89CF-7087D07A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0A243-82F8-3D4D-92E5-B414B5F03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B3078-AE87-0F4A-AE2C-FB5FAC8DB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C3DC96F-928E-4F4D-A56D-69578811C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FDEC86B-F8B3-6748-AB4D-5D7686A890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6E37674-928F-DA43-B2DC-7E646C5AA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682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C2DCF-55F4-674F-8F30-ADD0C2D0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00298C-3027-4244-B93A-749566A69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FFD6F-AB2F-9547-B789-82CD1379C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CDEA7FB-01AF-F24D-9229-7A58B717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A420509-51D0-374B-98E1-AD13D0F26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5C88B17-4734-494D-908F-213AFA40D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17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B2710-D1DD-254A-A65D-43E12FF5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4E2C8-F3B5-2E42-B481-074F9C63F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B9A7EB-94D8-A546-A5E9-E1DD20C4F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14FC624-EEDC-F349-B991-1415D74E2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7C9E7B-F8DC-384F-BF7D-D1D1A08D1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40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6B85BE-D7D6-DA4D-BD35-25075FEB73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5926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15AD4-5B93-A546-B8D0-8FA7BB60E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683500" cy="55926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C555BB8-7D7B-424A-AC21-D43F1D791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6BF1A11-E637-C641-857B-00C4414E3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F749C2-9184-5D46-BE9C-B8DDDF237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405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BBA56-741E-3047-A05F-8BE22E303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B4B554-EF6E-4742-B003-71CFF1D4B2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B326F1-06B3-DE46-9FE7-A25F8B073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F75D5E-7AA6-594C-91E6-F68E6957D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35DD34-BD0D-D74C-B6B8-B5BA30335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338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4A41F-EC29-6840-A751-36BC00274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83623-0EFE-214B-B281-1E54E9901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896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D63730-EE36-F74F-A106-94EE36CF53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34A7D27-224B-1145-820A-3BD5BCBD7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0B45D6-E6A6-8347-87E9-6B0316B61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1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F4088-424D-024E-989C-88C7E6150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5D784-7689-F147-B025-631402B9D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E4F69-1FA2-554E-B5EE-A710F3215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31031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094DF5E-5DBD-3B4A-B90B-F22CA7C7E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31031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BE182E-E7CC-B240-ABB2-54B49A440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310314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11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0C2E-C4B5-D645-9A2B-7014C920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96A76-76EB-9C4E-89BF-1B554955A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D6F159-0B56-B346-94A6-F87B88553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801AA48-F848-3E42-8847-0DF97D4E6F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31031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C66A33B-BAA4-3643-BEC7-8AEDA1C77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31031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24A8208-FE28-B34F-9C2F-06459E62D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310314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033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1FC06-85B9-0544-ACC0-980C12C8A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77D80-C696-FB4E-BD39-457F9427B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20A47-832F-B64F-A432-E6AB4D161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C84A43-5BEB-5E42-A43D-D7F340534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BDF3C-0E63-0745-BC65-7219A3843C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0B3F5F9-D2D9-E140-923F-0148ABB1A7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31031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14968B5-B42F-3C44-AAFC-70F7CC4DF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5715" y="631031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2F7DA64-C577-2D4C-A568-910F3D3A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835" y="6310314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34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E5128-6108-264C-A8A3-B45B2340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582A6B6-3953-1F4A-9CFC-530B1A5E76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31031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3807434-5532-DE4B-983F-72984349B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31031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6AE809B-3C96-BB41-9E21-FF46421F9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310314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70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411" y="237128"/>
            <a:ext cx="976667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48723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3" y="1748723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2EAA66-E7E6-4D8C-9686-32D93BCCEB5A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B70C4C-C3ED-46CF-BB29-0AC1552A990C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AFC834-6ECD-4C70-9036-90ED90536831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73CC03-4771-44EA-BD15-04D290A6944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C82B67C-5342-4712-A041-BF9FAEFEAC69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AA7E8866-E005-194B-BE26-AD298904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B011CA29-4ECD-0D48-9FBD-0B77ECF12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BEE945A-1427-E54B-B8F1-46134E4F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126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99996A-E48A-004E-8804-740C0B0D5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31031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6C7C78-141D-7745-A9EC-C63E607C3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31031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B29F90-57C4-0748-A5F2-8B2EBE9FC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310314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7269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AE5AC-C987-A946-8C08-62EE5DB8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B5A8C-A1B4-7B4A-A808-2C2A2DEDA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EA449-872C-6D4D-BDC3-E61A15BC6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32EA8FA-A280-884E-A395-37A9AB73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31031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E96DFD7-F631-A340-AA13-2806E2E65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31031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A272F6F-161A-6A41-A9B9-8ADF96A7A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310314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02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86AB-AEA5-1B42-85FA-8E7B40342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0B74B7-997E-4345-954B-169F15348E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B3437-D65C-2542-9BB4-4E9CE76BF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7A96C0D-A9CA-624D-9F56-DE7284C1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31031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BC1D6E-0758-FB4F-9D3A-4728B8DCA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31031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B0DD273-6864-6049-83F5-E0CBB2918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310314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79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8809-D5E2-F64B-B989-961F66D8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54B538-BFBB-0548-A612-3C4217664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F20702E-B44A-EB40-8256-00EA632AD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31031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7D3C44-FFC6-C44D-BA2B-039890523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31031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151897-7408-914D-B3D5-EE3CF0D6C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310314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904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7BFF7C-3F46-0F4A-AE7C-9603A0421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FED03-5583-2248-A5BE-457118B84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0871C08-DC5E-1248-A4C7-700C200CF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31031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6B4185-04A0-E547-B8D3-8365A926E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31031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0FE2B3-7D70-1248-A168-AEA96FBE3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310314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20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4419" y="1105737"/>
            <a:ext cx="9057516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2251" y="3593725"/>
            <a:ext cx="9057516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411149-736F-5845-8ED3-8776F15382B1}"/>
              </a:ext>
            </a:extLst>
          </p:cNvPr>
          <p:cNvGrpSpPr/>
          <p:nvPr/>
        </p:nvGrpSpPr>
        <p:grpSpPr>
          <a:xfrm>
            <a:off x="393327" y="0"/>
            <a:ext cx="942407" cy="1799820"/>
            <a:chOff x="517673" y="-1"/>
            <a:chExt cx="1471474" cy="58494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582061-F716-DA4D-9F0B-1F73A3D2CA73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779153-5D05-5447-BD5B-608E76D73AEC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E5A235-43DF-B249-AD30-06FF5F7C9FC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F4685B-6DE6-7B43-AF68-D665AABF1FF3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1677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480" y="132471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77632"/>
            <a:ext cx="10515600" cy="25282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9840F5-5E87-4CD0-8476-EF6597982C2B}"/>
              </a:ext>
            </a:extLst>
          </p:cNvPr>
          <p:cNvGrpSpPr/>
          <p:nvPr/>
        </p:nvGrpSpPr>
        <p:grpSpPr>
          <a:xfrm>
            <a:off x="393327" y="0"/>
            <a:ext cx="942407" cy="1799820"/>
            <a:chOff x="517673" y="-1"/>
            <a:chExt cx="1471474" cy="58494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30999F-82CD-41C6-B2F5-E75AD24CA5E9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5E1E6C-1B1E-4A84-89B7-93186CCA8615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DA01D6-8A02-4F80-9AD5-33901E714EF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423255-563E-4317-B4EB-DD6A76A12BEC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FC55FC-6E42-5144-9A96-215CE311EC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0196B2-0628-144E-9C1C-DB3ADCC4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FC0B4E7-8418-5F46-9F67-642887CA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70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4419" y="1709742"/>
            <a:ext cx="9083032" cy="217810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4419" y="4589467"/>
            <a:ext cx="9083032" cy="1145413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F8BC6572-3EDC-8842-B1A2-120FCABC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351715B-1CCC-DD47-B132-B52245765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07D7444-4CE7-8945-B8CD-E9F48B7C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00D7B2C-8627-FE40-9AC6-074BCCE76A19}"/>
              </a:ext>
            </a:extLst>
          </p:cNvPr>
          <p:cNvGrpSpPr/>
          <p:nvPr/>
        </p:nvGrpSpPr>
        <p:grpSpPr>
          <a:xfrm>
            <a:off x="393327" y="0"/>
            <a:ext cx="942407" cy="1799820"/>
            <a:chOff x="517673" y="-1"/>
            <a:chExt cx="1471474" cy="584941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15B0935-3F4E-D74C-AEFA-D70BD6F6FA00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D39971-EBFA-5A47-AF0A-8B247C4CBC14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E716C7-43AC-3D4E-9A5C-C109A0DE1B4D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B0144A-2AC6-EB44-ABE9-88EE1DD725D2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064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481" y="320675"/>
            <a:ext cx="9524337" cy="11834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50473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50473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2EAA66-E7E6-4D8C-9686-32D93BCCEB5A}"/>
              </a:ext>
            </a:extLst>
          </p:cNvPr>
          <p:cNvGrpSpPr/>
          <p:nvPr/>
        </p:nvGrpSpPr>
        <p:grpSpPr>
          <a:xfrm>
            <a:off x="393327" y="0"/>
            <a:ext cx="942407" cy="1799820"/>
            <a:chOff x="517673" y="-1"/>
            <a:chExt cx="1471474" cy="58494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B70C4C-C3ED-46CF-BB29-0AC1552A990C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AFC834-6ECD-4C70-9036-90ED90536831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73CC03-4771-44EA-BD15-04D290A6944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C82B67C-5342-4712-A041-BF9FAEFEAC69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6286285-D113-CC4D-8BC8-14B10B1C5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FA21F57-D21E-2C4A-B0C7-CDCF01FD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A83BD1C-38E4-0046-B12B-2120E99B1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66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358" y="188913"/>
            <a:ext cx="98450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97819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465319"/>
            <a:ext cx="5157787" cy="2794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597819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465319"/>
            <a:ext cx="5183188" cy="2794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136ED6-0CA8-46E4-814E-93DBA705EB83}"/>
              </a:ext>
            </a:extLst>
          </p:cNvPr>
          <p:cNvGrpSpPr/>
          <p:nvPr/>
        </p:nvGrpSpPr>
        <p:grpSpPr>
          <a:xfrm>
            <a:off x="393327" y="0"/>
            <a:ext cx="942407" cy="1799820"/>
            <a:chOff x="517673" y="-1"/>
            <a:chExt cx="1471474" cy="584941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DD8AD3-E476-4781-9D26-EA46D4BB99C3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9355B8-5CEF-4796-A4A0-4583C29661B2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5368C9-B43A-4274-8DC8-4E427E5A2180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AF42F7-FCB4-44B8-9EAC-FDD7305647C5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B505EBF-154E-7543-9F58-CB4B6D843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D82AD2D-BB8E-3249-B512-FACE16CE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FC11502-0D4B-874B-B600-F0B483E0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994" y="104776"/>
            <a:ext cx="988480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04076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401726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04076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40172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136ED6-0CA8-46E4-814E-93DBA705EB83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DD8AD3-E476-4781-9D26-EA46D4BB99C3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9355B8-5CEF-4796-A4A0-4583C29661B2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5368C9-B43A-4274-8DC8-4E427E5A2180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AF42F7-FCB4-44B8-9EAC-FDD7305647C5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61D5FDE-19E3-1948-AD2C-60316D1D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D914B8C-669E-2A49-BA48-20D4A4BBD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AA40848-7CCB-914D-9C07-89632EE22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00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482" y="1976349"/>
            <a:ext cx="992190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88CAD7-209C-4018-A6BC-D0DCE0CA9366}"/>
              </a:ext>
            </a:extLst>
          </p:cNvPr>
          <p:cNvGrpSpPr/>
          <p:nvPr/>
        </p:nvGrpSpPr>
        <p:grpSpPr>
          <a:xfrm>
            <a:off x="393327" y="0"/>
            <a:ext cx="942407" cy="1799820"/>
            <a:chOff x="517673" y="-1"/>
            <a:chExt cx="1471474" cy="58494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25E990-1537-47E4-A772-DB14210EC9BC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5633EA-9940-413E-83ED-21516E6B4B32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012128-9477-42EA-AB59-04004762D6F7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E3EA43-A77B-459F-BF97-696E11B80972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51551FA-15E5-8640-AD2D-CA04DD83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8F30516-1DA4-0240-B80A-8A096BDD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28D80D1-38E8-8B4E-A03D-3EECFF949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912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BEDD945-B391-4316-8EC4-D6EFAC91FA30}"/>
              </a:ext>
            </a:extLst>
          </p:cNvPr>
          <p:cNvGrpSpPr/>
          <p:nvPr/>
        </p:nvGrpSpPr>
        <p:grpSpPr>
          <a:xfrm>
            <a:off x="393327" y="0"/>
            <a:ext cx="942407" cy="1799820"/>
            <a:chOff x="517673" y="-1"/>
            <a:chExt cx="1471474" cy="58494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16F48F-8E35-42B5-92B1-442E1D9E62A1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5F56C2-5F9E-4209-9F03-9425AFB6115D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51C980-BAFD-4152-9AD6-7B80E4E15495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45B7F4-A176-4F58-935C-1FB64C3EBF32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143F93-15A3-AF43-98CC-F0384ECD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2CEECBF-A56C-0C48-ADEB-F4AFA5D5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2892B0E-0C7E-1643-93CB-29E2791C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335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575" y="457200"/>
            <a:ext cx="3395451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70594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6575" y="2057400"/>
            <a:ext cx="3395451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4BCC05-B5C6-441D-9871-1CF19EA7F76D}"/>
              </a:ext>
            </a:extLst>
          </p:cNvPr>
          <p:cNvGrpSpPr/>
          <p:nvPr/>
        </p:nvGrpSpPr>
        <p:grpSpPr>
          <a:xfrm>
            <a:off x="393327" y="0"/>
            <a:ext cx="942407" cy="1799820"/>
            <a:chOff x="517673" y="-1"/>
            <a:chExt cx="1471474" cy="58494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0EEDA8-2717-4A67-B8DD-5D467A5D38FD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A9572F-3BDA-4229-9479-B6E6D6BFA41D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041115-E77D-470D-9CD8-D393E532923F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D0A0A2-B5A8-4431-92C0-BA695864FAFB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7B1E4BD-6B14-9441-B15B-93CE6F57A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FAA3BC4-E993-B344-8913-00E58DCA3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495BC0F-F1EC-F042-B6DA-425C3D10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94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575" y="457200"/>
            <a:ext cx="3395451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2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6575" y="2057400"/>
            <a:ext cx="3395451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CB5016-94DD-45DC-81A3-E2B4291BF7AA}"/>
              </a:ext>
            </a:extLst>
          </p:cNvPr>
          <p:cNvGrpSpPr/>
          <p:nvPr/>
        </p:nvGrpSpPr>
        <p:grpSpPr>
          <a:xfrm>
            <a:off x="393327" y="0"/>
            <a:ext cx="942407" cy="1799820"/>
            <a:chOff x="517673" y="-1"/>
            <a:chExt cx="1471474" cy="58494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83B18B-0EA3-4A17-ACE9-65B0002314F2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54C848-C30C-40DE-B32F-567677287E43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5C5BD4-A6DC-4DA6-B1B3-0E126DF46D57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9CA467-4B3F-4057-A922-7F0254E7DF01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0FEAC49-6205-9244-AEE3-ED96F20B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C22D1C8-F492-DC49-A051-6165A0085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85BADE7-F9E1-924C-9EC0-E83B740D6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25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098" y="900444"/>
            <a:ext cx="984570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553357"/>
            <a:ext cx="10515600" cy="2528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9AC04-468E-4976-818A-8363019F6E1F}"/>
              </a:ext>
            </a:extLst>
          </p:cNvPr>
          <p:cNvGrpSpPr/>
          <p:nvPr/>
        </p:nvGrpSpPr>
        <p:grpSpPr>
          <a:xfrm>
            <a:off x="393327" y="0"/>
            <a:ext cx="942407" cy="1799820"/>
            <a:chOff x="517673" y="-1"/>
            <a:chExt cx="1471474" cy="58494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747E85-8DF2-4FBA-A854-5BCB38EEA36B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DADEEB-B758-4026-B143-F924946854D5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7A598A-7D20-4AB0-9B39-ABBD3E0CDE44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9D8495-9161-46F3-B30E-A8BC4B97D5D0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F619E36-7A61-0748-B050-575A3FDDB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03B558-FF53-3F4D-BBF2-CB2AFD58C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C2D16A6-0F9C-A44B-9B40-855D4AE0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10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2306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0810" y="365127"/>
            <a:ext cx="7071692" cy="52306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0B9010-E861-4B4F-A835-2067CEB8D0A2}"/>
              </a:ext>
            </a:extLst>
          </p:cNvPr>
          <p:cNvGrpSpPr/>
          <p:nvPr/>
        </p:nvGrpSpPr>
        <p:grpSpPr>
          <a:xfrm>
            <a:off x="393327" y="0"/>
            <a:ext cx="942407" cy="1799820"/>
            <a:chOff x="517673" y="-1"/>
            <a:chExt cx="1471474" cy="58494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90FA40-A0F1-40D6-8EE9-23068697791C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1C5DAD-B8DB-4A96-B24C-0B987F05F9CF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F30068-880E-422A-ADD0-C189A080BD7B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AD9C59-C68D-4FBB-AF08-7A7793572230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2DDBD58-2450-B14E-9CE9-E89EF45C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B417091-148C-448A-9E64-87CB889F51A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2959464-613D-9642-B042-8F2A7299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2D50ACC-80BA-0E47-AD85-44DA4702A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E9D4B93C-5853-47D8-AE26-6C02CA128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230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DD50-61C4-2149-89CA-7C485CD77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016ABA-2996-2B43-8C96-0694B0E95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02D3139-E4DF-1D4A-8606-03E02B650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4C91A4-42E6-CD4E-B768-ED2E482C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80CA6B-0728-C94B-8DB6-1AEC7AAC6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90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14229-1BF6-3F41-B666-118D88DDD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74424-339B-6E4B-8C55-6B687AFCE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ED934A6-2860-C547-B191-E06F87CA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A5957B-15D5-8C4F-A5CC-BFED6AC9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C7C71A-8F8E-D54E-A823-68C364A9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695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D56FA-6310-134E-88F2-4844C4B9D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8ACA7-0B0F-5D49-A26B-3DC447D89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205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108C44-63BA-5043-88C9-47006C43C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B6373AF-E6DA-0F4B-95DC-3078C9AD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50A306-C0D0-1B4B-AEAC-8C123F6F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283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1AF4-6571-0A4D-B43D-EAEBC832C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B0D89-C708-1544-B9AB-262D92CE4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79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6AAFB-46E1-EF4F-B2A3-69DAE182A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79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919931B-D311-B74B-8D1F-028FF603A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917813B-8338-F34D-ABE1-0762281E1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F1117A-E097-B143-9C8A-B7AECEB7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72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88CAD7-209C-4018-A6BC-D0DCE0CA9366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25E990-1537-47E4-A772-DB14210EC9BC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5633EA-9940-413E-83ED-21516E6B4B32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012128-9477-42EA-AB59-04004762D6F7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E3EA43-A77B-459F-BF97-696E11B80972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6D750B7-4624-B446-AF78-7C9CA831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AC6BC42-BD03-0C43-ADE7-2D12FE9C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B351B5F-0A26-EA43-A743-B89D51BC6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8122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B689-8AB3-BF4D-8A71-EDB6FD75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48F7E-E484-864B-B9CF-B675DFEB0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D9750-860E-D941-A365-054D35990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2881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5DF8F5-1D86-8940-985A-381B1CF911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F5C2B-1898-0A43-B8A1-F665EC924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2881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BC31670-8319-A747-9072-15B6C5B9E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D9B663-D156-754B-BC82-5C7D73B1F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68F1AF2-45A4-1D45-BA7A-2AFEBFEE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4546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10864-8ED6-5940-81E6-9A0F27948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28AC314-2548-564D-9E61-5590D7D6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B63D008-0A36-4947-952E-1195EA50C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7725EA-BD29-2244-95B1-6A57B2C44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9099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77565F-B4CD-6443-ABCF-4F7BDF792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B67888-17CD-B04B-9F81-33D1C197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1ECCB8-E7E0-4242-8778-1C4E0908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905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77060-1054-5544-82D5-58F1D605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1F65D-11FA-3F47-A7AB-E9E7920B8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2117F6-838B-4A49-A232-46A67C611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A53EBE8-A916-6947-BF04-7FE6E632E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DDEB025-5BC8-9F4A-9201-E5E1B5EE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F13A13-326F-0447-9AFF-543700613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779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4F4A1-1024-0B47-A015-0840EB48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2FE4E8-D75C-8F4D-9826-8E00352C2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69F76-6701-A344-A2C1-6E0A409AB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368DA9A-50EB-4A4B-AD21-04AEF17C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78F202-7624-064B-93C2-1B220AC1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9B196B-B238-9F46-9D3B-CBA40853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5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13EDB-3F7E-5A46-916C-8A5736BE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432AE-01A6-9449-8211-4B67C8900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65B85C-73D0-4742-A6FE-7056DB0A83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579E1C-FC09-9C49-8767-8BEE830DA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966221-D98B-CC42-9D2B-16531E95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577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3BF2FE-23CE-E84A-B0CF-6346A9A79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5387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305C7-EBF2-2645-B154-2295E5400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5387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BF10C0F-70DA-3B41-B9D7-BA8F200511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31E331C-6AA4-C94C-93FE-5606FA4D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2BE668-BB42-3C4F-AF94-DC66247C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462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ABFE-4A6A-384A-B42B-0DFDA6FD7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3FE2E9-C6BD-3D40-A986-BBA092065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217B6B-214D-4A46-8C24-04B1DEB86A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0772FC-2086-3A44-8FE6-2A2E180A4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167B5F-B415-2D45-A0C8-6209B50DB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617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77240-80A2-B24A-9846-71C33FD2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91C67-742B-8D44-947E-93F314EDE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0729939-45C9-BE4A-B155-4F6671760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6F5B70-CF47-1A41-BD24-CCFD304EB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142164-52D7-0E46-91B8-847C8815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8530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E36D-CAFC-5749-A8E1-A4454640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57353-1E06-7E41-BD22-02E01696F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16529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52834E-3C45-B649-8F58-AE4F7A6EF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88A5A8-14D9-EF49-9B02-1E6DDD807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63DA86-B7E6-6F4F-9A3C-E18915B30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2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BEDD945-B391-4316-8EC4-D6EFAC91FA30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16F48F-8E35-42B5-92B1-442E1D9E62A1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5F56C2-5F9E-4209-9F03-9425AFB6115D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51C980-BAFD-4152-9AD6-7B80E4E15495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45B7F4-A176-4F58-935C-1FB64C3EBF32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5AF2221-4953-4A4D-93D2-028A0D45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BCCB961-1054-594E-9EBE-3A27E37F2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38C4F09-8AFB-A04A-9C9B-97D4962EC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32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893F-E042-B040-8EB1-37E54E0EE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F5232-0E80-F946-BB40-17C7C57F7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899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C8AE04-64D1-9143-8120-14DD5C255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899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6EAFE46-2A65-0343-B8D1-C3C51807C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C2F1B80-5282-354D-BC90-03981A3A3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359FE7B-48E3-9640-969A-F7BF938B0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5721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3076-F4B3-874D-9B34-C22A24823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59455-3B73-1942-AD47-9DC32FAA5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5A724-3430-074D-9CD4-A9D8E602F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349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119722-ECC7-1F43-AC74-32039D31D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70A8A6-5B46-6B46-BEF8-7891833B8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349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CBAC9E8-6AAC-3C4D-8EF5-F610A0E2B8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9A180D1-35F8-0149-A6D7-DD53B3732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502D8B-BED0-B042-AD17-83639C615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984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07F1F-A394-944D-A27E-83E4D631E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2272A3-911A-634E-AA88-7352D01CD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1E601A3-DF89-9F47-8F04-0AE021153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A21FA5-FCED-7F4B-B1BE-6E9F76096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599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427F3C-15C2-4745-9E13-C6D12AF9E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727956-6C18-5040-A3E7-85A593BF2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6C464B-4386-2743-8042-747BC7007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389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01D3-9AC1-3B4D-B0A9-3411B085D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74E33-EFDF-014E-90E1-AF00DA407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DB932-E94A-7443-AB0D-043EE4CA2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5E739DA-3A4B-1242-8027-AB83E510EF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6D2829E-3A5C-D84A-A0ED-41D9A5487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03C8B7-3E88-5A49-98C7-EDA1108D1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4642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0AAA-9082-CA44-B30C-1FCF6508A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11C6BD-8C82-A642-8CA3-A18E5977D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2396F-B99E-1A43-8B80-B14892E47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8C1E906-1C28-F24C-BABF-75BE481D0C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709A4C-C2F6-5841-BD53-5F5C3CA70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8247DD3-398B-4846-9387-27EA27D60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0154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DAD9-6C5D-BF41-8B8D-AD88C5C3C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7BE1-46C2-E044-8C9B-CBF2898A9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BEC9C9D-869E-ED45-A170-43CC9A301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17B8D9C-9ADD-6B45-8E2B-7769EEDE1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44A431-A29A-AC48-856C-77DA4F5F1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524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3C0B00-4E11-4944-B46F-B77E46A68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479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69EF-EC72-2A44-BC63-AD3F322D3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4790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7149F3-B0BC-364B-985D-FFBCCB6F9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0CD5DF-2504-1745-9306-E0EAB99D7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12F429-73D9-5E4E-9D2D-BB0103252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819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423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9351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6423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4BCC05-B5C6-441D-9871-1CF19EA7F76D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0EEDA8-2717-4A67-B8DD-5D467A5D38FD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A9572F-3BDA-4229-9479-B6E6D6BFA41D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041115-E77D-470D-9CD8-D393E532923F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D0A0A2-B5A8-4431-92C0-BA695864FAFB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A468EC1-F20C-B042-AEF7-AA8D278E5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7E4BCA6-9659-8E43-8243-BCAA664B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95F9BE1-B5E4-694A-BDA8-98E35BE6B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21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426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26475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8426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CB5016-94DD-45DC-81A3-E2B4291BF7AA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83B18B-0EA3-4A17-ACE9-65B0002314F2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54C848-C30C-40DE-B32F-567677287E43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5C5BD4-A6DC-4DA6-B1B3-0E126DF46D57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9CA467-4B3F-4057-A922-7F0254E7DF01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CB6E200-0B13-DF44-B5F5-C0C61FA6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891ED7E-759D-254D-AC55-423B3FA16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78F5CE1-5973-1845-ADFD-784512167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21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2488" y="8095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588" y="2415360"/>
            <a:ext cx="10515600" cy="2528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A60547-F1A5-F64C-AB63-F1BA097AF481}"/>
              </a:ext>
            </a:extLst>
          </p:cNvPr>
          <p:cNvSpPr/>
          <p:nvPr userDrawn="1"/>
        </p:nvSpPr>
        <p:spPr>
          <a:xfrm>
            <a:off x="257036" y="6448285"/>
            <a:ext cx="11677928" cy="134176"/>
          </a:xfrm>
          <a:prstGeom prst="rect">
            <a:avLst/>
          </a:prstGeom>
          <a:solidFill>
            <a:srgbClr val="00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897867-29BE-45E1-B10E-B379A5ACD6AD}"/>
              </a:ext>
            </a:extLst>
          </p:cNvPr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384" y="5409381"/>
            <a:ext cx="3545840" cy="1034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CF8EA6-6AF2-493F-A043-7145C339F39C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561" y="5720537"/>
            <a:ext cx="2802467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0C5558-5E38-4472-926E-A6A2BCF5C6AF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028" y="5408136"/>
            <a:ext cx="30988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AD354-4223-4378-91B9-C3893043263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724" y="5666410"/>
            <a:ext cx="2682240" cy="52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51098B-68C8-4D4A-9FEA-FEF6D97DE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7D81-45EE-4CD0-9138-026B1D9C1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3D5ED-C16F-4E49-BD11-396AE5CC1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6B417091-148C-448A-9E64-87CB889F51AC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230C8-ACB5-452A-A8E2-DDCAF2BAD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4F7FB-316F-4AFA-9609-97FD45509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E9D4B93C-5853-47D8-AE26-6C02CA1281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13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F6DD1A-1319-5442-B8E9-E532F9DB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B0BA6-7B19-C242-9DDF-3D7D5D010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7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2A5676-F1B2-0447-9DC5-CD1800D39EA9}"/>
              </a:ext>
            </a:extLst>
          </p:cNvPr>
          <p:cNvSpPr/>
          <p:nvPr userDrawn="1"/>
        </p:nvSpPr>
        <p:spPr>
          <a:xfrm>
            <a:off x="227308" y="6522347"/>
            <a:ext cx="11677928" cy="134176"/>
          </a:xfrm>
          <a:prstGeom prst="rect">
            <a:avLst/>
          </a:prstGeom>
          <a:solidFill>
            <a:srgbClr val="00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23705-7A18-DA4E-B02B-269201B8F32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488" y="6492620"/>
            <a:ext cx="1219200" cy="236525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99A6C87-C506-ED40-A10A-F3E31C91E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9EB8617-E1F3-2C45-95C2-41EFC8B75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609064-934A-3644-BBB0-6F53D119C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0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C1C2F-CF7B-1A49-92F4-655F6FD7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B6F21-9D0C-234C-AAC7-84116DE87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643A551-D716-4543-94D1-7CA306E9F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733" y="631031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2EB8E79F-41F0-47FC-A674-C9A7B48DED28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0E76BC9-CFF6-2B49-8D12-880AFEB66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5715" y="631031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9F53E5-EAA1-CD4F-99A8-EB71742D5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835" y="6310314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Gill Sans MT" panose="020B0502020104020203" pitchFamily="34" charset="0"/>
              </a:defRPr>
            </a:lvl1pPr>
          </a:lstStyle>
          <a:p>
            <a:fld id="{13CC7507-AA0B-40FE-B2D2-E45D6B1D14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23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35480" y="19763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629262"/>
            <a:ext cx="10515600" cy="2528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FEFDDC-ABF8-704C-AE13-C9BC2CFC6839}"/>
              </a:ext>
            </a:extLst>
          </p:cNvPr>
          <p:cNvSpPr/>
          <p:nvPr/>
        </p:nvSpPr>
        <p:spPr>
          <a:xfrm>
            <a:off x="337931" y="6420985"/>
            <a:ext cx="11506960" cy="158721"/>
          </a:xfrm>
          <a:prstGeom prst="rect">
            <a:avLst/>
          </a:prstGeom>
          <a:solidFill>
            <a:srgbClr val="00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>
              <a:latin typeface="Gill Sans MT" panose="020B05020201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9FC538-7FC3-9847-A133-E69FF15809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69" y="6401107"/>
            <a:ext cx="914400" cy="236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9D5A99-4161-8B4D-9DFA-816DD4659D87}"/>
              </a:ext>
            </a:extLst>
          </p:cNvPr>
          <p:cNvGrpSpPr/>
          <p:nvPr/>
        </p:nvGrpSpPr>
        <p:grpSpPr>
          <a:xfrm>
            <a:off x="393327" y="0"/>
            <a:ext cx="942407" cy="1799820"/>
            <a:chOff x="517673" y="-1"/>
            <a:chExt cx="1471474" cy="58494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59AB58-64A8-6C46-8ED0-6A5A47AD1BF1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29EDA1-C38D-EC4A-B17C-5A469D37B60A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34E2EF-1D84-8549-B32A-B360CDAD75FA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E2D972-FE68-584C-A100-4BE9715C00CA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9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 baseline="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F36BFB-7708-E54B-929F-8F1F6F1D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5838C-B641-5F41-A21D-33339CD75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297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CAB25F-2CE1-0144-AB89-B3B39FEF0A3E}"/>
              </a:ext>
            </a:extLst>
          </p:cNvPr>
          <p:cNvSpPr/>
          <p:nvPr/>
        </p:nvSpPr>
        <p:spPr>
          <a:xfrm>
            <a:off x="337931" y="6420985"/>
            <a:ext cx="11506960" cy="158721"/>
          </a:xfrm>
          <a:prstGeom prst="rect">
            <a:avLst/>
          </a:prstGeom>
          <a:solidFill>
            <a:srgbClr val="00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7BA971-142A-484C-A730-4CCFDF93FE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69" y="6401107"/>
            <a:ext cx="914400" cy="236525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0F9F255-A354-0942-9332-385544D17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465E76E-8656-4445-8CFE-D570F006D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691E7F-3D36-5A4C-A01E-9C1E1AAA5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53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96C66D-1818-8B48-A4FC-E2E03E32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BCEEA-C569-0748-BA09-47C805E97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79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24764D4-065D-A34F-888A-5711F9BC6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0848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5435ACB2-85FD-41F4-9833-54972A3F1CC9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EC52D1E-25C2-E24C-91E8-51BF12A07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848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F4665E-D472-D242-8A30-8BBC423C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3469" y="6008484"/>
            <a:ext cx="490331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fld id="{66D25D88-AAE3-4F9E-8D7A-A4FE99D97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9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6C69-AE7A-7344-AD20-FD8322F51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617798"/>
            <a:ext cx="6858000" cy="2387600"/>
          </a:xfrm>
        </p:spPr>
        <p:txBody>
          <a:bodyPr>
            <a:normAutofit fontScale="90000"/>
          </a:bodyPr>
          <a:lstStyle/>
          <a:p>
            <a:r>
              <a:rPr lang="en-US" sz="4500" b="1" dirty="0">
                <a:latin typeface="Gill Sans MT" panose="020B0502020104020203" pitchFamily="34" charset="0"/>
                <a:cs typeface="Calibri"/>
              </a:rPr>
              <a:t>Victory over Malnutrition Plus Project </a:t>
            </a:r>
            <a:br>
              <a:rPr lang="en-US" sz="4500" b="1" dirty="0">
                <a:latin typeface="Gill Sans MT" panose="020B0502020104020203" pitchFamily="34" charset="0"/>
                <a:cs typeface="Calibri"/>
              </a:rPr>
            </a:br>
            <a:r>
              <a:rPr lang="en-US" sz="4500" b="1" dirty="0">
                <a:latin typeface="Gill Sans MT" panose="020B0502020104020203" pitchFamily="34" charset="0"/>
                <a:cs typeface="Calibri"/>
              </a:rPr>
              <a:t>(ViMPlus)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FB266FE-A37A-4CDA-C1CC-FF185150076C}"/>
              </a:ext>
            </a:extLst>
          </p:cNvPr>
          <p:cNvSpPr txBox="1">
            <a:spLocks/>
          </p:cNvSpPr>
          <p:nvPr/>
        </p:nvSpPr>
        <p:spPr>
          <a:xfrm>
            <a:off x="1562619" y="3005398"/>
            <a:ext cx="9066761" cy="16142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tx1"/>
                </a:solidFill>
                <a:latin typeface="Avenir LT Std 85 Heavy" panose="020B0503020203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300" b="1" cap="small" dirty="0" err="1">
                <a:solidFill>
                  <a:srgbClr val="009BA7"/>
                </a:solidFill>
                <a:latin typeface="Gill Sans MT" panose="020B0502020104020203" pitchFamily="34" charset="0"/>
              </a:rPr>
              <a:t>Component </a:t>
            </a:r>
            <a:r>
              <a:rPr lang="en-US" sz="3300" b="1" cap="small" dirty="0">
                <a:solidFill>
                  <a:srgbClr val="009BA7"/>
                </a:solidFill>
                <a:latin typeface="Gill Sans MT" panose="020B0502020104020203" pitchFamily="34" charset="0"/>
              </a:rPr>
              <a:t>1: </a:t>
            </a:r>
            <a:r>
              <a:rPr lang="en-US" sz="3300" b="1" cap="small" dirty="0" err="1">
                <a:solidFill>
                  <a:srgbClr val="009BA7"/>
                </a:solidFill>
                <a:latin typeface="Gill Sans MT" panose="020B0502020104020203" pitchFamily="34" charset="0"/>
              </a:rPr>
              <a:t>Governance </a:t>
            </a:r>
            <a:r>
              <a:rPr lang="en-US" sz="3300" b="1" cap="small" dirty="0">
                <a:solidFill>
                  <a:srgbClr val="009BA7"/>
                </a:solidFill>
                <a:latin typeface="Gill Sans MT" panose="020B0502020104020203" pitchFamily="34" charset="0"/>
              </a:rPr>
              <a:t>and disaster </a:t>
            </a:r>
            <a:r>
              <a:rPr lang="en-US" sz="3300" b="1" cap="small" dirty="0" err="1">
                <a:solidFill>
                  <a:srgbClr val="009BA7"/>
                </a:solidFill>
                <a:latin typeface="Gill Sans MT" panose="020B0502020104020203" pitchFamily="34" charset="0"/>
              </a:rPr>
              <a:t>risk </a:t>
            </a:r>
            <a:r>
              <a:rPr lang="en-US" sz="3300" b="1" cap="small" dirty="0">
                <a:solidFill>
                  <a:srgbClr val="009BA7"/>
                </a:solidFill>
                <a:latin typeface="Gill Sans MT" panose="020B0502020104020203" pitchFamily="34" charset="0"/>
              </a:rPr>
              <a:t>management </a:t>
            </a:r>
            <a:endParaRPr lang="fr-FR" sz="3300" b="1" cap="small" dirty="0">
              <a:solidFill>
                <a:srgbClr val="009BA7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987BC7-BE82-A2E4-B1D2-1BB7FCE95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" r="711" b="8599"/>
          <a:stretch/>
        </p:blipFill>
        <p:spPr>
          <a:xfrm>
            <a:off x="263808" y="4897070"/>
            <a:ext cx="11664384" cy="173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7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DCB770C9-376F-1177-AC21-F9F5A101C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984" y="224853"/>
            <a:ext cx="7501477" cy="853786"/>
          </a:xfrm>
        </p:spPr>
        <p:txBody>
          <a:bodyPr>
            <a:normAutofit/>
          </a:bodyPr>
          <a:lstStyle/>
          <a:p>
            <a:pPr defTabSz="685800"/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Conditions for success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98106C95-0CA1-FB17-FE2A-571ADF075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464" y="2079452"/>
            <a:ext cx="6858217" cy="4057719"/>
          </a:xfrm>
        </p:spPr>
        <p:txBody>
          <a:bodyPr>
            <a:noAutofit/>
          </a:bodyPr>
          <a:lstStyle/>
          <a:p>
            <a:pPr marL="228600" indent="-228600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Capacity-building for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CVDs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  </a:t>
            </a:r>
          </a:p>
          <a:p>
            <a:pPr marL="228600" indent="-228600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Commitment and effective operation of the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CVDs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lvl="1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29,414 out of 32,582 households surveyed (90%) in FY23 acknowledged having benefited from services provided by the </a:t>
            </a:r>
            <a:r>
              <a:rPr lang="fr-FR" sz="2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CVDs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228600" indent="-228600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Transparent management of village funds  </a:t>
            </a:r>
          </a:p>
          <a:p>
            <a:pPr marL="228600" indent="-228600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Involvement and participation of all social strata in the process, with a focus on gender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A4E447-F2E3-35BF-9F62-BC03B182B5EC}"/>
              </a:ext>
            </a:extLst>
          </p:cNvPr>
          <p:cNvGrpSpPr/>
          <p:nvPr/>
        </p:nvGrpSpPr>
        <p:grpSpPr>
          <a:xfrm>
            <a:off x="7634809" y="944381"/>
            <a:ext cx="4377486" cy="5192790"/>
            <a:chOff x="8181649" y="818727"/>
            <a:chExt cx="3519927" cy="5159367"/>
          </a:xfrm>
        </p:grpSpPr>
        <p:pic>
          <p:nvPicPr>
            <p:cNvPr id="12" name="Image 5" descr="Une image contenant plein air, arbre, sol, personne&#10;&#10;Description générée automatiquement">
              <a:extLst>
                <a:ext uri="{FF2B5EF4-FFF2-40B4-BE49-F238E27FC236}">
                  <a16:creationId xmlns:a16="http://schemas.microsoft.com/office/drawing/2014/main" id="{9EBF2259-20F9-F036-2958-46CCC260A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1649" y="818727"/>
              <a:ext cx="3364840" cy="2608085"/>
            </a:xfrm>
            <a:prstGeom prst="rect">
              <a:avLst/>
            </a:prstGeom>
          </p:spPr>
        </p:pic>
        <p:pic>
          <p:nvPicPr>
            <p:cNvPr id="13" name="Image 7" descr="Une image contenant plein air, habits, personne, sol&#10;&#10;Description générée automatiquement">
              <a:extLst>
                <a:ext uri="{FF2B5EF4-FFF2-40B4-BE49-F238E27FC236}">
                  <a16:creationId xmlns:a16="http://schemas.microsoft.com/office/drawing/2014/main" id="{4D743510-1CEA-639B-CDF9-6C572500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6736" y="4076269"/>
              <a:ext cx="3364840" cy="1901825"/>
            </a:xfrm>
            <a:prstGeom prst="rect">
              <a:avLst/>
            </a:prstGeom>
          </p:spPr>
        </p:pic>
      </p:grp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9A2D7D75-83AA-DA9D-09CD-319FD796C7CB}"/>
              </a:ext>
            </a:extLst>
          </p:cNvPr>
          <p:cNvSpPr txBox="1">
            <a:spLocks/>
          </p:cNvSpPr>
          <p:nvPr/>
        </p:nvSpPr>
        <p:spPr>
          <a:xfrm>
            <a:off x="7518553" y="6062918"/>
            <a:ext cx="3761225" cy="4548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25717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788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51435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675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77152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02870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28587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6858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24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Accountability </a:t>
            </a:r>
            <a:r>
              <a:rPr lang="fr-FR" sz="22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Day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96178D-2B8F-43F8-AB23-5D75A0F6C030}"/>
              </a:ext>
            </a:extLst>
          </p:cNvPr>
          <p:cNvSpPr txBox="1">
            <a:spLocks/>
          </p:cNvSpPr>
          <p:nvPr/>
        </p:nvSpPr>
        <p:spPr>
          <a:xfrm>
            <a:off x="7518553" y="3567761"/>
            <a:ext cx="4300871" cy="403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25717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788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51435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675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77152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02870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28587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6858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7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Participatory and inclusive village assemblies </a:t>
            </a:r>
          </a:p>
        </p:txBody>
      </p:sp>
    </p:spTree>
    <p:extLst>
      <p:ext uri="{BB962C8B-B14F-4D97-AF65-F5344CB8AC3E}">
        <p14:creationId xmlns:p14="http://schemas.microsoft.com/office/powerpoint/2010/main" val="1717525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DA514EDB-FE5A-8F96-0366-52DE0EA53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626" y="221943"/>
            <a:ext cx="7501477" cy="705710"/>
          </a:xfrm>
        </p:spPr>
        <p:txBody>
          <a:bodyPr>
            <a:normAutofit fontScale="90000"/>
          </a:bodyPr>
          <a:lstStyle/>
          <a:p>
            <a:pPr defTabSz="685800"/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Lessons learned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662BD629-9504-68E0-FF72-D4A6E472F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647" y="4002374"/>
            <a:ext cx="6090700" cy="1798819"/>
          </a:xfrm>
        </p:spPr>
        <p:txBody>
          <a:bodyPr>
            <a:normAutofit/>
          </a:bodyPr>
          <a:lstStyle/>
          <a:p>
            <a:pPr marL="228600" indent="-228600" defTabSz="685800">
              <a:lnSpc>
                <a:spcPct val="100000"/>
              </a:lnSpc>
              <a:spcBef>
                <a:spcPts val="75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fr-FR" sz="2800" dirty="0">
                <a:solidFill>
                  <a:prstClr val="black">
                    <a:lumMod val="65000"/>
                    <a:lumOff val="35000"/>
                  </a:prstClr>
                </a:solidFill>
                <a:cs typeface="Times New Roman" panose="02020603050405020304" pitchFamily="18" charset="0"/>
              </a:rPr>
              <a:t>Involvement of customary authorities and religious leaders, a guarantee of community mobilization and the granting of land to CVDs.</a:t>
            </a:r>
            <a:endParaRPr lang="fr-FR" sz="2800" dirty="0"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6006A-F51E-9614-D87B-6565DA95D501}"/>
              </a:ext>
            </a:extLst>
          </p:cNvPr>
          <p:cNvSpPr txBox="1"/>
          <p:nvPr/>
        </p:nvSpPr>
        <p:spPr>
          <a:xfrm>
            <a:off x="1274164" y="1345175"/>
            <a:ext cx="9984963" cy="2426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defTabSz="685800">
              <a:spcBef>
                <a:spcPts val="75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fr-FR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PAIC: a means of strengthening leadership, prestige and local expertise</a:t>
            </a:r>
          </a:p>
          <a:p>
            <a:pPr marL="228600" indent="-228600" defTabSz="685800">
              <a:spcBef>
                <a:spcPts val="75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cs typeface="Times New Roman" panose="02020603050405020304" pitchFamily="18" charset="0"/>
              </a:rPr>
              <a:t>ICAPs as a means by which communities themselves develop actions to address their vulnerability</a:t>
            </a:r>
          </a:p>
        </p:txBody>
      </p:sp>
      <p:pic>
        <p:nvPicPr>
          <p:cNvPr id="5" name="Image 4" descr="Une image contenant arbre, plein air, ciel, groupe&#10;&#10;Description générée automatiquement">
            <a:extLst>
              <a:ext uri="{FF2B5EF4-FFF2-40B4-BE49-F238E27FC236}">
                <a16:creationId xmlns:a16="http://schemas.microsoft.com/office/drawing/2014/main" id="{9477E3C9-E127-51DA-96FA-73C7A50C5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30" y="3234780"/>
            <a:ext cx="4975946" cy="2457587"/>
          </a:xfrm>
          <a:prstGeom prst="rect">
            <a:avLst/>
          </a:prstGeom>
        </p:spPr>
      </p:pic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25DB5AAE-4CC2-8318-4108-029341F48E4D}"/>
              </a:ext>
            </a:extLst>
          </p:cNvPr>
          <p:cNvSpPr txBox="1">
            <a:spLocks/>
          </p:cNvSpPr>
          <p:nvPr/>
        </p:nvSpPr>
        <p:spPr>
          <a:xfrm>
            <a:off x="6473130" y="5819629"/>
            <a:ext cx="5339119" cy="454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25717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788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51435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675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77152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02870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28587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6858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6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CVD headquarters and women's meeting </a:t>
            </a:r>
            <a:r>
              <a:rPr lang="fr-FR" sz="17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center</a:t>
            </a:r>
          </a:p>
        </p:txBody>
      </p:sp>
    </p:spTree>
    <p:extLst>
      <p:ext uri="{BB962C8B-B14F-4D97-AF65-F5344CB8AC3E}">
        <p14:creationId xmlns:p14="http://schemas.microsoft.com/office/powerpoint/2010/main" val="2933691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BE40F8CD-CFB4-3893-E68C-03A903CAF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661" y="419921"/>
            <a:ext cx="10427575" cy="750421"/>
          </a:xfrm>
        </p:spPr>
        <p:txBody>
          <a:bodyPr>
            <a:noAutofit/>
          </a:bodyPr>
          <a:lstStyle/>
          <a:p>
            <a:r>
              <a:rPr 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Sustainability and scalability factors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ACC3B916-933C-2659-0FA6-23B599236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686" y="2267440"/>
            <a:ext cx="6499222" cy="3623693"/>
          </a:xfrm>
        </p:spPr>
        <p:txBody>
          <a:bodyPr>
            <a:normAutofit fontScale="92500"/>
          </a:bodyPr>
          <a:lstStyle/>
          <a:p>
            <a:pPr marL="228600" indent="-2286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The long-term, legal nature of </a:t>
            </a:r>
            <a:r>
              <a:rPr lang="fr-FR" sz="3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CVDs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228600" indent="-2286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PAIC: a community initiative    </a:t>
            </a:r>
          </a:p>
          <a:p>
            <a:pPr marL="228600" indent="-2286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Participatory and inclusive planning</a:t>
            </a:r>
          </a:p>
          <a:p>
            <a:pPr marL="228600" indent="-2286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Accountability days</a:t>
            </a:r>
          </a:p>
          <a:p>
            <a:pPr marL="228600" indent="-2286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Creation</a:t>
            </a:r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of a CVD network</a:t>
            </a:r>
          </a:p>
          <a:p>
            <a:pPr marL="228600" indent="-2286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The adapted development framework</a:t>
            </a:r>
          </a:p>
        </p:txBody>
      </p:sp>
      <p:pic>
        <p:nvPicPr>
          <p:cNvPr id="11" name="Image 2">
            <a:extLst>
              <a:ext uri="{FF2B5EF4-FFF2-40B4-BE49-F238E27FC236}">
                <a16:creationId xmlns:a16="http://schemas.microsoft.com/office/drawing/2014/main" id="{61FBE0D2-435A-A8D7-68EC-5972C45CE9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907" y="1647388"/>
            <a:ext cx="4300871" cy="39226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5745CFE0-D8F5-DAEB-A7FC-89D85BB8C7CD}"/>
              </a:ext>
            </a:extLst>
          </p:cNvPr>
          <p:cNvSpPr txBox="1">
            <a:spLocks/>
          </p:cNvSpPr>
          <p:nvPr/>
        </p:nvSpPr>
        <p:spPr>
          <a:xfrm>
            <a:off x="6978907" y="5592183"/>
            <a:ext cx="4300871" cy="454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25717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788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51435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675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77152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02870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28587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6858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20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CVD networking session</a:t>
            </a:r>
          </a:p>
        </p:txBody>
      </p:sp>
    </p:spTree>
    <p:extLst>
      <p:ext uri="{BB962C8B-B14F-4D97-AF65-F5344CB8AC3E}">
        <p14:creationId xmlns:p14="http://schemas.microsoft.com/office/powerpoint/2010/main" val="3706114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under a tree">
            <a:extLst>
              <a:ext uri="{FF2B5EF4-FFF2-40B4-BE49-F238E27FC236}">
                <a16:creationId xmlns:a16="http://schemas.microsoft.com/office/drawing/2014/main" id="{DAE744B9-26C4-82E2-B280-5FD2557BE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8"/>
          <a:stretch/>
        </p:blipFill>
        <p:spPr>
          <a:xfrm>
            <a:off x="0" y="-1372"/>
            <a:ext cx="12192000" cy="68593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18005592-BE7D-6276-61C0-44DC028FB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260" y="4264251"/>
            <a:ext cx="7501477" cy="1279708"/>
          </a:xfrm>
          <a:noFill/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86D3B-0872-BEC5-038A-FA999ED2A934}"/>
              </a:ext>
            </a:extLst>
          </p:cNvPr>
          <p:cNvSpPr/>
          <p:nvPr/>
        </p:nvSpPr>
        <p:spPr>
          <a:xfrm>
            <a:off x="0" y="5598051"/>
            <a:ext cx="12192000" cy="11164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 dirty="0">
              <a:solidFill>
                <a:srgbClr val="4472C4"/>
              </a:solidFill>
              <a:effectLst/>
              <a:latin typeface="Gill Sans MT" panose="020B05020201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A9BCF-C71C-8B86-C7E7-EF733D737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" r="711" b="8599"/>
          <a:stretch/>
        </p:blipFill>
        <p:spPr>
          <a:xfrm>
            <a:off x="2327865" y="5640580"/>
            <a:ext cx="7536269" cy="11207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F89BDF-8E4C-89CC-D704-E42AE83470BC}"/>
              </a:ext>
            </a:extLst>
          </p:cNvPr>
          <p:cNvSpPr/>
          <p:nvPr/>
        </p:nvSpPr>
        <p:spPr>
          <a:xfrm>
            <a:off x="0" y="6671940"/>
            <a:ext cx="12192000" cy="186060"/>
          </a:xfrm>
          <a:prstGeom prst="rect">
            <a:avLst/>
          </a:prstGeom>
          <a:solidFill>
            <a:srgbClr val="009BA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kern="100" dirty="0">
              <a:solidFill>
                <a:srgbClr val="4472C4"/>
              </a:solidFill>
              <a:effectLst/>
              <a:latin typeface="Gill Sans MT" panose="020B05020201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42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72732467-2B41-A58A-4714-1DD5D70E1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27" y="911186"/>
            <a:ext cx="9950335" cy="16308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Annual Community Investment Plan (ACIP): a community-driven development tool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EBF75-295B-2AAD-1ED1-A532852E1618}"/>
              </a:ext>
            </a:extLst>
          </p:cNvPr>
          <p:cNvSpPr txBox="1"/>
          <p:nvPr/>
        </p:nvSpPr>
        <p:spPr>
          <a:xfrm>
            <a:off x="2058310" y="203300"/>
            <a:ext cx="8743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FR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Innovation for Resilience</a:t>
            </a:r>
            <a:endParaRPr lang="en-US" sz="2000" dirty="0">
              <a:latin typeface="Gill Sans MT" panose="020B0502020104020203" pitchFamily="34" charset="0"/>
            </a:endParaRPr>
          </a:p>
        </p:txBody>
      </p:sp>
      <p:pic>
        <p:nvPicPr>
          <p:cNvPr id="3" name="Picture 2" descr="A group of people in a circle&#10;&#10;Description automatically generated">
            <a:extLst>
              <a:ext uri="{FF2B5EF4-FFF2-40B4-BE49-F238E27FC236}">
                <a16:creationId xmlns:a16="http://schemas.microsoft.com/office/drawing/2014/main" id="{16DCF5B9-D6ED-B9EF-A58A-CEE7D5003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48" y="2449916"/>
            <a:ext cx="5134455" cy="38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08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78FE634-F053-85DA-4CD0-889ECA81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019" y="206837"/>
            <a:ext cx="8165750" cy="881170"/>
          </a:xfrm>
        </p:spPr>
        <p:txBody>
          <a:bodyPr>
            <a:noAutofit/>
          </a:bodyPr>
          <a:lstStyle/>
          <a:p>
            <a:pPr defTabSz="685800"/>
            <a:r>
              <a:rPr lang="fr-F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Context: Targeted problems 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D39B9431-6409-C946-1895-BEF0A82DD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489" y="1518377"/>
            <a:ext cx="5860705" cy="4425434"/>
          </a:xfrm>
        </p:spPr>
        <p:txBody>
          <a:bodyPr>
            <a:normAutofit fontScale="92500" lnSpcReduction="10000"/>
          </a:bodyPr>
          <a:lstStyle/>
          <a:p>
            <a:pPr marL="228600" indent="-228600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Low participation in the local development plan (PCD) process </a:t>
            </a:r>
          </a:p>
          <a:p>
            <a:pPr marL="228600" indent="-228600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Limited funding (PCD)</a:t>
            </a:r>
          </a:p>
          <a:p>
            <a:pPr marL="228600" indent="-228600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Weak organizational and operational capacity </a:t>
            </a:r>
          </a:p>
          <a:p>
            <a:pPr marL="228600" indent="-228600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Inability to defend the interests of </a:t>
            </a:r>
            <a:r>
              <a:rPr lang="fr-FR" sz="2800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their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constituents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marL="228600" indent="-228600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Lack of planning tools for community initiatives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endParaRPr lang="fr-FR" sz="20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000" dirty="0"/>
          </a:p>
        </p:txBody>
      </p:sp>
      <p:pic>
        <p:nvPicPr>
          <p:cNvPr id="10" name="Image 4" descr="Une image contenant habits, personne, plein air, groupe&#10;&#10;Description générée automatiquement">
            <a:extLst>
              <a:ext uri="{FF2B5EF4-FFF2-40B4-BE49-F238E27FC236}">
                <a16:creationId xmlns:a16="http://schemas.microsoft.com/office/drawing/2014/main" id="{976545A0-EE72-81D3-D176-EFA1345CF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084" y="1762424"/>
            <a:ext cx="4658294" cy="39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5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CA6356C6-F4D8-1B11-C937-64E08ABB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389" y="179555"/>
            <a:ext cx="10801611" cy="1022439"/>
          </a:xfrm>
        </p:spPr>
        <p:txBody>
          <a:bodyPr>
            <a:noAutofit/>
          </a:bodyPr>
          <a:lstStyle/>
          <a:p>
            <a:pPr algn="ctr"/>
            <a:r>
              <a:rPr lang="fr-F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Solution: Annual Community Investment Plan (ACIP)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8E7C5A-C234-319E-3AD8-401B0EF24BDD}"/>
              </a:ext>
            </a:extLst>
          </p:cNvPr>
          <p:cNvSpPr/>
          <p:nvPr/>
        </p:nvSpPr>
        <p:spPr>
          <a:xfrm>
            <a:off x="1034321" y="1371600"/>
            <a:ext cx="10627564" cy="3433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Objectives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Support the </a:t>
            </a:r>
            <a:r>
              <a:rPr lang="fr-FR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CVDs</a:t>
            </a: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in assuming responsibility for the development of their villages;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Facilitate community involvement in mobilizing resources and implementing community actions; 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Encourage people to take ownership of the planning and execution of community actions</a:t>
            </a:r>
          </a:p>
        </p:txBody>
      </p:sp>
      <p:pic>
        <p:nvPicPr>
          <p:cNvPr id="13" name="Image 2">
            <a:extLst>
              <a:ext uri="{FF2B5EF4-FFF2-40B4-BE49-F238E27FC236}">
                <a16:creationId xmlns:a16="http://schemas.microsoft.com/office/drawing/2014/main" id="{2AB7BA43-100D-E54C-B753-826F1B18D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32" y="4518308"/>
            <a:ext cx="3972393" cy="16701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5F2FDD-7698-9C88-6C57-050A37B32B7C}"/>
              </a:ext>
            </a:extLst>
          </p:cNvPr>
          <p:cNvSpPr txBox="1"/>
          <p:nvPr/>
        </p:nvSpPr>
        <p:spPr>
          <a:xfrm>
            <a:off x="5636300" y="6028723"/>
            <a:ext cx="3762533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6858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Village assembly  </a:t>
            </a:r>
            <a:endParaRPr lang="fr-FR" sz="1800" b="1" dirty="0">
              <a:solidFill>
                <a:schemeClr val="accent1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40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9A9AFE3-FC6E-CC1C-F85F-70971C64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918" y="316702"/>
            <a:ext cx="10564426" cy="775954"/>
          </a:xfrm>
        </p:spPr>
        <p:txBody>
          <a:bodyPr>
            <a:normAutofit/>
          </a:bodyPr>
          <a:lstStyle/>
          <a:p>
            <a:pPr defTabSz="685800"/>
            <a:r>
              <a:rPr 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Implementers 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29819D3D-FEF4-DA65-9CC8-B445F1B54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43986" y="1491620"/>
            <a:ext cx="9458794" cy="4883160"/>
          </a:xfrm>
        </p:spPr>
        <p:txBody>
          <a:bodyPr>
            <a:normAutofit/>
          </a:bodyPr>
          <a:lstStyle/>
          <a:p>
            <a:pPr marL="228600" indent="-228600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Structures involved in developing and implementing the practice </a:t>
            </a:r>
          </a:p>
          <a:p>
            <a:pPr marL="600075" lvl="1" indent="-342900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ill Sans MT" panose="020B0502020104020203" pitchFamily="34" charset="0"/>
              <a:buChar char="–"/>
            </a:pPr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The ViMPlus /ACDI-VOCA technical team</a:t>
            </a:r>
          </a:p>
          <a:p>
            <a:pPr marL="600075" lvl="1" indent="-342900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ill Sans MT" panose="020B0502020104020203" pitchFamily="34" charset="0"/>
              <a:buChar char="–"/>
            </a:pPr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ViMPlus/PLEP agents </a:t>
            </a:r>
          </a:p>
          <a:p>
            <a:pPr marL="600075" lvl="1" indent="-342900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ill Sans MT" panose="020B0502020104020203" pitchFamily="34" charset="0"/>
              <a:buChar char="–"/>
            </a:pPr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Members of the CVD office (approach sponsor)</a:t>
            </a:r>
          </a:p>
          <a:p>
            <a:pPr marL="600075" lvl="1" indent="-3429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Gill Sans MT" panose="020B0502020104020203" pitchFamily="34" charset="0"/>
              <a:buChar char="–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Local communities...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228600" indent="-228600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State actors and external partners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8F28ADD9-A2EA-7C7F-E145-710F25A1247A}"/>
              </a:ext>
            </a:extLst>
          </p:cNvPr>
          <p:cNvSpPr txBox="1">
            <a:spLocks/>
          </p:cNvSpPr>
          <p:nvPr/>
        </p:nvSpPr>
        <p:spPr>
          <a:xfrm>
            <a:off x="1818996" y="516834"/>
            <a:ext cx="4104726" cy="424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 baseline="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</a:pPr>
            <a:endParaRPr lang="fr-FR" sz="18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8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385A7EA-7015-59B6-2FE5-578EA9F77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918" y="316702"/>
            <a:ext cx="10564426" cy="775954"/>
          </a:xfrm>
        </p:spPr>
        <p:txBody>
          <a:bodyPr>
            <a:normAutofit/>
          </a:bodyPr>
          <a:lstStyle/>
          <a:p>
            <a:pPr defTabSz="685800"/>
            <a:r>
              <a:rPr lang="fr-F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Implementation processes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693EC-52B7-048E-F899-5C718F6C7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562" y="4029593"/>
            <a:ext cx="4605422" cy="2072440"/>
          </a:xfrm>
          <a:prstGeom prst="rect">
            <a:avLst/>
          </a:prstGeom>
        </p:spPr>
      </p:pic>
      <p:pic>
        <p:nvPicPr>
          <p:cNvPr id="7" name="Picture 6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5ACEB427-0B19-43A9-CE75-874D16C3A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74" y="931339"/>
            <a:ext cx="3730406" cy="248693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F9EDBA1-8152-55A1-0939-C82BC00CC14F}"/>
              </a:ext>
            </a:extLst>
          </p:cNvPr>
          <p:cNvGrpSpPr/>
          <p:nvPr/>
        </p:nvGrpSpPr>
        <p:grpSpPr>
          <a:xfrm>
            <a:off x="202842" y="1146112"/>
            <a:ext cx="6363916" cy="5249965"/>
            <a:chOff x="-358199" y="-871112"/>
            <a:chExt cx="7005011" cy="6158054"/>
          </a:xfrm>
        </p:grpSpPr>
        <p:sp>
          <p:nvSpPr>
            <p:cNvPr id="4" name="Flèche : bas 3">
              <a:extLst>
                <a:ext uri="{FF2B5EF4-FFF2-40B4-BE49-F238E27FC236}">
                  <a16:creationId xmlns:a16="http://schemas.microsoft.com/office/drawing/2014/main" id="{99316EA4-0E53-AC12-92AA-16A143792B26}"/>
                </a:ext>
              </a:extLst>
            </p:cNvPr>
            <p:cNvSpPr/>
            <p:nvPr/>
          </p:nvSpPr>
          <p:spPr>
            <a:xfrm>
              <a:off x="4957008" y="571304"/>
              <a:ext cx="360045" cy="977900"/>
            </a:xfrm>
            <a:prstGeom prst="downArrow">
              <a:avLst/>
            </a:prstGeom>
            <a:solidFill>
              <a:srgbClr val="E96848"/>
            </a:solidFill>
            <a:ln>
              <a:solidFill>
                <a:srgbClr val="CD3B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000" b="1" dirty="0">
                <a:latin typeface="Gill Sans MT" panose="020B0502020104020203" pitchFamily="34" charset="0"/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6656A60-DC29-D088-5192-E083BF53F50B}"/>
                </a:ext>
              </a:extLst>
            </p:cNvPr>
            <p:cNvSpPr/>
            <p:nvPr/>
          </p:nvSpPr>
          <p:spPr>
            <a:xfrm>
              <a:off x="3678612" y="-871112"/>
              <a:ext cx="2968200" cy="1433014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tabLst>
                  <a:tab pos="457200" algn="l"/>
                </a:tabLst>
              </a:pPr>
              <a:endParaRPr lang="fr-FR" sz="2000" b="1" kern="1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  <a:tabLst>
                  <a:tab pos="457200" algn="l"/>
                </a:tabLst>
              </a:pPr>
              <a:r>
                <a:rPr lang="fr-FR" sz="2000" kern="100" dirty="0">
                  <a:effectLst/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Community consultations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000" b="1" kern="100" dirty="0">
                  <a:effectLst/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30341186-5BBA-02F7-4608-D6B1069FC3DC}"/>
                </a:ext>
              </a:extLst>
            </p:cNvPr>
            <p:cNvSpPr/>
            <p:nvPr/>
          </p:nvSpPr>
          <p:spPr>
            <a:xfrm>
              <a:off x="3890515" y="1610484"/>
              <a:ext cx="2501659" cy="83100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tabLst>
                  <a:tab pos="457200" algn="l"/>
                </a:tabLst>
              </a:pPr>
              <a:r>
                <a:rPr lang="fr-FR" sz="1600" kern="100" dirty="0">
                  <a:effectLst/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Agent training  </a:t>
              </a:r>
            </a:p>
          </p:txBody>
        </p:sp>
        <p:sp>
          <p:nvSpPr>
            <p:cNvPr id="10" name="Flèche : bas 9">
              <a:extLst>
                <a:ext uri="{FF2B5EF4-FFF2-40B4-BE49-F238E27FC236}">
                  <a16:creationId xmlns:a16="http://schemas.microsoft.com/office/drawing/2014/main" id="{89B12C84-B58C-0235-C472-3F31D85C9D65}"/>
                </a:ext>
              </a:extLst>
            </p:cNvPr>
            <p:cNvSpPr/>
            <p:nvPr/>
          </p:nvSpPr>
          <p:spPr>
            <a:xfrm>
              <a:off x="4926035" y="2458528"/>
              <a:ext cx="368935" cy="908685"/>
            </a:xfrm>
            <a:prstGeom prst="downArrow">
              <a:avLst/>
            </a:prstGeom>
            <a:solidFill>
              <a:srgbClr val="E96848"/>
            </a:solidFill>
            <a:ln>
              <a:solidFill>
                <a:srgbClr val="CD3B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000" b="1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60647534-433D-AA9E-F254-185C6B45E692}"/>
                </a:ext>
              </a:extLst>
            </p:cNvPr>
            <p:cNvSpPr/>
            <p:nvPr/>
          </p:nvSpPr>
          <p:spPr>
            <a:xfrm>
              <a:off x="3859673" y="3393329"/>
              <a:ext cx="2501660" cy="100129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tabLst>
                  <a:tab pos="457200" algn="l"/>
                </a:tabLst>
              </a:pPr>
              <a:endParaRPr lang="fr-FR" kern="1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  <a:tabLst>
                  <a:tab pos="457200" algn="l"/>
                </a:tabLst>
              </a:pPr>
              <a:r>
                <a:rPr lang="fr-FR" kern="100" dirty="0">
                  <a:effectLst/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Training and equipment for </a:t>
              </a:r>
              <a:r>
                <a:rPr lang="fr-FR" kern="100" dirty="0" err="1"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CVD</a:t>
              </a:r>
              <a:r>
                <a:rPr lang="fr-FR" kern="100" dirty="0" err="1">
                  <a:effectLst/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r>
                <a:rPr lang="fr-FR" kern="100" dirty="0">
                  <a:effectLst/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kern="100" dirty="0">
                  <a:effectLst/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Flèche : virage 11">
              <a:extLst>
                <a:ext uri="{FF2B5EF4-FFF2-40B4-BE49-F238E27FC236}">
                  <a16:creationId xmlns:a16="http://schemas.microsoft.com/office/drawing/2014/main" id="{B2A902D1-0D9D-29B6-E0AA-F5F532510470}"/>
                </a:ext>
              </a:extLst>
            </p:cNvPr>
            <p:cNvSpPr/>
            <p:nvPr/>
          </p:nvSpPr>
          <p:spPr>
            <a:xfrm rot="10800000">
              <a:off x="4066456" y="4394622"/>
              <a:ext cx="1099510" cy="750499"/>
            </a:xfrm>
            <a:prstGeom prst="bentArrow">
              <a:avLst/>
            </a:prstGeom>
            <a:solidFill>
              <a:srgbClr val="E96848"/>
            </a:solidFill>
            <a:ln>
              <a:solidFill>
                <a:srgbClr val="CD3B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000" b="1" dirty="0">
                <a:latin typeface="Gill Sans MT" panose="020B0502020104020203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64CE99F-34C5-BC58-C2BE-D2995EC39869}"/>
                </a:ext>
              </a:extLst>
            </p:cNvPr>
            <p:cNvSpPr/>
            <p:nvPr/>
          </p:nvSpPr>
          <p:spPr>
            <a:xfrm>
              <a:off x="1741389" y="4285647"/>
              <a:ext cx="2336091" cy="100129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000" kern="100" dirty="0">
                  <a:effectLst/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Village Assemblies</a:t>
              </a:r>
            </a:p>
          </p:txBody>
        </p:sp>
        <p:sp>
          <p:nvSpPr>
            <p:cNvPr id="14" name="Flèche : virage 13">
              <a:extLst>
                <a:ext uri="{FF2B5EF4-FFF2-40B4-BE49-F238E27FC236}">
                  <a16:creationId xmlns:a16="http://schemas.microsoft.com/office/drawing/2014/main" id="{EE67461A-BB4A-00CA-0A9F-6B32BDAC8083}"/>
                </a:ext>
              </a:extLst>
            </p:cNvPr>
            <p:cNvSpPr/>
            <p:nvPr/>
          </p:nvSpPr>
          <p:spPr>
            <a:xfrm rot="16200000">
              <a:off x="840211" y="3996128"/>
              <a:ext cx="1001293" cy="801065"/>
            </a:xfrm>
            <a:prstGeom prst="bentArrow">
              <a:avLst/>
            </a:prstGeom>
            <a:solidFill>
              <a:srgbClr val="E96848"/>
            </a:solidFill>
            <a:ln>
              <a:solidFill>
                <a:srgbClr val="CD3B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000" b="1" dirty="0">
                <a:latin typeface="Gill Sans MT" panose="020B0502020104020203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15C085A6-6607-06EB-6BAE-AEF73F863309}"/>
                </a:ext>
              </a:extLst>
            </p:cNvPr>
            <p:cNvSpPr/>
            <p:nvPr/>
          </p:nvSpPr>
          <p:spPr>
            <a:xfrm>
              <a:off x="-165410" y="3066348"/>
              <a:ext cx="2568872" cy="76775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kern="100" dirty="0">
                  <a:effectLst/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Implementation </a:t>
              </a:r>
            </a:p>
          </p:txBody>
        </p:sp>
        <p:sp>
          <p:nvSpPr>
            <p:cNvPr id="16" name="Flèche : bas 15">
              <a:extLst>
                <a:ext uri="{FF2B5EF4-FFF2-40B4-BE49-F238E27FC236}">
                  <a16:creationId xmlns:a16="http://schemas.microsoft.com/office/drawing/2014/main" id="{5DADF96B-D99E-BB11-C661-530F3AAA3234}"/>
                </a:ext>
              </a:extLst>
            </p:cNvPr>
            <p:cNvSpPr/>
            <p:nvPr/>
          </p:nvSpPr>
          <p:spPr>
            <a:xfrm rot="10800000">
              <a:off x="923447" y="2088449"/>
              <a:ext cx="391160" cy="977900"/>
            </a:xfrm>
            <a:prstGeom prst="downArrow">
              <a:avLst/>
            </a:prstGeom>
            <a:solidFill>
              <a:srgbClr val="E96848"/>
            </a:solidFill>
            <a:ln>
              <a:solidFill>
                <a:srgbClr val="CD3B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000" b="1" dirty="0">
                <a:latin typeface="Gill Sans MT" panose="020B0502020104020203" pitchFamily="34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1CFB75D6-67BC-91AA-3A07-F7B03143CC59}"/>
                </a:ext>
              </a:extLst>
            </p:cNvPr>
            <p:cNvSpPr/>
            <p:nvPr/>
          </p:nvSpPr>
          <p:spPr>
            <a:xfrm>
              <a:off x="-358199" y="82782"/>
              <a:ext cx="2968201" cy="196095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600"/>
                </a:spcBef>
                <a:spcAft>
                  <a:spcPts val="800"/>
                </a:spcAft>
                <a:tabLst>
                  <a:tab pos="457200" algn="l"/>
                </a:tabLst>
              </a:pPr>
              <a:endParaRPr lang="fr-FR" sz="2000" kern="1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Bef>
                  <a:spcPts val="600"/>
                </a:spcBef>
                <a:spcAft>
                  <a:spcPts val="800"/>
                </a:spcAft>
                <a:tabLst>
                  <a:tab pos="457200" algn="l"/>
                </a:tabLst>
              </a:pPr>
              <a:r>
                <a:rPr lang="fr-FR" sz="2000" kern="100" dirty="0">
                  <a:effectLst/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Development of a financial mobilization strategy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200" b="1" kern="100" dirty="0">
                  <a:effectLst/>
                  <a:latin typeface="Gill Sans MT" panose="020B05020201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5816BEE6-5F41-DD1C-8464-170E69C184CF}"/>
              </a:ext>
            </a:extLst>
          </p:cNvPr>
          <p:cNvSpPr txBox="1"/>
          <p:nvPr/>
        </p:nvSpPr>
        <p:spPr>
          <a:xfrm>
            <a:off x="6887009" y="3332274"/>
            <a:ext cx="5135792" cy="745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6858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7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Group </a:t>
            </a:r>
            <a:r>
              <a:rPr lang="fr-FR" sz="16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work/community</a:t>
            </a:r>
            <a:r>
              <a:rPr lang="fr-FR" sz="17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consultation workshops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52BA1FB-B934-2E3F-A879-219129039C4E}"/>
              </a:ext>
            </a:extLst>
          </p:cNvPr>
          <p:cNvSpPr txBox="1"/>
          <p:nvPr/>
        </p:nvSpPr>
        <p:spPr>
          <a:xfrm>
            <a:off x="6566758" y="6059098"/>
            <a:ext cx="6093500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6858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Village-level community consultation</a:t>
            </a:r>
            <a:endParaRPr lang="fr-FR" sz="1800" b="1" dirty="0">
              <a:solidFill>
                <a:schemeClr val="accent1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61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3D814AD3-243B-13CB-BF2D-D485A410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992" y="381740"/>
            <a:ext cx="7950851" cy="708252"/>
          </a:xfrm>
        </p:spPr>
        <p:txBody>
          <a:bodyPr>
            <a:noAutofit/>
          </a:bodyPr>
          <a:lstStyle/>
          <a:p>
            <a:pPr defTabSz="685800"/>
            <a:r>
              <a:rPr 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Implementation results (1/3)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574384FC-5F19-FD2E-AE7C-3009EB223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9804" y="2050067"/>
            <a:ext cx="6490596" cy="3844864"/>
          </a:xfrm>
        </p:spPr>
        <p:txBody>
          <a:bodyPr>
            <a:noAutofit/>
          </a:bodyPr>
          <a:lstStyle/>
          <a:p>
            <a:pPr marL="228600" indent="-2286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84/126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CVDs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(66.67%), on their own initiative, have animated and mobilized communities to analyze the factors limiting their development and plan actions. </a:t>
            </a:r>
          </a:p>
          <a:p>
            <a:pPr marL="228600" indent="-228600" defTabSz="6858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The importance of participatory and inclusive local planning, which enables the different social strata to get involved, express themselves and have the real needs of the community taken into account. </a:t>
            </a:r>
          </a:p>
          <a:p>
            <a:pPr marL="228600" indent="-2286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Image 5" descr="Une image contenant habits, plein air, personne, personnes&#10;&#10;Description générée automatiquement">
            <a:extLst>
              <a:ext uri="{FF2B5EF4-FFF2-40B4-BE49-F238E27FC236}">
                <a16:creationId xmlns:a16="http://schemas.microsoft.com/office/drawing/2014/main" id="{B79B0E83-5C55-C6EB-A215-CCE03CAD3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73" y="2256344"/>
            <a:ext cx="4582071" cy="34323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4C5B85-0264-3CDF-F714-ECD6B5353CC4}"/>
              </a:ext>
            </a:extLst>
          </p:cNvPr>
          <p:cNvSpPr txBox="1"/>
          <p:nvPr/>
        </p:nvSpPr>
        <p:spPr>
          <a:xfrm>
            <a:off x="6584430" y="5754313"/>
            <a:ext cx="4906014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6858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Village planning meeting  </a:t>
            </a:r>
            <a:endParaRPr lang="fr-FR" sz="1800" b="1" dirty="0">
              <a:solidFill>
                <a:schemeClr val="accent1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968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DBFC146A-44CF-C4D6-B658-48051176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918" y="510848"/>
            <a:ext cx="8721404" cy="602975"/>
          </a:xfrm>
        </p:spPr>
        <p:txBody>
          <a:bodyPr>
            <a:noAutofit/>
          </a:bodyPr>
          <a:lstStyle/>
          <a:p>
            <a:pPr defTabSz="685800"/>
            <a:r>
              <a:rPr 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Implementation results (2/3) 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0C7A0E2D-D813-E2C5-8B6B-9483DF698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9233" y="1539861"/>
            <a:ext cx="8261094" cy="782002"/>
          </a:xfrm>
        </p:spPr>
        <p:txBody>
          <a:bodyPr>
            <a:normAutofit/>
          </a:bodyPr>
          <a:lstStyle/>
          <a:p>
            <a:pPr defTabSz="685800">
              <a:lnSpc>
                <a:spcPct val="100000"/>
              </a:lnSpc>
              <a:spcBef>
                <a:spcPts val="750"/>
              </a:spcBef>
              <a:spcAft>
                <a:spcPts val="600"/>
              </a:spcAft>
            </a:pPr>
            <a:r>
              <a:rPr lang="fr-FR" sz="1800" dirty="0">
                <a:solidFill>
                  <a:srgbClr val="6C6463"/>
                </a:solidFill>
                <a:effectLst/>
                <a:latin typeface="Gill Sans MT" panose="020B0502020104020203" pitchFamily="34" charset="0"/>
                <a:ea typeface="MS Mincho" panose="02020609040205080304" pitchFamily="49" charset="-128"/>
                <a:cs typeface="GillSansMTStd-Book"/>
              </a:rPr>
              <a:t>Figure 1: Level of community satisfaction with services provided by </a:t>
            </a:r>
            <a:r>
              <a:rPr lang="fr-FR" sz="1800" dirty="0" err="1">
                <a:solidFill>
                  <a:srgbClr val="6C6463"/>
                </a:solidFill>
                <a:effectLst/>
                <a:latin typeface="Gill Sans MT" panose="020B0502020104020203" pitchFamily="34" charset="0"/>
                <a:ea typeface="MS Mincho" panose="02020609040205080304" pitchFamily="49" charset="-128"/>
                <a:cs typeface="GillSansMTStd-Book"/>
              </a:rPr>
              <a:t>CVDs</a:t>
            </a:r>
            <a:r>
              <a:rPr lang="fr-FR" sz="1800" dirty="0">
                <a:solidFill>
                  <a:srgbClr val="6C6463"/>
                </a:solidFill>
                <a:effectLst/>
                <a:latin typeface="Gill Sans MT" panose="020B0502020104020203" pitchFamily="34" charset="0"/>
                <a:ea typeface="MS Mincho" panose="02020609040205080304" pitchFamily="49" charset="-128"/>
                <a:cs typeface="GillSansMTStd-Book"/>
              </a:rPr>
              <a:t>, according to the ViMPlus FY23 annual survey</a:t>
            </a:r>
          </a:p>
          <a:p>
            <a:pPr marL="228600" indent="-228600" defTabSz="685800">
              <a:lnSpc>
                <a:spcPct val="100000"/>
              </a:lnSpc>
              <a:spcBef>
                <a:spcPts val="7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22079155-AD21-9E5D-CCE1-3C9F7B051E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7960782"/>
              </p:ext>
            </p:extLst>
          </p:nvPr>
        </p:nvGraphicFramePr>
        <p:xfrm>
          <a:off x="299803" y="2338263"/>
          <a:ext cx="7300210" cy="4008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 6" descr="Une image contenant sol, plein air, chaussures, habits&#10;&#10;Description générée automatiquement">
            <a:extLst>
              <a:ext uri="{FF2B5EF4-FFF2-40B4-BE49-F238E27FC236}">
                <a16:creationId xmlns:a16="http://schemas.microsoft.com/office/drawing/2014/main" id="{79DD3015-5768-D709-35BD-DADB77864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16" y="2321864"/>
            <a:ext cx="4359289" cy="326946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7757B4A-BB04-F3FB-03E6-2437C7717821}"/>
              </a:ext>
            </a:extLst>
          </p:cNvPr>
          <p:cNvSpPr txBox="1"/>
          <p:nvPr/>
        </p:nvSpPr>
        <p:spPr>
          <a:xfrm>
            <a:off x="7483839" y="5591332"/>
            <a:ext cx="3953656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6858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8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Bouli </a:t>
            </a:r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digging </a:t>
            </a:r>
          </a:p>
        </p:txBody>
      </p:sp>
    </p:spTree>
    <p:extLst>
      <p:ext uri="{BB962C8B-B14F-4D97-AF65-F5344CB8AC3E}">
        <p14:creationId xmlns:p14="http://schemas.microsoft.com/office/powerpoint/2010/main" val="3867342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DBFC146A-44CF-C4D6-B658-48051176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918" y="510848"/>
            <a:ext cx="9791082" cy="602975"/>
          </a:xfrm>
        </p:spPr>
        <p:txBody>
          <a:bodyPr>
            <a:noAutofit/>
          </a:bodyPr>
          <a:lstStyle/>
          <a:p>
            <a:pPr defTabSz="685800"/>
            <a:r>
              <a:rPr 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Implementation results (3/3) 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0C7A0E2D-D813-E2C5-8B6B-9483DF698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7671" y="1198886"/>
            <a:ext cx="9402619" cy="2154065"/>
          </a:xfrm>
        </p:spPr>
        <p:txBody>
          <a:bodyPr>
            <a:normAutofit/>
          </a:bodyPr>
          <a:lstStyle/>
          <a:p>
            <a:pPr marL="600075" lvl="1" indent="-342900" defTabSz="6858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55,462,980 FCFA 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raised by 64% CVD in FY22 and FY23</a:t>
            </a:r>
          </a:p>
          <a:p>
            <a:pPr marL="600075" lvl="1" indent="-342900" defTabSz="6858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29,831 out of 98,268 participants (30%), including 15,513 women  </a:t>
            </a:r>
          </a:p>
        </p:txBody>
      </p:sp>
      <p:pic>
        <p:nvPicPr>
          <p:cNvPr id="12" name="Image 4" descr="Une image contenant plein air, arbre, sol, ciel&#10;&#10;Description générée automatiquement">
            <a:extLst>
              <a:ext uri="{FF2B5EF4-FFF2-40B4-BE49-F238E27FC236}">
                <a16:creationId xmlns:a16="http://schemas.microsoft.com/office/drawing/2014/main" id="{9FE7EF78-4C3B-5E74-B88C-9B9EB75A2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8473"/>
            <a:ext cx="2901142" cy="3868189"/>
          </a:xfrm>
          <a:prstGeom prst="rect">
            <a:avLst/>
          </a:prstGeom>
        </p:spPr>
      </p:pic>
      <p:pic>
        <p:nvPicPr>
          <p:cNvPr id="3" name="Image 2" descr="Une image contenant sol, plein air, terre, boue&#10;&#10;Description générée automatiquement">
            <a:extLst>
              <a:ext uri="{FF2B5EF4-FFF2-40B4-BE49-F238E27FC236}">
                <a16:creationId xmlns:a16="http://schemas.microsoft.com/office/drawing/2014/main" id="{CE2DC9B6-4032-8CE0-093D-7A95F4673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81" y="3020407"/>
            <a:ext cx="3662928" cy="2743804"/>
          </a:xfrm>
          <a:prstGeom prst="rect">
            <a:avLst/>
          </a:prstGeom>
        </p:spPr>
      </p:pic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37CBD9DE-D783-5089-2C59-7D4206C5C0A6}"/>
              </a:ext>
            </a:extLst>
          </p:cNvPr>
          <p:cNvSpPr txBox="1">
            <a:spLocks/>
          </p:cNvSpPr>
          <p:nvPr/>
        </p:nvSpPr>
        <p:spPr>
          <a:xfrm>
            <a:off x="9154162" y="5431667"/>
            <a:ext cx="3037838" cy="774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25717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788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51435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675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77152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02870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28587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6858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7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Rural track rehabilitation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B5F440F-D9C7-64AE-05BC-814E2A672E32}"/>
              </a:ext>
            </a:extLst>
          </p:cNvPr>
          <p:cNvSpPr txBox="1">
            <a:spLocks/>
          </p:cNvSpPr>
          <p:nvPr/>
        </p:nvSpPr>
        <p:spPr>
          <a:xfrm>
            <a:off x="1803490" y="5751035"/>
            <a:ext cx="3845806" cy="45489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25717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788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51435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675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77152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02870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28587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0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5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6858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	Bouli </a:t>
            </a:r>
            <a:r>
              <a:rPr lang="fr-FR" sz="24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	rehabilitation</a:t>
            </a:r>
          </a:p>
          <a:p>
            <a:pPr lvl="1" defTabSz="6858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endParaRPr lang="fr-FR" sz="2400" b="1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765466"/>
      </p:ext>
    </p:extLst>
  </p:cSld>
  <p:clrMapOvr>
    <a:masterClrMapping/>
  </p:clrMapOvr>
</p:sld>
</file>

<file path=ppt/theme/theme1.xml><?xml version="1.0" encoding="utf-8"?>
<a:theme xmlns:a="http://schemas.openxmlformats.org/drawingml/2006/main" name="AV PP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 PPT Theme" id="{82EBD5C2-DBF5-41C7-BE6F-11E8C41E6907}" vid="{5EE1595F-0EB8-44E2-B4A9-46AE583AA570}"/>
    </a:ext>
  </a:extLst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CDI-VOCA-PPT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1600" kern="100" dirty="0" smtClean="0">
            <a:solidFill>
              <a:srgbClr val="4472C4"/>
            </a:solidFill>
            <a:effectLst/>
            <a:latin typeface="Arial" panose="020B0604020202020204" pitchFamily="34" charset="0"/>
            <a:ea typeface="Times New Roman" panose="02020603050405020304" pitchFamily="18" charset="0"/>
            <a:cs typeface="Times New Roman" panose="02020603050405020304" pitchFamily="18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ACDI-VOCA-PPT_Theme" id="{4E7FF88B-0604-4467-A186-20A03B8CAAF8}" vid="{7404B410-B58A-489C-A250-FFA14B348D71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96d1671-b0b4-4464-a043-593dbebfaddd">
      <UserInfo>
        <DisplayName/>
        <AccountId xsi:nil="true"/>
        <AccountType/>
      </UserInfo>
    </SharedWithUsers>
    <_dlc_DocId xmlns="a96d1671-b0b4-4464-a043-593dbebfaddd">XV4EPD6DQDWV-1103935761-7040</_dlc_DocId>
    <_dlc_DocIdUrl xmlns="a96d1671-b0b4-4464-a043-593dbebfaddd">
      <Url>https://acdivoca.sharepoint.com/sites/Intranet/projects/Burkina Faso/vimplus/_layouts/15/DocIdRedir.aspx?ID=XV4EPD6DQDWV-1103935761-7040</Url>
      <Description>XV4EPD6DQDWV-1103935761-7040</Description>
    </_dlc_DocIdUrl>
    <_ip_UnifiedCompliancePolicyUIAction xmlns="http://schemas.microsoft.com/sharepoint/v3" xsi:nil="true"/>
    <_ip_UnifiedCompliancePolicyProperties xmlns="http://schemas.microsoft.com/sharepoint/v3" xsi:nil="true"/>
    <TaxCatchAll xmlns="a96d1671-b0b4-4464-a043-593dbebfaddd" xsi:nil="true"/>
    <lcf76f155ced4ddcb4097134ff3c332f xmlns="18bd3759-27b3-4e3e-8815-95d00e93ca02">
      <Terms xmlns="http://schemas.microsoft.com/office/infopath/2007/PartnerControls"/>
    </lcf76f155ced4ddcb4097134ff3c332f>
    <Year xmlns="18bd3759-27b3-4e3e-8815-95d00e93ca0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A65CF24E2CCB47876795610C76E9A7" ma:contentTypeVersion="100" ma:contentTypeDescription="Create a new document." ma:contentTypeScope="" ma:versionID="200d33c585e4ff8b67a4d1fe27d8e26c">
  <xsd:schema xmlns:xsd="http://www.w3.org/2001/XMLSchema" xmlns:xs="http://www.w3.org/2001/XMLSchema" xmlns:p="http://schemas.microsoft.com/office/2006/metadata/properties" xmlns:ns1="http://schemas.microsoft.com/sharepoint/v3" xmlns:ns2="a96d1671-b0b4-4464-a043-593dbebfaddd" xmlns:ns3="18bd3759-27b3-4e3e-8815-95d00e93ca02" targetNamespace="http://schemas.microsoft.com/office/2006/metadata/properties" ma:root="true" ma:fieldsID="36db0489d68ea0889f8eda984e84ec34" ns1:_="" ns2:_="" ns3:_="">
    <xsd:import namespace="http://schemas.microsoft.com/sharepoint/v3"/>
    <xsd:import namespace="a96d1671-b0b4-4464-a043-593dbebfaddd"/>
    <xsd:import namespace="18bd3759-27b3-4e3e-8815-95d00e93ca0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Year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6d1671-b0b4-4464-a043-593dbebfadd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a8e3777-5ae6-4194-b38e-2d3bd7ec326e}" ma:internalName="TaxCatchAll" ma:showField="CatchAllData" ma:web="a96d1671-b0b4-4464-a043-593dbebfad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d3759-27b3-4e3e-8815-95d00e93c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cea9d53-396a-4643-8c3b-a46bd9f06c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Year" ma:index="27" nillable="true" ma:displayName="Year" ma:format="Dropdown" ma:internalName="Year">
      <xsd:simpleType>
        <xsd:restriction base="dms:Text">
          <xsd:maxLength value="255"/>
        </xsd:restriction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2346F0-332E-4AD2-815C-C6299BC4908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BE697E7-ED88-4F8A-90C5-A92AA4736643}">
  <ds:schemaRefs>
    <ds:schemaRef ds:uri="http://www.w3.org/XML/1998/namespace"/>
    <ds:schemaRef ds:uri="http://schemas.microsoft.com/sharepoint/v3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8bd3759-27b3-4e3e-8815-95d00e93ca02"/>
    <ds:schemaRef ds:uri="a96d1671-b0b4-4464-a043-593dbebfaddd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AD9FE18-8EB4-4CB4-8E01-94AA7578F9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96d1671-b0b4-4464-a043-593dbebfaddd"/>
    <ds:schemaRef ds:uri="18bd3759-27b3-4e3e-8815-95d00e93ca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50802B1-6BC3-4786-8BCE-D8C7CF2DEE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AV PPT Theme</Template>
  <TotalTime>9498</TotalTime>
  <Words>1486</Words>
  <Application>Microsoft Office PowerPoint</Application>
  <PresentationFormat>Widescreen</PresentationFormat>
  <Paragraphs>166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Arial Narrow</vt:lpstr>
      <vt:lpstr>Calibri</vt:lpstr>
      <vt:lpstr>Gill Sans MT</vt:lpstr>
      <vt:lpstr>Symbol</vt:lpstr>
      <vt:lpstr>Wingdings</vt:lpstr>
      <vt:lpstr>AV PPT Theme</vt:lpstr>
      <vt:lpstr>5_Custom Design</vt:lpstr>
      <vt:lpstr>1_Custom Design</vt:lpstr>
      <vt:lpstr>Custom Design</vt:lpstr>
      <vt:lpstr>ACDI-VOCA-PPT_Theme</vt:lpstr>
      <vt:lpstr>6_Custom Design</vt:lpstr>
      <vt:lpstr>7_Custom Design</vt:lpstr>
      <vt:lpstr>Victory over Malnutrition Plus Project  (ViMPlus)</vt:lpstr>
      <vt:lpstr>Annual Community Investment Plan (ACIP): a community-driven development tool</vt:lpstr>
      <vt:lpstr>Context: Targeted problems </vt:lpstr>
      <vt:lpstr>Solution: Annual Community Investment Plan (ACIP)</vt:lpstr>
      <vt:lpstr>Implementers </vt:lpstr>
      <vt:lpstr>Implementation processes </vt:lpstr>
      <vt:lpstr>Implementation results (1/3)</vt:lpstr>
      <vt:lpstr>Implementation results (2/3) </vt:lpstr>
      <vt:lpstr>Implementation results (3/3) </vt:lpstr>
      <vt:lpstr>Conditions for success</vt:lpstr>
      <vt:lpstr>Lessons learned</vt:lpstr>
      <vt:lpstr>Sustainability and scalability factors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keywords>, docId:182062926DB27AF946EB6BC11653EAE2</cp:keywords>
  <cp:lastModifiedBy>Nicole Mae Lee</cp:lastModifiedBy>
  <cp:revision>85</cp:revision>
  <dcterms:created xsi:type="dcterms:W3CDTF">2020-08-14T20:51:58Z</dcterms:created>
  <dcterms:modified xsi:type="dcterms:W3CDTF">2023-12-19T20:20:17Z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0x010100A9A65CF24E2CCB47876795610C76E9A7</vt:lpwstr>
  </property>
  <property fmtid="{D5CDD505-2E9C-101B-9397-08002B2CF9AE}" pid="3" name="System/Software/Tool">
    <vt:lpwstr/>
  </property>
  <property fmtid="{D5CDD505-2E9C-101B-9397-08002B2CF9AE}" pid="4" name="Department Name">
    <vt:lpwstr>30;#Communications and Outreach|8e9e3966-65fc-4de7-95ef-b9acf8afe756</vt:lpwstr>
  </property>
  <property fmtid="{D5CDD505-2E9C-101B-9397-08002B2CF9AE}" pid="5" name="Document Type">
    <vt:lpwstr>186;#Template|cc4d2712-82fa-4e0e-82aa-f3c57b14e99b</vt:lpwstr>
  </property>
  <property fmtid="{D5CDD505-2E9C-101B-9397-08002B2CF9AE}" pid="6" name="Order">
    <vt:r8>109600</vt:r8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hc1ce322676b4880bd6021df7be7971e">
    <vt:lpwstr>Template|cc4d2712-82fa-4e0e-82aa-f3c57b14e99b</vt:lpwstr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d0c23876075a4529b538a52320a2a0e7">
    <vt:lpwstr>Communications and Outreach|8e9e3966-65fc-4de7-95ef-b9acf8afe756</vt:lpwstr>
  </property>
  <property fmtid="{D5CDD505-2E9C-101B-9397-08002B2CF9AE}" pid="13" name="_dlc_DocIdItemGuid">
    <vt:lpwstr>01178890-4d18-4488-98f5-0ade436c1bd2</vt:lpwstr>
  </property>
  <property fmtid="{D5CDD505-2E9C-101B-9397-08002B2CF9AE}" pid="14" name="MediaServiceImageTags">
    <vt:lpwstr/>
  </property>
</Properties>
</file>