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</p:sldMasterIdLst>
  <p:notesMasterIdLst>
    <p:notesMasterId r:id="rId30"/>
  </p:notesMasterIdLst>
  <p:sldIdLst>
    <p:sldId id="276" r:id="rId8"/>
    <p:sldId id="321" r:id="rId9"/>
    <p:sldId id="341" r:id="rId10"/>
    <p:sldId id="277" r:id="rId11"/>
    <p:sldId id="280" r:id="rId12"/>
    <p:sldId id="323" r:id="rId13"/>
    <p:sldId id="299" r:id="rId14"/>
    <p:sldId id="327" r:id="rId15"/>
    <p:sldId id="301" r:id="rId16"/>
    <p:sldId id="302" r:id="rId17"/>
    <p:sldId id="310" r:id="rId18"/>
    <p:sldId id="338" r:id="rId19"/>
    <p:sldId id="336" r:id="rId20"/>
    <p:sldId id="257" r:id="rId21"/>
    <p:sldId id="311" r:id="rId22"/>
    <p:sldId id="337" r:id="rId23"/>
    <p:sldId id="339" r:id="rId24"/>
    <p:sldId id="340" r:id="rId25"/>
    <p:sldId id="265" r:id="rId26"/>
    <p:sldId id="275" r:id="rId27"/>
    <p:sldId id="266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3BDA9B-BB53-DBF0-7E11-1C49435CF0E9}" name="Regis" initials="R" userId="Reg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B1A1E-F68F-4276-A35A-583755CACAA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F8C0A-1683-47BF-96C7-3E06DF7AB4E9}" type="pres">
      <dgm:prSet presAssocID="{228B1A1E-F68F-4276-A35A-583755CAC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46153F76-A153-49BA-8CBC-F8CE1A63D0CA}" type="presOf" srcId="{228B1A1E-F68F-4276-A35A-583755CACAA3}" destId="{2D4F8C0A-1683-47BF-96C7-3E06DF7AB4E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B1A1E-F68F-4276-A35A-583755CACAA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F8C0A-1683-47BF-96C7-3E06DF7AB4E9}" type="pres">
      <dgm:prSet presAssocID="{228B1A1E-F68F-4276-A35A-583755CAC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46153F76-A153-49BA-8CBC-F8CE1A63D0CA}" type="presOf" srcId="{228B1A1E-F68F-4276-A35A-583755CACAA3}" destId="{2D4F8C0A-1683-47BF-96C7-3E06DF7AB4E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64426-D494-4F0E-BBA1-29E2C80FE1A2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46CFF-1519-4B4C-835A-D00C5E4AE36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fr-FR" sz="2000" b="1" dirty="0"/>
            <a:t>Malnutrition aiguë globale  (6-59)</a:t>
          </a:r>
        </a:p>
        <a:p>
          <a:r>
            <a:rPr kumimoji="0" lang="fr-FR" sz="20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8,4%</a:t>
          </a:r>
          <a:endParaRPr lang="en-US" sz="2000" b="1" dirty="0"/>
        </a:p>
      </dgm:t>
    </dgm:pt>
    <dgm:pt modelId="{A07A1DD1-0CB6-4DED-89AC-E1554C5E2252}" type="parTrans" cxnId="{C61D5137-3BBB-4A82-9926-0EBD84212B25}">
      <dgm:prSet custT="1"/>
      <dgm:spPr/>
      <dgm:t>
        <a:bodyPr/>
        <a:lstStyle/>
        <a:p>
          <a:endParaRPr lang="en-US" sz="1400"/>
        </a:p>
      </dgm:t>
    </dgm:pt>
    <dgm:pt modelId="{2E5A6380-E5F3-4A38-ACB7-FB543D4A3B79}" type="sibTrans" cxnId="{C61D5137-3BBB-4A82-9926-0EBD84212B25}">
      <dgm:prSet/>
      <dgm:spPr/>
      <dgm:t>
        <a:bodyPr/>
        <a:lstStyle/>
        <a:p>
          <a:endParaRPr lang="en-US" sz="1200"/>
        </a:p>
      </dgm:t>
    </dgm:pt>
    <dgm:pt modelId="{E19E4445-9CBD-4C8A-AED6-4CACB1E38571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Insuffisance pondérale </a:t>
          </a: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19%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6C044A7-17B7-4FD7-9976-E1F32D2ED020}" type="parTrans" cxnId="{7D3D868B-B412-45D4-A75A-77150D891015}">
      <dgm:prSet custT="1"/>
      <dgm:spPr/>
      <dgm:t>
        <a:bodyPr/>
        <a:lstStyle/>
        <a:p>
          <a:endParaRPr lang="en-US" sz="1400"/>
        </a:p>
      </dgm:t>
    </dgm:pt>
    <dgm:pt modelId="{F737BE60-968A-41C6-A92B-31B513475528}" type="sibTrans" cxnId="{7D3D868B-B412-45D4-A75A-77150D891015}">
      <dgm:prSet/>
      <dgm:spPr/>
      <dgm:t>
        <a:bodyPr/>
        <a:lstStyle/>
        <a:p>
          <a:endParaRPr lang="en-US" sz="1200"/>
        </a:p>
      </dgm:t>
    </dgm:pt>
    <dgm:pt modelId="{F20068F2-1B76-4011-8517-4479AFDD306C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Malnutrition chronique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25,5% 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24B9D50-28ED-4A3D-995C-378DD8754110}" type="parTrans" cxnId="{B2038628-18FD-4404-B913-711E6F13AA08}">
      <dgm:prSet custT="1"/>
      <dgm:spPr/>
      <dgm:t>
        <a:bodyPr/>
        <a:lstStyle/>
        <a:p>
          <a:endParaRPr lang="en-US" sz="1400"/>
        </a:p>
      </dgm:t>
    </dgm:pt>
    <dgm:pt modelId="{14F8B438-F729-4C8B-BA7D-7CE542EB2DCB}" type="sibTrans" cxnId="{B2038628-18FD-4404-B913-711E6F13AA08}">
      <dgm:prSet/>
      <dgm:spPr/>
      <dgm:t>
        <a:bodyPr/>
        <a:lstStyle/>
        <a:p>
          <a:endParaRPr lang="en-US" sz="1200"/>
        </a:p>
      </dgm:t>
    </dgm:pt>
    <dgm:pt modelId="{776744D5-19E9-4DE1-8EE0-0905B9CEF80C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Début de fermeture de centres de santé</a:t>
          </a:r>
        </a:p>
      </dgm:t>
    </dgm:pt>
    <dgm:pt modelId="{DF8C5DBA-ECA2-41EE-BE11-C01A5B9E7ACA}" type="parTrans" cxnId="{AC56E31B-820F-4B16-ACB4-6956DCB06978}">
      <dgm:prSet custT="1"/>
      <dgm:spPr/>
      <dgm:t>
        <a:bodyPr/>
        <a:lstStyle/>
        <a:p>
          <a:endParaRPr lang="en-US" sz="1400"/>
        </a:p>
      </dgm:t>
    </dgm:pt>
    <dgm:pt modelId="{3157809E-2793-426D-A3A3-D2D163C51315}" type="sibTrans" cxnId="{AC56E31B-820F-4B16-ACB4-6956DCB06978}">
      <dgm:prSet/>
      <dgm:spPr/>
      <dgm:t>
        <a:bodyPr/>
        <a:lstStyle/>
        <a:p>
          <a:endParaRPr lang="en-US" sz="1200"/>
        </a:p>
      </dgm:t>
    </dgm:pt>
    <dgm:pt modelId="{7F530F9A-D200-4909-ACE5-3D0FB4AB893E}">
      <dgm:prSet phldrT="[Text]" custScaleX="152691" custScaleY="118587" custRadScaleRad="90583" custRadScaleInc="-1656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CCED1BF-E1BE-4F6B-BF61-342DFCB9CDD3}" type="parTrans" cxnId="{868EBEF8-F3CB-4C81-A4EE-F83FE7DAE04B}">
      <dgm:prSet/>
      <dgm:spPr/>
      <dgm:t>
        <a:bodyPr/>
        <a:lstStyle/>
        <a:p>
          <a:endParaRPr lang="en-US"/>
        </a:p>
      </dgm:t>
    </dgm:pt>
    <dgm:pt modelId="{61F14B10-BDBF-4407-BF93-82309D15B05E}" type="sibTrans" cxnId="{868EBEF8-F3CB-4C81-A4EE-F83FE7DAE04B}">
      <dgm:prSet/>
      <dgm:spPr/>
      <dgm:t>
        <a:bodyPr/>
        <a:lstStyle/>
        <a:p>
          <a:endParaRPr lang="en-US"/>
        </a:p>
      </dgm:t>
    </dgm:pt>
    <dgm:pt modelId="{769A39D2-E322-4C13-BA91-A98EB002C4DB}">
      <dgm:prSet phldrT="[Text]" custScaleX="152691" custScaleY="118587" custRadScaleRad="90583" custRadScaleInc="-1656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9F6B4FCE-3DF4-46F5-84E9-7F63579656A4}" type="parTrans" cxnId="{B4434622-8E43-4F95-AF3F-A6DB5D052C6F}">
      <dgm:prSet/>
      <dgm:spPr/>
      <dgm:t>
        <a:bodyPr/>
        <a:lstStyle/>
        <a:p>
          <a:endParaRPr lang="en-US"/>
        </a:p>
      </dgm:t>
    </dgm:pt>
    <dgm:pt modelId="{C43637CD-7442-4F4C-A21D-B9AA1973F303}" type="sibTrans" cxnId="{B4434622-8E43-4F95-AF3F-A6DB5D052C6F}">
      <dgm:prSet/>
      <dgm:spPr/>
      <dgm:t>
        <a:bodyPr/>
        <a:lstStyle/>
        <a:p>
          <a:endParaRPr lang="en-US"/>
        </a:p>
      </dgm:t>
    </dgm:pt>
    <dgm:pt modelId="{DBC7D47A-A754-42A0-8839-E4BC6BF6DEE9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en-US" sz="1800" dirty="0"/>
        </a:p>
      </dgm:t>
    </dgm:pt>
    <dgm:pt modelId="{B234E163-D93B-494D-B79B-AF9EC2FF6968}" type="sibTrans" cxnId="{2A02DC01-B297-46B7-87F7-47AE2D6DDF32}">
      <dgm:prSet/>
      <dgm:spPr/>
      <dgm:t>
        <a:bodyPr/>
        <a:lstStyle/>
        <a:p>
          <a:endParaRPr lang="en-US" sz="1200"/>
        </a:p>
      </dgm:t>
    </dgm:pt>
    <dgm:pt modelId="{0793CBA9-3FE5-4D95-8E99-9D9E177EA4F9}" type="parTrans" cxnId="{2A02DC01-B297-46B7-87F7-47AE2D6DDF32}">
      <dgm:prSet/>
      <dgm:spPr/>
      <dgm:t>
        <a:bodyPr/>
        <a:lstStyle/>
        <a:p>
          <a:endParaRPr lang="en-US" sz="1200"/>
        </a:p>
      </dgm:t>
    </dgm:pt>
    <dgm:pt modelId="{13A33C3D-975D-467B-9574-99654C3FBFA4}" type="pres">
      <dgm:prSet presAssocID="{CCC64426-D494-4F0E-BBA1-29E2C80FE1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550FB7-D8DC-434E-9AA9-AE7F40FF5CAE}" type="pres">
      <dgm:prSet presAssocID="{DBC7D47A-A754-42A0-8839-E4BC6BF6DEE9}" presName="centerShape" presStyleLbl="node0" presStyleIdx="0" presStyleCnt="1" custScaleX="165760" custScaleY="124966"/>
      <dgm:spPr/>
    </dgm:pt>
    <dgm:pt modelId="{D7B8C163-363A-4A8A-A735-88D2E91A784F}" type="pres">
      <dgm:prSet presAssocID="{A07A1DD1-0CB6-4DED-89AC-E1554C5E2252}" presName="parTrans" presStyleLbl="sibTrans2D1" presStyleIdx="0" presStyleCnt="4"/>
      <dgm:spPr/>
    </dgm:pt>
    <dgm:pt modelId="{CB5DB2BC-3120-4A9A-8674-87D814A36D42}" type="pres">
      <dgm:prSet presAssocID="{A07A1DD1-0CB6-4DED-89AC-E1554C5E2252}" presName="connectorText" presStyleLbl="sibTrans2D1" presStyleIdx="0" presStyleCnt="4"/>
      <dgm:spPr/>
    </dgm:pt>
    <dgm:pt modelId="{1DE21B1D-5D1B-47DA-9D5E-91F8135EFB8D}" type="pres">
      <dgm:prSet presAssocID="{1A146CFF-1519-4B4C-835A-D00C5E4AE365}" presName="node" presStyleLbl="node1" presStyleIdx="0" presStyleCnt="4" custScaleX="152691" custScaleY="118587" custRadScaleRad="91763" custRadScaleInc="-6161">
        <dgm:presLayoutVars>
          <dgm:bulletEnabled val="1"/>
        </dgm:presLayoutVars>
      </dgm:prSet>
      <dgm:spPr/>
    </dgm:pt>
    <dgm:pt modelId="{55F6EA24-3AD5-40CF-B658-030CC56BF5B6}" type="pres">
      <dgm:prSet presAssocID="{56C044A7-17B7-4FD7-9976-E1F32D2ED020}" presName="parTrans" presStyleLbl="sibTrans2D1" presStyleIdx="1" presStyleCnt="4"/>
      <dgm:spPr/>
    </dgm:pt>
    <dgm:pt modelId="{8C0BA6F5-8AB1-41E9-B5A3-2BAD52E3EAE4}" type="pres">
      <dgm:prSet presAssocID="{56C044A7-17B7-4FD7-9976-E1F32D2ED020}" presName="connectorText" presStyleLbl="sibTrans2D1" presStyleIdx="1" presStyleCnt="4"/>
      <dgm:spPr/>
    </dgm:pt>
    <dgm:pt modelId="{33445235-3422-43AC-BE62-CBAC0246C11A}" type="pres">
      <dgm:prSet presAssocID="{E19E4445-9CBD-4C8A-AED6-4CACB1E38571}" presName="node" presStyleLbl="node1" presStyleIdx="1" presStyleCnt="4" custScaleX="159669" custScaleY="138453" custRadScaleRad="118718" custRadScaleInc="7496">
        <dgm:presLayoutVars>
          <dgm:bulletEnabled val="1"/>
        </dgm:presLayoutVars>
      </dgm:prSet>
      <dgm:spPr>
        <a:xfrm>
          <a:off x="6217975" y="1749812"/>
          <a:ext cx="1846533" cy="1934869"/>
        </a:xfrm>
        <a:prstGeom prst="ellipse">
          <a:avLst/>
        </a:prstGeom>
      </dgm:spPr>
    </dgm:pt>
    <dgm:pt modelId="{E92EB9B4-BE55-4306-B011-FE855A754F8A}" type="pres">
      <dgm:prSet presAssocID="{724B9D50-28ED-4A3D-995C-378DD8754110}" presName="parTrans" presStyleLbl="sibTrans2D1" presStyleIdx="2" presStyleCnt="4"/>
      <dgm:spPr/>
    </dgm:pt>
    <dgm:pt modelId="{739C1A96-808F-40A3-ABD0-F46831678DBC}" type="pres">
      <dgm:prSet presAssocID="{724B9D50-28ED-4A3D-995C-378DD8754110}" presName="connectorText" presStyleLbl="sibTrans2D1" presStyleIdx="2" presStyleCnt="4"/>
      <dgm:spPr/>
    </dgm:pt>
    <dgm:pt modelId="{A64A411F-EA04-42C3-A6FB-15FF8CBC18D0}" type="pres">
      <dgm:prSet presAssocID="{F20068F2-1B76-4011-8517-4479AFDD306C}" presName="node" presStyleLbl="node1" presStyleIdx="2" presStyleCnt="4" custScaleX="158961" custScaleY="143277" custRadScaleRad="104807" custRadScaleInc="-11182">
        <dgm:presLayoutVars>
          <dgm:bulletEnabled val="1"/>
        </dgm:presLayoutVars>
      </dgm:prSet>
      <dgm:spPr>
        <a:xfrm>
          <a:off x="3713616" y="3683038"/>
          <a:ext cx="2111833" cy="1796699"/>
        </a:xfrm>
        <a:prstGeom prst="ellipse">
          <a:avLst/>
        </a:prstGeom>
      </dgm:spPr>
    </dgm:pt>
    <dgm:pt modelId="{85D42DEE-3386-454C-8103-96986B17A11F}" type="pres">
      <dgm:prSet presAssocID="{DF8C5DBA-ECA2-41EE-BE11-C01A5B9E7ACA}" presName="parTrans" presStyleLbl="sibTrans2D1" presStyleIdx="3" presStyleCnt="4"/>
      <dgm:spPr/>
    </dgm:pt>
    <dgm:pt modelId="{AA21C29D-4ABF-4F7C-956A-5CE93AD74FC6}" type="pres">
      <dgm:prSet presAssocID="{DF8C5DBA-ECA2-41EE-BE11-C01A5B9E7ACA}" presName="connectorText" presStyleLbl="sibTrans2D1" presStyleIdx="3" presStyleCnt="4"/>
      <dgm:spPr/>
    </dgm:pt>
    <dgm:pt modelId="{2A4DF6D0-11C2-4D6F-8F2C-8332D99C9030}" type="pres">
      <dgm:prSet presAssocID="{776744D5-19E9-4DE1-8EE0-0905B9CEF80C}" presName="node" presStyleLbl="node1" presStyleIdx="3" presStyleCnt="4" custScaleX="134240" custScaleY="147006" custRadScaleRad="128275" custRadScaleInc="-674">
        <dgm:presLayoutVars>
          <dgm:bulletEnabled val="1"/>
        </dgm:presLayoutVars>
      </dgm:prSet>
      <dgm:spPr>
        <a:xfrm>
          <a:off x="1321527" y="1628158"/>
          <a:ext cx="1875993" cy="2054396"/>
        </a:xfrm>
        <a:prstGeom prst="ellipse">
          <a:avLst/>
        </a:prstGeom>
      </dgm:spPr>
    </dgm:pt>
  </dgm:ptLst>
  <dgm:cxnLst>
    <dgm:cxn modelId="{2A02DC01-B297-46B7-87F7-47AE2D6DDF32}" srcId="{CCC64426-D494-4F0E-BBA1-29E2C80FE1A2}" destId="{DBC7D47A-A754-42A0-8839-E4BC6BF6DEE9}" srcOrd="0" destOrd="0" parTransId="{0793CBA9-3FE5-4D95-8E99-9D9E177EA4F9}" sibTransId="{B234E163-D93B-494D-B79B-AF9EC2FF6968}"/>
    <dgm:cxn modelId="{CFA97A07-E904-4723-98D5-424DC1B5666B}" type="presOf" srcId="{1A146CFF-1519-4B4C-835A-D00C5E4AE365}" destId="{1DE21B1D-5D1B-47DA-9D5E-91F8135EFB8D}" srcOrd="0" destOrd="0" presId="urn:microsoft.com/office/officeart/2005/8/layout/radial5"/>
    <dgm:cxn modelId="{8EEBBA13-9ADB-4E84-A0B3-F17AE5A89480}" type="presOf" srcId="{DBC7D47A-A754-42A0-8839-E4BC6BF6DEE9}" destId="{8E550FB7-D8DC-434E-9AA9-AE7F40FF5CAE}" srcOrd="0" destOrd="0" presId="urn:microsoft.com/office/officeart/2005/8/layout/radial5"/>
    <dgm:cxn modelId="{AC56E31B-820F-4B16-ACB4-6956DCB06978}" srcId="{DBC7D47A-A754-42A0-8839-E4BC6BF6DEE9}" destId="{776744D5-19E9-4DE1-8EE0-0905B9CEF80C}" srcOrd="3" destOrd="0" parTransId="{DF8C5DBA-ECA2-41EE-BE11-C01A5B9E7ACA}" sibTransId="{3157809E-2793-426D-A3A3-D2D163C51315}"/>
    <dgm:cxn modelId="{B4434622-8E43-4F95-AF3F-A6DB5D052C6F}" srcId="{CCC64426-D494-4F0E-BBA1-29E2C80FE1A2}" destId="{769A39D2-E322-4C13-BA91-A98EB002C4DB}" srcOrd="2" destOrd="0" parTransId="{9F6B4FCE-3DF4-46F5-84E9-7F63579656A4}" sibTransId="{C43637CD-7442-4F4C-A21D-B9AA1973F303}"/>
    <dgm:cxn modelId="{B2038628-18FD-4404-B913-711E6F13AA08}" srcId="{DBC7D47A-A754-42A0-8839-E4BC6BF6DEE9}" destId="{F20068F2-1B76-4011-8517-4479AFDD306C}" srcOrd="2" destOrd="0" parTransId="{724B9D50-28ED-4A3D-995C-378DD8754110}" sibTransId="{14F8B438-F729-4C8B-BA7D-7CE542EB2DCB}"/>
    <dgm:cxn modelId="{C61D5137-3BBB-4A82-9926-0EBD84212B25}" srcId="{DBC7D47A-A754-42A0-8839-E4BC6BF6DEE9}" destId="{1A146CFF-1519-4B4C-835A-D00C5E4AE365}" srcOrd="0" destOrd="0" parTransId="{A07A1DD1-0CB6-4DED-89AC-E1554C5E2252}" sibTransId="{2E5A6380-E5F3-4A38-ACB7-FB543D4A3B79}"/>
    <dgm:cxn modelId="{A38F473E-3F62-4403-958D-7C0C3C6E171A}" type="presOf" srcId="{CCC64426-D494-4F0E-BBA1-29E2C80FE1A2}" destId="{13A33C3D-975D-467B-9574-99654C3FBFA4}" srcOrd="0" destOrd="0" presId="urn:microsoft.com/office/officeart/2005/8/layout/radial5"/>
    <dgm:cxn modelId="{28DD4C55-8480-42DC-91CD-4B4FAFE37981}" type="presOf" srcId="{DF8C5DBA-ECA2-41EE-BE11-C01A5B9E7ACA}" destId="{85D42DEE-3386-454C-8103-96986B17A11F}" srcOrd="0" destOrd="0" presId="urn:microsoft.com/office/officeart/2005/8/layout/radial5"/>
    <dgm:cxn modelId="{087E597F-9F27-4087-B81B-9DE538C62716}" type="presOf" srcId="{56C044A7-17B7-4FD7-9976-E1F32D2ED020}" destId="{8C0BA6F5-8AB1-41E9-B5A3-2BAD52E3EAE4}" srcOrd="1" destOrd="0" presId="urn:microsoft.com/office/officeart/2005/8/layout/radial5"/>
    <dgm:cxn modelId="{7D3D868B-B412-45D4-A75A-77150D891015}" srcId="{DBC7D47A-A754-42A0-8839-E4BC6BF6DEE9}" destId="{E19E4445-9CBD-4C8A-AED6-4CACB1E38571}" srcOrd="1" destOrd="0" parTransId="{56C044A7-17B7-4FD7-9976-E1F32D2ED020}" sibTransId="{F737BE60-968A-41C6-A92B-31B513475528}"/>
    <dgm:cxn modelId="{D6F35098-0F2E-43B7-B16B-5B6BEEE29605}" type="presOf" srcId="{DF8C5DBA-ECA2-41EE-BE11-C01A5B9E7ACA}" destId="{AA21C29D-4ABF-4F7C-956A-5CE93AD74FC6}" srcOrd="1" destOrd="0" presId="urn:microsoft.com/office/officeart/2005/8/layout/radial5"/>
    <dgm:cxn modelId="{9701EF9A-0888-4A7B-9771-98661524D0A8}" type="presOf" srcId="{E19E4445-9CBD-4C8A-AED6-4CACB1E38571}" destId="{33445235-3422-43AC-BE62-CBAC0246C11A}" srcOrd="0" destOrd="0" presId="urn:microsoft.com/office/officeart/2005/8/layout/radial5"/>
    <dgm:cxn modelId="{715C2A9E-DE7A-458A-A17C-E605F20CD263}" type="presOf" srcId="{F20068F2-1B76-4011-8517-4479AFDD306C}" destId="{A64A411F-EA04-42C3-A6FB-15FF8CBC18D0}" srcOrd="0" destOrd="0" presId="urn:microsoft.com/office/officeart/2005/8/layout/radial5"/>
    <dgm:cxn modelId="{00CDADA0-72B4-4D08-9F46-14AFE820CDA3}" type="presOf" srcId="{776744D5-19E9-4DE1-8EE0-0905B9CEF80C}" destId="{2A4DF6D0-11C2-4D6F-8F2C-8332D99C9030}" srcOrd="0" destOrd="0" presId="urn:microsoft.com/office/officeart/2005/8/layout/radial5"/>
    <dgm:cxn modelId="{ACDB46B0-A4BE-4B0D-A449-1B2927A00362}" type="presOf" srcId="{56C044A7-17B7-4FD7-9976-E1F32D2ED020}" destId="{55F6EA24-3AD5-40CF-B658-030CC56BF5B6}" srcOrd="0" destOrd="0" presId="urn:microsoft.com/office/officeart/2005/8/layout/radial5"/>
    <dgm:cxn modelId="{8FE620B4-7D3F-4DD8-9BC5-372A833CAF4C}" type="presOf" srcId="{724B9D50-28ED-4A3D-995C-378DD8754110}" destId="{E92EB9B4-BE55-4306-B011-FE855A754F8A}" srcOrd="0" destOrd="0" presId="urn:microsoft.com/office/officeart/2005/8/layout/radial5"/>
    <dgm:cxn modelId="{166E05BF-E137-409B-9E82-C66D37464D6C}" type="presOf" srcId="{A07A1DD1-0CB6-4DED-89AC-E1554C5E2252}" destId="{CB5DB2BC-3120-4A9A-8674-87D814A36D42}" srcOrd="1" destOrd="0" presId="urn:microsoft.com/office/officeart/2005/8/layout/radial5"/>
    <dgm:cxn modelId="{F012D9C0-DC93-494A-A936-DB5652E1D1AE}" type="presOf" srcId="{724B9D50-28ED-4A3D-995C-378DD8754110}" destId="{739C1A96-808F-40A3-ABD0-F46831678DBC}" srcOrd="1" destOrd="0" presId="urn:microsoft.com/office/officeart/2005/8/layout/radial5"/>
    <dgm:cxn modelId="{8BDA5BDA-E370-40CA-BCD2-EC0C7C54E45D}" type="presOf" srcId="{A07A1DD1-0CB6-4DED-89AC-E1554C5E2252}" destId="{D7B8C163-363A-4A8A-A735-88D2E91A784F}" srcOrd="0" destOrd="0" presId="urn:microsoft.com/office/officeart/2005/8/layout/radial5"/>
    <dgm:cxn modelId="{868EBEF8-F3CB-4C81-A4EE-F83FE7DAE04B}" srcId="{CCC64426-D494-4F0E-BBA1-29E2C80FE1A2}" destId="{7F530F9A-D200-4909-ACE5-3D0FB4AB893E}" srcOrd="1" destOrd="0" parTransId="{7CCED1BF-E1BE-4F6B-BF61-342DFCB9CDD3}" sibTransId="{61F14B10-BDBF-4407-BF93-82309D15B05E}"/>
    <dgm:cxn modelId="{4EF69364-069E-4AD8-91FE-9704CE7F7DC6}" type="presParOf" srcId="{13A33C3D-975D-467B-9574-99654C3FBFA4}" destId="{8E550FB7-D8DC-434E-9AA9-AE7F40FF5CAE}" srcOrd="0" destOrd="0" presId="urn:microsoft.com/office/officeart/2005/8/layout/radial5"/>
    <dgm:cxn modelId="{A3131A18-A57A-4B52-9A5C-2442A384D0B9}" type="presParOf" srcId="{13A33C3D-975D-467B-9574-99654C3FBFA4}" destId="{D7B8C163-363A-4A8A-A735-88D2E91A784F}" srcOrd="1" destOrd="0" presId="urn:microsoft.com/office/officeart/2005/8/layout/radial5"/>
    <dgm:cxn modelId="{D49C419C-B4E3-40EA-82EB-DF90ED5EB355}" type="presParOf" srcId="{D7B8C163-363A-4A8A-A735-88D2E91A784F}" destId="{CB5DB2BC-3120-4A9A-8674-87D814A36D42}" srcOrd="0" destOrd="0" presId="urn:microsoft.com/office/officeart/2005/8/layout/radial5"/>
    <dgm:cxn modelId="{0FECA59D-538B-4D1A-841E-D1A62B785724}" type="presParOf" srcId="{13A33C3D-975D-467B-9574-99654C3FBFA4}" destId="{1DE21B1D-5D1B-47DA-9D5E-91F8135EFB8D}" srcOrd="2" destOrd="0" presId="urn:microsoft.com/office/officeart/2005/8/layout/radial5"/>
    <dgm:cxn modelId="{6560F5EA-6A01-4E35-A3B2-1226FC4B1207}" type="presParOf" srcId="{13A33C3D-975D-467B-9574-99654C3FBFA4}" destId="{55F6EA24-3AD5-40CF-B658-030CC56BF5B6}" srcOrd="3" destOrd="0" presId="urn:microsoft.com/office/officeart/2005/8/layout/radial5"/>
    <dgm:cxn modelId="{6D9D58D6-63F6-4EE8-8F85-60BA6EE03D6E}" type="presParOf" srcId="{55F6EA24-3AD5-40CF-B658-030CC56BF5B6}" destId="{8C0BA6F5-8AB1-41E9-B5A3-2BAD52E3EAE4}" srcOrd="0" destOrd="0" presId="urn:microsoft.com/office/officeart/2005/8/layout/radial5"/>
    <dgm:cxn modelId="{62C69BBA-6608-4C90-8FC3-EABA763DA15D}" type="presParOf" srcId="{13A33C3D-975D-467B-9574-99654C3FBFA4}" destId="{33445235-3422-43AC-BE62-CBAC0246C11A}" srcOrd="4" destOrd="0" presId="urn:microsoft.com/office/officeart/2005/8/layout/radial5"/>
    <dgm:cxn modelId="{F65D50D0-4355-45FC-AE3E-211E1123B107}" type="presParOf" srcId="{13A33C3D-975D-467B-9574-99654C3FBFA4}" destId="{E92EB9B4-BE55-4306-B011-FE855A754F8A}" srcOrd="5" destOrd="0" presId="urn:microsoft.com/office/officeart/2005/8/layout/radial5"/>
    <dgm:cxn modelId="{C4CB5F2C-3BAE-4B14-A95E-F5F8DDBBEABA}" type="presParOf" srcId="{E92EB9B4-BE55-4306-B011-FE855A754F8A}" destId="{739C1A96-808F-40A3-ABD0-F46831678DBC}" srcOrd="0" destOrd="0" presId="urn:microsoft.com/office/officeart/2005/8/layout/radial5"/>
    <dgm:cxn modelId="{46BF1F15-F7C0-4031-802D-22C0F9DB7D75}" type="presParOf" srcId="{13A33C3D-975D-467B-9574-99654C3FBFA4}" destId="{A64A411F-EA04-42C3-A6FB-15FF8CBC18D0}" srcOrd="6" destOrd="0" presId="urn:microsoft.com/office/officeart/2005/8/layout/radial5"/>
    <dgm:cxn modelId="{481678F0-DDE0-4EAA-99F5-682A518DC13E}" type="presParOf" srcId="{13A33C3D-975D-467B-9574-99654C3FBFA4}" destId="{85D42DEE-3386-454C-8103-96986B17A11F}" srcOrd="7" destOrd="0" presId="urn:microsoft.com/office/officeart/2005/8/layout/radial5"/>
    <dgm:cxn modelId="{06FC970B-37A8-4005-BAED-7C6820C64CA2}" type="presParOf" srcId="{85D42DEE-3386-454C-8103-96986B17A11F}" destId="{AA21C29D-4ABF-4F7C-956A-5CE93AD74FC6}" srcOrd="0" destOrd="0" presId="urn:microsoft.com/office/officeart/2005/8/layout/radial5"/>
    <dgm:cxn modelId="{41F72E36-30D9-4BD2-9B99-E8B206BFAAEE}" type="presParOf" srcId="{13A33C3D-975D-467B-9574-99654C3FBFA4}" destId="{2A4DF6D0-11C2-4D6F-8F2C-8332D99C90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8E604-9681-49F2-ACC4-84040E4C07E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121F11A-1C8A-4BC4-A3E1-9BD91C5B0A3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Production de la </a:t>
          </a:r>
          <a:r>
            <a:rPr lang="en-US" sz="1600" dirty="0" err="1"/>
            <a:t>farine</a:t>
          </a:r>
          <a:endParaRPr lang="en-US" sz="1600" dirty="0"/>
        </a:p>
      </dgm:t>
    </dgm:pt>
    <dgm:pt modelId="{3B69D04E-08BB-48B9-A22B-FA479BBAF8B4}" type="parTrans" cxnId="{64363851-74A1-473A-8727-7BBAE6DB5372}">
      <dgm:prSet/>
      <dgm:spPr/>
      <dgm:t>
        <a:bodyPr/>
        <a:lstStyle/>
        <a:p>
          <a:endParaRPr lang="en-US"/>
        </a:p>
      </dgm:t>
    </dgm:pt>
    <dgm:pt modelId="{A07B9B56-6032-40CE-B5BB-B7B70F47DF61}" type="sibTrans" cxnId="{64363851-74A1-473A-8727-7BBAE6DB5372}">
      <dgm:prSet/>
      <dgm:spPr/>
      <dgm:t>
        <a:bodyPr/>
        <a:lstStyle/>
        <a:p>
          <a:endParaRPr lang="en-US"/>
        </a:p>
      </dgm:t>
    </dgm:pt>
    <dgm:pt modelId="{44A8CCD1-8E4B-4D42-9523-B60F1731EBB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err="1">
              <a:latin typeface="Agency FB" panose="020B0503020202020204" pitchFamily="34" charset="0"/>
            </a:rPr>
            <a:t>Suivi</a:t>
          </a:r>
          <a:r>
            <a:rPr lang="en-US" sz="1800" dirty="0">
              <a:latin typeface="Agency FB" panose="020B0503020202020204" pitchFamily="34" charset="0"/>
            </a:rPr>
            <a:t> des adoptions de </a:t>
          </a:r>
          <a:r>
            <a:rPr lang="en-US" sz="1800" dirty="0" err="1">
              <a:latin typeface="Agency FB" panose="020B0503020202020204" pitchFamily="34" charset="0"/>
            </a:rPr>
            <a:t>bonnes</a:t>
          </a:r>
          <a:r>
            <a:rPr lang="en-US" sz="1800" dirty="0">
              <a:latin typeface="Agency FB" panose="020B0503020202020204" pitchFamily="34" charset="0"/>
            </a:rPr>
            <a:t> pratiques </a:t>
          </a:r>
        </a:p>
      </dgm:t>
    </dgm:pt>
    <dgm:pt modelId="{D7B78C04-24BE-46AC-817D-CC4D5D825A19}" type="parTrans" cxnId="{9AF6A21C-6D4C-4B7A-97ED-A0A2FB751AD2}">
      <dgm:prSet/>
      <dgm:spPr/>
      <dgm:t>
        <a:bodyPr/>
        <a:lstStyle/>
        <a:p>
          <a:endParaRPr lang="en-US"/>
        </a:p>
      </dgm:t>
    </dgm:pt>
    <dgm:pt modelId="{3653A0CF-CCDE-4FB9-976A-FA1963A27054}" type="sibTrans" cxnId="{9AF6A21C-6D4C-4B7A-97ED-A0A2FB751AD2}">
      <dgm:prSet/>
      <dgm:spPr/>
      <dgm:t>
        <a:bodyPr/>
        <a:lstStyle/>
        <a:p>
          <a:endParaRPr lang="en-US"/>
        </a:p>
      </dgm:t>
    </dgm:pt>
    <dgm:pt modelId="{DA050019-827D-4656-843E-9E7F857AF57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err="1"/>
            <a:t>Renforcement</a:t>
          </a:r>
          <a:r>
            <a:rPr lang="en-US" sz="1800" dirty="0"/>
            <a:t> des capacités</a:t>
          </a:r>
        </a:p>
        <a:p>
          <a:endParaRPr lang="en-US" sz="1800" dirty="0"/>
        </a:p>
      </dgm:t>
    </dgm:pt>
    <dgm:pt modelId="{C6CE498D-255F-4ECE-A055-8F50DD0F3AD5}" type="parTrans" cxnId="{C7EC31B0-EEC3-49D7-AD85-B2CC46F7063E}">
      <dgm:prSet/>
      <dgm:spPr/>
      <dgm:t>
        <a:bodyPr/>
        <a:lstStyle/>
        <a:p>
          <a:endParaRPr lang="en-US"/>
        </a:p>
      </dgm:t>
    </dgm:pt>
    <dgm:pt modelId="{265712B0-922F-4AF0-B77D-B70C7C9F1063}" type="sibTrans" cxnId="{C7EC31B0-EEC3-49D7-AD85-B2CC46F7063E}">
      <dgm:prSet/>
      <dgm:spPr/>
      <dgm:t>
        <a:bodyPr/>
        <a:lstStyle/>
        <a:p>
          <a:endParaRPr lang="en-US"/>
        </a:p>
      </dgm:t>
    </dgm:pt>
    <dgm:pt modelId="{9B817A37-2ABE-4516-A133-6526D15A2103}" type="pres">
      <dgm:prSet presAssocID="{0978E604-9681-49F2-ACC4-84040E4C07E7}" presName="compositeShape" presStyleCnt="0">
        <dgm:presLayoutVars>
          <dgm:chMax val="7"/>
          <dgm:dir/>
          <dgm:resizeHandles val="exact"/>
        </dgm:presLayoutVars>
      </dgm:prSet>
      <dgm:spPr/>
    </dgm:pt>
    <dgm:pt modelId="{94C877A4-79D5-410E-A27C-818042EEE54B}" type="pres">
      <dgm:prSet presAssocID="{0978E604-9681-49F2-ACC4-84040E4C07E7}" presName="wedge1" presStyleLbl="node1" presStyleIdx="0" presStyleCnt="3" custAng="0"/>
      <dgm:spPr/>
    </dgm:pt>
    <dgm:pt modelId="{7A80C857-2B1C-42A4-82DD-542C4F606F2C}" type="pres">
      <dgm:prSet presAssocID="{0978E604-9681-49F2-ACC4-84040E4C07E7}" presName="dummy1a" presStyleCnt="0"/>
      <dgm:spPr/>
    </dgm:pt>
    <dgm:pt modelId="{281D3DEF-002C-4740-9094-85F893D96B42}" type="pres">
      <dgm:prSet presAssocID="{0978E604-9681-49F2-ACC4-84040E4C07E7}" presName="dummy1b" presStyleCnt="0"/>
      <dgm:spPr/>
    </dgm:pt>
    <dgm:pt modelId="{BA5A90C6-56B8-4B3A-8F08-36CB9EC82B58}" type="pres">
      <dgm:prSet presAssocID="{0978E604-9681-49F2-ACC4-84040E4C07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E4C83F-C43F-4264-B643-BD4491F424C3}" type="pres">
      <dgm:prSet presAssocID="{0978E604-9681-49F2-ACC4-84040E4C07E7}" presName="wedge2" presStyleLbl="node1" presStyleIdx="1" presStyleCnt="3"/>
      <dgm:spPr/>
    </dgm:pt>
    <dgm:pt modelId="{43E95CC2-21B3-436A-A8AB-7BC1E6ECAA98}" type="pres">
      <dgm:prSet presAssocID="{0978E604-9681-49F2-ACC4-84040E4C07E7}" presName="dummy2a" presStyleCnt="0"/>
      <dgm:spPr/>
    </dgm:pt>
    <dgm:pt modelId="{4FE9BDF4-BA0A-4246-9DCF-FC0401C4D5F4}" type="pres">
      <dgm:prSet presAssocID="{0978E604-9681-49F2-ACC4-84040E4C07E7}" presName="dummy2b" presStyleCnt="0"/>
      <dgm:spPr/>
    </dgm:pt>
    <dgm:pt modelId="{8392F03C-1AC7-41D4-B95C-C44DB7BF05DC}" type="pres">
      <dgm:prSet presAssocID="{0978E604-9681-49F2-ACC4-84040E4C07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E1BB661-E604-4145-AA5A-FB2072C0AC18}" type="pres">
      <dgm:prSet presAssocID="{0978E604-9681-49F2-ACC4-84040E4C07E7}" presName="wedge3" presStyleLbl="node1" presStyleIdx="2" presStyleCnt="3" custScaleX="104796" custScaleY="94978" custLinFactNeighborX="-347" custLinFactNeighborY="-456"/>
      <dgm:spPr/>
    </dgm:pt>
    <dgm:pt modelId="{7D1A644D-9346-475D-908A-B44E583BD724}" type="pres">
      <dgm:prSet presAssocID="{0978E604-9681-49F2-ACC4-84040E4C07E7}" presName="dummy3a" presStyleCnt="0"/>
      <dgm:spPr/>
    </dgm:pt>
    <dgm:pt modelId="{6C041A72-028A-4716-ABC6-FAB0B71A3FF7}" type="pres">
      <dgm:prSet presAssocID="{0978E604-9681-49F2-ACC4-84040E4C07E7}" presName="dummy3b" presStyleCnt="0"/>
      <dgm:spPr/>
    </dgm:pt>
    <dgm:pt modelId="{7C68F04F-C3EE-4B4D-82F5-16E0F08CFBC8}" type="pres">
      <dgm:prSet presAssocID="{0978E604-9681-49F2-ACC4-84040E4C07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E6DF435-4DA8-44D9-9F0C-B9D3EA50C2DE}" type="pres">
      <dgm:prSet presAssocID="{A07B9B56-6032-40CE-B5BB-B7B70F47DF61}" presName="arrowWedge1" presStyleLbl="fgSibTrans2D1" presStyleIdx="0" presStyleCnt="3"/>
      <dgm:spPr/>
    </dgm:pt>
    <dgm:pt modelId="{A580F398-E436-47E1-823A-9283FDFF74DC}" type="pres">
      <dgm:prSet presAssocID="{3653A0CF-CCDE-4FB9-976A-FA1963A27054}" presName="arrowWedge2" presStyleLbl="fgSibTrans2D1" presStyleIdx="1" presStyleCnt="3" custLinFactNeighborX="-986" custLinFactNeighborY="-813"/>
      <dgm:spPr/>
    </dgm:pt>
    <dgm:pt modelId="{0824837B-AFE3-427E-B006-E6BB31B9D760}" type="pres">
      <dgm:prSet presAssocID="{265712B0-922F-4AF0-B77D-B70C7C9F1063}" presName="arrowWedge3" presStyleLbl="fgSibTrans2D1" presStyleIdx="2" presStyleCnt="3" custAng="0"/>
      <dgm:spPr/>
    </dgm:pt>
  </dgm:ptLst>
  <dgm:cxnLst>
    <dgm:cxn modelId="{9AF6A21C-6D4C-4B7A-97ED-A0A2FB751AD2}" srcId="{0978E604-9681-49F2-ACC4-84040E4C07E7}" destId="{44A8CCD1-8E4B-4D42-9523-B60F1731EBBC}" srcOrd="1" destOrd="0" parTransId="{D7B78C04-24BE-46AC-817D-CC4D5D825A19}" sibTransId="{3653A0CF-CCDE-4FB9-976A-FA1963A27054}"/>
    <dgm:cxn modelId="{A37E1B28-3665-428C-89F5-D342AD265A91}" type="presOf" srcId="{0978E604-9681-49F2-ACC4-84040E4C07E7}" destId="{9B817A37-2ABE-4516-A133-6526D15A2103}" srcOrd="0" destOrd="0" presId="urn:microsoft.com/office/officeart/2005/8/layout/cycle8"/>
    <dgm:cxn modelId="{FBDA825F-FDC4-44A5-9315-0771FFBF914C}" type="presOf" srcId="{DA050019-827D-4656-843E-9E7F857AF576}" destId="{9E1BB661-E604-4145-AA5A-FB2072C0AC18}" srcOrd="0" destOrd="0" presId="urn:microsoft.com/office/officeart/2005/8/layout/cycle8"/>
    <dgm:cxn modelId="{EFD5D163-BD56-4CC1-92E7-97BDDE0FDD68}" type="presOf" srcId="{7121F11A-1C8A-4BC4-A3E1-9BD91C5B0A3A}" destId="{94C877A4-79D5-410E-A27C-818042EEE54B}" srcOrd="0" destOrd="0" presId="urn:microsoft.com/office/officeart/2005/8/layout/cycle8"/>
    <dgm:cxn modelId="{64363851-74A1-473A-8727-7BBAE6DB5372}" srcId="{0978E604-9681-49F2-ACC4-84040E4C07E7}" destId="{7121F11A-1C8A-4BC4-A3E1-9BD91C5B0A3A}" srcOrd="0" destOrd="0" parTransId="{3B69D04E-08BB-48B9-A22B-FA479BBAF8B4}" sibTransId="{A07B9B56-6032-40CE-B5BB-B7B70F47DF61}"/>
    <dgm:cxn modelId="{564B7557-EC78-4404-994D-42375B6F010B}" type="presOf" srcId="{44A8CCD1-8E4B-4D42-9523-B60F1731EBBC}" destId="{D4E4C83F-C43F-4264-B643-BD4491F424C3}" srcOrd="0" destOrd="0" presId="urn:microsoft.com/office/officeart/2005/8/layout/cycle8"/>
    <dgm:cxn modelId="{35A9CB8E-F045-4048-BD85-752096C8E716}" type="presOf" srcId="{44A8CCD1-8E4B-4D42-9523-B60F1731EBBC}" destId="{8392F03C-1AC7-41D4-B95C-C44DB7BF05DC}" srcOrd="1" destOrd="0" presId="urn:microsoft.com/office/officeart/2005/8/layout/cycle8"/>
    <dgm:cxn modelId="{C7EC31B0-EEC3-49D7-AD85-B2CC46F7063E}" srcId="{0978E604-9681-49F2-ACC4-84040E4C07E7}" destId="{DA050019-827D-4656-843E-9E7F857AF576}" srcOrd="2" destOrd="0" parTransId="{C6CE498D-255F-4ECE-A055-8F50DD0F3AD5}" sibTransId="{265712B0-922F-4AF0-B77D-B70C7C9F1063}"/>
    <dgm:cxn modelId="{5E3456B5-4E69-4159-8811-4BB88C1FFA09}" type="presOf" srcId="{DA050019-827D-4656-843E-9E7F857AF576}" destId="{7C68F04F-C3EE-4B4D-82F5-16E0F08CFBC8}" srcOrd="1" destOrd="0" presId="urn:microsoft.com/office/officeart/2005/8/layout/cycle8"/>
    <dgm:cxn modelId="{844860E7-D4AA-4BEA-BA98-C709CB0F4BAB}" type="presOf" srcId="{7121F11A-1C8A-4BC4-A3E1-9BD91C5B0A3A}" destId="{BA5A90C6-56B8-4B3A-8F08-36CB9EC82B58}" srcOrd="1" destOrd="0" presId="urn:microsoft.com/office/officeart/2005/8/layout/cycle8"/>
    <dgm:cxn modelId="{3E5FF347-1EB5-4CBF-BA15-30A112E05A7C}" type="presParOf" srcId="{9B817A37-2ABE-4516-A133-6526D15A2103}" destId="{94C877A4-79D5-410E-A27C-818042EEE54B}" srcOrd="0" destOrd="0" presId="urn:microsoft.com/office/officeart/2005/8/layout/cycle8"/>
    <dgm:cxn modelId="{29212D37-5FF9-4D88-A179-D6591ABEBC47}" type="presParOf" srcId="{9B817A37-2ABE-4516-A133-6526D15A2103}" destId="{7A80C857-2B1C-42A4-82DD-542C4F606F2C}" srcOrd="1" destOrd="0" presId="urn:microsoft.com/office/officeart/2005/8/layout/cycle8"/>
    <dgm:cxn modelId="{B3CE4E77-9B05-4CF3-85E6-BBEFE93D797B}" type="presParOf" srcId="{9B817A37-2ABE-4516-A133-6526D15A2103}" destId="{281D3DEF-002C-4740-9094-85F893D96B42}" srcOrd="2" destOrd="0" presId="urn:microsoft.com/office/officeart/2005/8/layout/cycle8"/>
    <dgm:cxn modelId="{BF5FB2D6-D261-43F5-89F7-F1B8CC84215D}" type="presParOf" srcId="{9B817A37-2ABE-4516-A133-6526D15A2103}" destId="{BA5A90C6-56B8-4B3A-8F08-36CB9EC82B58}" srcOrd="3" destOrd="0" presId="urn:microsoft.com/office/officeart/2005/8/layout/cycle8"/>
    <dgm:cxn modelId="{360CF299-50B9-4BED-B3E6-80C3552BF222}" type="presParOf" srcId="{9B817A37-2ABE-4516-A133-6526D15A2103}" destId="{D4E4C83F-C43F-4264-B643-BD4491F424C3}" srcOrd="4" destOrd="0" presId="urn:microsoft.com/office/officeart/2005/8/layout/cycle8"/>
    <dgm:cxn modelId="{5A658246-0184-4B44-B465-9624EF646D16}" type="presParOf" srcId="{9B817A37-2ABE-4516-A133-6526D15A2103}" destId="{43E95CC2-21B3-436A-A8AB-7BC1E6ECAA98}" srcOrd="5" destOrd="0" presId="urn:microsoft.com/office/officeart/2005/8/layout/cycle8"/>
    <dgm:cxn modelId="{38B9F8E5-95A9-427A-BF3A-431FE91E2272}" type="presParOf" srcId="{9B817A37-2ABE-4516-A133-6526D15A2103}" destId="{4FE9BDF4-BA0A-4246-9DCF-FC0401C4D5F4}" srcOrd="6" destOrd="0" presId="urn:microsoft.com/office/officeart/2005/8/layout/cycle8"/>
    <dgm:cxn modelId="{F0A20B59-31A2-4C0A-97AE-79485D6B7A96}" type="presParOf" srcId="{9B817A37-2ABE-4516-A133-6526D15A2103}" destId="{8392F03C-1AC7-41D4-B95C-C44DB7BF05DC}" srcOrd="7" destOrd="0" presId="urn:microsoft.com/office/officeart/2005/8/layout/cycle8"/>
    <dgm:cxn modelId="{16EED656-C123-4422-8991-3C19E28474D7}" type="presParOf" srcId="{9B817A37-2ABE-4516-A133-6526D15A2103}" destId="{9E1BB661-E604-4145-AA5A-FB2072C0AC18}" srcOrd="8" destOrd="0" presId="urn:microsoft.com/office/officeart/2005/8/layout/cycle8"/>
    <dgm:cxn modelId="{11DA2262-EA45-41AA-9D2A-203323F436A1}" type="presParOf" srcId="{9B817A37-2ABE-4516-A133-6526D15A2103}" destId="{7D1A644D-9346-475D-908A-B44E583BD724}" srcOrd="9" destOrd="0" presId="urn:microsoft.com/office/officeart/2005/8/layout/cycle8"/>
    <dgm:cxn modelId="{EE47CD8F-70DB-4803-92D0-590F3E916FA3}" type="presParOf" srcId="{9B817A37-2ABE-4516-A133-6526D15A2103}" destId="{6C041A72-028A-4716-ABC6-FAB0B71A3FF7}" srcOrd="10" destOrd="0" presId="urn:microsoft.com/office/officeart/2005/8/layout/cycle8"/>
    <dgm:cxn modelId="{2F326106-8CD7-4BA3-891C-5F3F8D14E38C}" type="presParOf" srcId="{9B817A37-2ABE-4516-A133-6526D15A2103}" destId="{7C68F04F-C3EE-4B4D-82F5-16E0F08CFBC8}" srcOrd="11" destOrd="0" presId="urn:microsoft.com/office/officeart/2005/8/layout/cycle8"/>
    <dgm:cxn modelId="{6DB14BEE-405C-4658-B561-2AD7047B96B9}" type="presParOf" srcId="{9B817A37-2ABE-4516-A133-6526D15A2103}" destId="{BE6DF435-4DA8-44D9-9F0C-B9D3EA50C2DE}" srcOrd="12" destOrd="0" presId="urn:microsoft.com/office/officeart/2005/8/layout/cycle8"/>
    <dgm:cxn modelId="{427E1D99-35DD-41CE-81D2-C28587EC2237}" type="presParOf" srcId="{9B817A37-2ABE-4516-A133-6526D15A2103}" destId="{A580F398-E436-47E1-823A-9283FDFF74DC}" srcOrd="13" destOrd="0" presId="urn:microsoft.com/office/officeart/2005/8/layout/cycle8"/>
    <dgm:cxn modelId="{06D09FFA-8E4A-462F-93E8-D0E463C1F5E4}" type="presParOf" srcId="{9B817A37-2ABE-4516-A133-6526D15A2103}" destId="{0824837B-AFE3-427E-B006-E6BB31B9D76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50FB7-D8DC-434E-9AA9-AE7F40FF5CAE}">
      <dsp:nvSpPr>
        <dsp:cNvPr id="0" name=""/>
        <dsp:cNvSpPr/>
      </dsp:nvSpPr>
      <dsp:spPr>
        <a:xfrm>
          <a:off x="3693583" y="1925939"/>
          <a:ext cx="1953278" cy="147257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979634" y="2141592"/>
        <a:ext cx="1381176" cy="1041264"/>
      </dsp:txXfrm>
    </dsp:sp>
    <dsp:sp modelId="{D7B8C163-363A-4A8A-A735-88D2E91A784F}">
      <dsp:nvSpPr>
        <dsp:cNvPr id="0" name=""/>
        <dsp:cNvSpPr/>
      </dsp:nvSpPr>
      <dsp:spPr>
        <a:xfrm rot="16033653">
          <a:off x="4558612" y="1552958"/>
          <a:ext cx="139597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580564" y="1672223"/>
        <a:ext cx="97718" cy="295049"/>
      </dsp:txXfrm>
    </dsp:sp>
    <dsp:sp modelId="{1DE21B1D-5D1B-47DA-9D5E-91F8135EFB8D}">
      <dsp:nvSpPr>
        <dsp:cNvPr id="0" name=""/>
        <dsp:cNvSpPr/>
      </dsp:nvSpPr>
      <dsp:spPr>
        <a:xfrm>
          <a:off x="3476148" y="-51199"/>
          <a:ext cx="2208404" cy="1715150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Malnutrition aiguë globale  (6-59)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8,4%</a:t>
          </a:r>
          <a:endParaRPr lang="en-US" sz="2000" b="1" kern="1200" dirty="0"/>
        </a:p>
      </dsp:txBody>
      <dsp:txXfrm>
        <a:off x="3799561" y="199979"/>
        <a:ext cx="1561578" cy="1212794"/>
      </dsp:txXfrm>
    </dsp:sp>
    <dsp:sp modelId="{55F6EA24-3AD5-40CF-B658-030CC56BF5B6}">
      <dsp:nvSpPr>
        <dsp:cNvPr id="0" name=""/>
        <dsp:cNvSpPr/>
      </dsp:nvSpPr>
      <dsp:spPr>
        <a:xfrm rot="202392">
          <a:off x="5704037" y="2481571"/>
          <a:ext cx="145456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704075" y="2578637"/>
        <a:ext cx="101819" cy="295049"/>
      </dsp:txXfrm>
    </dsp:sp>
    <dsp:sp modelId="{33445235-3422-43AC-BE62-CBAC0246C11A}">
      <dsp:nvSpPr>
        <dsp:cNvPr id="0" name=""/>
        <dsp:cNvSpPr/>
      </dsp:nvSpPr>
      <dsp:spPr>
        <a:xfrm>
          <a:off x="5915202" y="1802425"/>
          <a:ext cx="2309328" cy="200247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Insuffisance pondérale </a:t>
          </a: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19%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253395" y="2095681"/>
        <a:ext cx="1632942" cy="1415965"/>
      </dsp:txXfrm>
    </dsp:sp>
    <dsp:sp modelId="{E92EB9B4-BE55-4306-B011-FE855A754F8A}">
      <dsp:nvSpPr>
        <dsp:cNvPr id="0" name=""/>
        <dsp:cNvSpPr/>
      </dsp:nvSpPr>
      <dsp:spPr>
        <a:xfrm rot="5084865">
          <a:off x="4680655" y="3275856"/>
          <a:ext cx="137155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699345" y="3353719"/>
        <a:ext cx="96009" cy="295049"/>
      </dsp:txXfrm>
    </dsp:sp>
    <dsp:sp modelId="{A64A411F-EA04-42C3-A6FB-15FF8CBC18D0}">
      <dsp:nvSpPr>
        <dsp:cNvPr id="0" name=""/>
        <dsp:cNvSpPr/>
      </dsp:nvSpPr>
      <dsp:spPr>
        <a:xfrm>
          <a:off x="3706811" y="3650907"/>
          <a:ext cx="2299088" cy="207224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Malnutrition chronique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25,5% 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043505" y="3954381"/>
        <a:ext cx="1625700" cy="1465299"/>
      </dsp:txXfrm>
    </dsp:sp>
    <dsp:sp modelId="{85D42DEE-3386-454C-8103-96986B17A11F}">
      <dsp:nvSpPr>
        <dsp:cNvPr id="0" name=""/>
        <dsp:cNvSpPr/>
      </dsp:nvSpPr>
      <dsp:spPr>
        <a:xfrm rot="10781802">
          <a:off x="3206173" y="2423188"/>
          <a:ext cx="344456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09509" y="2521264"/>
        <a:ext cx="241119" cy="295049"/>
      </dsp:txXfrm>
    </dsp:sp>
    <dsp:sp modelId="{2A4DF6D0-11C2-4D6F-8F2C-8332D99C9030}">
      <dsp:nvSpPr>
        <dsp:cNvPr id="0" name=""/>
        <dsp:cNvSpPr/>
      </dsp:nvSpPr>
      <dsp:spPr>
        <a:xfrm>
          <a:off x="1102166" y="1612883"/>
          <a:ext cx="1941543" cy="2126181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Début de fermeture de centres de santé</a:t>
          </a:r>
        </a:p>
      </dsp:txBody>
      <dsp:txXfrm>
        <a:off x="1386498" y="1924255"/>
        <a:ext cx="1372879" cy="1503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77A4-79D5-410E-A27C-818042EEE54B}">
      <dsp:nvSpPr>
        <dsp:cNvPr id="0" name=""/>
        <dsp:cNvSpPr/>
      </dsp:nvSpPr>
      <dsp:spPr>
        <a:xfrm>
          <a:off x="3241723" y="365328"/>
          <a:ext cx="4721172" cy="4721172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Production de la </a:t>
          </a:r>
          <a:r>
            <a:rPr lang="en-US" sz="1600" kern="1200" dirty="0" err="1"/>
            <a:t>farine</a:t>
          </a:r>
          <a:endParaRPr lang="en-US" sz="1600" kern="1200" dirty="0"/>
        </a:p>
      </dsp:txBody>
      <dsp:txXfrm>
        <a:off x="5729893" y="1365767"/>
        <a:ext cx="1686133" cy="1405110"/>
      </dsp:txXfrm>
    </dsp:sp>
    <dsp:sp modelId="{D4E4C83F-C43F-4264-B643-BD4491F424C3}">
      <dsp:nvSpPr>
        <dsp:cNvPr id="0" name=""/>
        <dsp:cNvSpPr/>
      </dsp:nvSpPr>
      <dsp:spPr>
        <a:xfrm>
          <a:off x="3144489" y="533942"/>
          <a:ext cx="4721172" cy="4721172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gency FB" panose="020B0503020202020204" pitchFamily="34" charset="0"/>
            </a:rPr>
            <a:t>Suivi</a:t>
          </a:r>
          <a:r>
            <a:rPr lang="en-US" sz="1800" kern="1200" dirty="0">
              <a:latin typeface="Agency FB" panose="020B0503020202020204" pitchFamily="34" charset="0"/>
            </a:rPr>
            <a:t> des adoptions de </a:t>
          </a:r>
          <a:r>
            <a:rPr lang="en-US" sz="1800" kern="1200" dirty="0" err="1">
              <a:latin typeface="Agency FB" panose="020B0503020202020204" pitchFamily="34" charset="0"/>
            </a:rPr>
            <a:t>bonnes</a:t>
          </a:r>
          <a:r>
            <a:rPr lang="en-US" sz="1800" kern="1200" dirty="0">
              <a:latin typeface="Agency FB" panose="020B0503020202020204" pitchFamily="34" charset="0"/>
            </a:rPr>
            <a:t> pratiques </a:t>
          </a:r>
        </a:p>
      </dsp:txBody>
      <dsp:txXfrm>
        <a:off x="4268578" y="3597084"/>
        <a:ext cx="2529199" cy="1236497"/>
      </dsp:txXfrm>
    </dsp:sp>
    <dsp:sp modelId="{9E1BB661-E604-4145-AA5A-FB2072C0AC18}">
      <dsp:nvSpPr>
        <dsp:cNvPr id="0" name=""/>
        <dsp:cNvSpPr/>
      </dsp:nvSpPr>
      <dsp:spPr>
        <a:xfrm>
          <a:off x="2917659" y="462348"/>
          <a:ext cx="4947600" cy="44840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Renforcement</a:t>
          </a:r>
          <a:r>
            <a:rPr lang="en-US" sz="1800" kern="1200" dirty="0"/>
            <a:t> des capacités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490756" y="1412545"/>
        <a:ext cx="1767000" cy="1334546"/>
      </dsp:txXfrm>
    </dsp:sp>
    <dsp:sp modelId="{BE6DF435-4DA8-44D9-9F0C-B9D3EA50C2DE}">
      <dsp:nvSpPr>
        <dsp:cNvPr id="0" name=""/>
        <dsp:cNvSpPr/>
      </dsp:nvSpPr>
      <dsp:spPr>
        <a:xfrm>
          <a:off x="2949849" y="73065"/>
          <a:ext cx="5305699" cy="53056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0F398-E436-47E1-823A-9283FDFF74DC}">
      <dsp:nvSpPr>
        <dsp:cNvPr id="0" name=""/>
        <dsp:cNvSpPr/>
      </dsp:nvSpPr>
      <dsp:spPr>
        <a:xfrm>
          <a:off x="2799912" y="198245"/>
          <a:ext cx="5305699" cy="53056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837B-AFE3-427E-B006-E6BB31B9D760}">
      <dsp:nvSpPr>
        <dsp:cNvPr id="0" name=""/>
        <dsp:cNvSpPr/>
      </dsp:nvSpPr>
      <dsp:spPr>
        <a:xfrm>
          <a:off x="2737357" y="52441"/>
          <a:ext cx="5305699" cy="53056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A5E6-A25C-4C9B-A61D-5526A691663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8568-AEA1-45BB-9A16-560ABDB3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7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mères des enfants malnutris ont été dotés de MUAC pour leur permettre de suivre l’évolution de l’état nutritionnel de leurs enfants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11149-736F-5845-8ED3-8776F15382B1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582061-F716-DA4D-9F0B-1F73A3D2CA7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779153-5D05-5447-BD5B-608E76D73AEC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E5A235-43DF-B249-AD30-06FF5F7C9FC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F4685B-6DE6-7B43-AF68-D665AABF1FF3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643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9AC04-468E-4976-818A-8363019F6E1F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747E85-8DF2-4FBA-A854-5BCB38EEA36B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ADEEB-B758-4026-B143-F924946854D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A598A-7D20-4AB0-9B39-ABBD3E0CDE44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9D8495-9161-46F3-B30E-A8BC4B97D5D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B9010-E861-4B4F-A835-2067CEB8D0A2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0FA40-A0F1-40D6-8EE9-23068697791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C5DAD-B8DB-4A96-B24C-0B987F05F9CF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F30068-880E-422A-ADD0-C189A080BD7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D9C59-C68D-4FBB-AF08-7A779357223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5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6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9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6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840F5-5E87-4CD0-8476-EF6597982C2B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0999F-82CD-41C6-B2F5-E75AD24CA5E9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E1E6C-1B1E-4A84-89B7-93186CCA861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A01D6-8A02-4F80-9AD5-33901E714EF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23255-563E-4317-B4EB-DD6A76A12BEC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4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6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3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86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7B2C-8627-FE40-9AC6-074BCCE76A19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5B0935-3F4E-D74C-AEFA-D70BD6F6FA00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D39971-EBFA-5A47-AF0A-8B247C4CBC14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E716C7-43AC-3D4E-9A5C-C109A0DE1B4D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B0144A-2AC6-EB44-ABE9-88EE1DD725D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4648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14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73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6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EAA66-E7E6-4D8C-9686-32D93BCCEB5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B70C4C-C3ED-46CF-BB29-0AC1552A990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AFC834-6ECD-4C70-9036-90ED90536831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3CC03-4771-44EA-BD15-04D290A6944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2B67C-5342-4712-A041-BF9FAEFEAC69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6ED6-0CA8-46E4-814E-93DBA705EB83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D8AD3-E476-4781-9D26-EA46D4BB99C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9355B8-5CEF-4796-A4A0-4583C29661B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5368C9-B43A-4274-8DC8-4E427E5A2180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AF42F7-FCB4-44B8-9EAC-FDD7305647C5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88CAD7-209C-4018-A6BC-D0DCE0CA9366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25E990-1537-47E4-A772-DB14210EC9B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5633EA-9940-413E-83ED-21516E6B4B3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012128-9477-42EA-AB59-04004762D6F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3EA43-A77B-459F-BF97-696E11B8097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EDD945-B391-4316-8EC4-D6EFAC91FA30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6F48F-8E35-42B5-92B1-442E1D9E62A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F56C2-5F9E-4209-9F03-9425AFB6115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51C980-BAFD-4152-9AD6-7B80E4E15495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45B7F4-A176-4F58-935C-1FB64C3EBF3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BCC05-B5C6-441D-9871-1CF19EA7F76D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EEDA8-2717-4A67-B8DD-5D467A5D38FD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9572F-3BDA-4229-9479-B6E6D6BFA41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41115-E77D-470D-9CD8-D393E532923F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0A0A2-B5A8-4431-92C0-BA695864FAFB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B5016-94DD-45DC-81A3-E2B4291BF7A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83B18B-0EA3-4A17-ACE9-65B0002314F2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54C848-C30C-40DE-B32F-567677287E43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C5BD4-A6DC-4DA6-B1B3-0E126DF46D5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CA467-4B3F-4057-A922-7F0254E7DF01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9D5A99-4161-8B4D-9DFA-816DD4659D87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59AB58-64A8-6C46-8ED0-6A5A47AD1BF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9EDA1-C38D-EC4A-B17C-5A469D37B60A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34E2EF-1D84-8549-B32A-B360CDAD75FA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2D972-FE68-584C-A100-4BE9715C00CA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21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3EB2-CB6E-46E3-8F38-39A4999E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27" y="69253"/>
            <a:ext cx="10515600" cy="861551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Agency FB" panose="020B0503020202020204" pitchFamily="34" charset="0"/>
                <a:ea typeface="Calibri" panose="020F0502020204030204" pitchFamily="34" charset="0"/>
              </a:rPr>
              <a:t>Paquet </a:t>
            </a:r>
            <a:r>
              <a:rPr lang="en-US" sz="3600" dirty="0" err="1">
                <a:latin typeface="Agency FB" panose="020B0503020202020204" pitchFamily="34" charset="0"/>
                <a:ea typeface="Calibri" panose="020F0502020204030204" pitchFamily="34" charset="0"/>
              </a:rPr>
              <a:t>intégré</a:t>
            </a:r>
            <a:r>
              <a:rPr lang="en-US" sz="3600" dirty="0">
                <a:latin typeface="Agency FB" panose="020B0503020202020204" pitchFamily="34" charset="0"/>
                <a:ea typeface="Calibri" panose="020F0502020204030204" pitchFamily="34" charset="0"/>
              </a:rPr>
              <a:t> de </a:t>
            </a:r>
            <a:r>
              <a:rPr lang="en-US" sz="3600" dirty="0" err="1">
                <a:latin typeface="Agency FB" panose="020B0503020202020204" pitchFamily="34" charset="0"/>
                <a:ea typeface="Calibri" panose="020F0502020204030204" pitchFamily="34" charset="0"/>
              </a:rPr>
              <a:t>prise</a:t>
            </a:r>
            <a:r>
              <a:rPr lang="en-US" sz="3600" dirty="0">
                <a:latin typeface="Agency FB" panose="020B0503020202020204" pitchFamily="34" charset="0"/>
                <a:ea typeface="Calibri" panose="020F0502020204030204" pitchFamily="34" charset="0"/>
              </a:rPr>
              <a:t> en charge Communautaire de la malnutrition</a:t>
            </a:r>
            <a:endParaRPr lang="en-US" sz="3600" b="1" dirty="0">
              <a:latin typeface="Agency FB" panose="020B05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DA31DB-51DC-2259-3FD0-18B4C6D58A0D}"/>
              </a:ext>
            </a:extLst>
          </p:cNvPr>
          <p:cNvGrpSpPr/>
          <p:nvPr/>
        </p:nvGrpSpPr>
        <p:grpSpPr>
          <a:xfrm>
            <a:off x="638396" y="1484026"/>
            <a:ext cx="11310131" cy="4289365"/>
            <a:chOff x="1197079" y="2183850"/>
            <a:chExt cx="10875681" cy="39003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11C30EC-9548-6426-8A6C-345920CE7440}"/>
                </a:ext>
              </a:extLst>
            </p:cNvPr>
            <p:cNvGrpSpPr/>
            <p:nvPr/>
          </p:nvGrpSpPr>
          <p:grpSpPr>
            <a:xfrm>
              <a:off x="5294612" y="2183850"/>
              <a:ext cx="3240607" cy="3900371"/>
              <a:chOff x="5294612" y="2183850"/>
              <a:chExt cx="3240607" cy="3900371"/>
            </a:xfrm>
          </p:grpSpPr>
          <p:pic>
            <p:nvPicPr>
              <p:cNvPr id="19" name="Picture 18" descr="A picture containing person, indoor, several&#10;&#10;Description automatically generated">
                <a:extLst>
                  <a:ext uri="{FF2B5EF4-FFF2-40B4-BE49-F238E27FC236}">
                    <a16:creationId xmlns:a16="http://schemas.microsoft.com/office/drawing/2014/main" id="{66E09F59-23B1-35E0-CCD3-66B172F78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889" y="2183850"/>
                <a:ext cx="3022510" cy="354366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AD3E29-1240-5ABD-5DAF-4DD0D3D7E557}"/>
                  </a:ext>
                </a:extLst>
              </p:cNvPr>
              <p:cNvSpPr/>
              <p:nvPr/>
            </p:nvSpPr>
            <p:spPr>
              <a:xfrm>
                <a:off x="5294612" y="5714922"/>
                <a:ext cx="3240607" cy="3692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Production groupée de farines infantiles améliorée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94C0DC-46C6-E1CF-7D16-695C60588127}"/>
                </a:ext>
              </a:extLst>
            </p:cNvPr>
            <p:cNvSpPr/>
            <p:nvPr/>
          </p:nvSpPr>
          <p:spPr>
            <a:xfrm>
              <a:off x="1197079" y="5714922"/>
              <a:ext cx="3967367" cy="3369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Animation thématique pour la promotion de la santé et de la nutrition maternelle et infantile</a:t>
              </a:r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9B90D1-8FF4-7163-007C-913C515684C4}"/>
                </a:ext>
              </a:extLst>
            </p:cNvPr>
            <p:cNvGrpSpPr/>
            <p:nvPr/>
          </p:nvGrpSpPr>
          <p:grpSpPr>
            <a:xfrm>
              <a:off x="8485677" y="2638946"/>
              <a:ext cx="3587083" cy="3262698"/>
              <a:chOff x="8485677" y="2638946"/>
              <a:chExt cx="3587083" cy="3262698"/>
            </a:xfrm>
          </p:grpSpPr>
          <p:pic>
            <p:nvPicPr>
              <p:cNvPr id="15" name="Picture 14" descr="A group of people standing around a tree&#10;&#10;Description automatically generated with low confidence">
                <a:extLst>
                  <a:ext uri="{FF2B5EF4-FFF2-40B4-BE49-F238E27FC236}">
                    <a16:creationId xmlns:a16="http://schemas.microsoft.com/office/drawing/2014/main" id="{9D0C3770-35CE-712C-403D-3F92036EB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5677" y="2638946"/>
                <a:ext cx="3587083" cy="291443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E3464A-65C5-E8F2-99DC-3EEBD12D8CBF}"/>
                  </a:ext>
                </a:extLst>
              </p:cNvPr>
              <p:cNvSpPr/>
              <p:nvPr/>
            </p:nvSpPr>
            <p:spPr>
              <a:xfrm>
                <a:off x="8577432" y="5553376"/>
                <a:ext cx="3240608" cy="34826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Séchage des légumes feuilles vert-foncé</a:t>
                </a:r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Espace réservé du contenu 15">
            <a:extLst>
              <a:ext uri="{FF2B5EF4-FFF2-40B4-BE49-F238E27FC236}">
                <a16:creationId xmlns:a16="http://schemas.microsoft.com/office/drawing/2014/main" id="{17AB82E0-460A-7D47-7BBF-B2DCF981D2E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6" y="1484026"/>
            <a:ext cx="4261216" cy="3897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0BA4-1237-6065-3734-6B0E7B35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63" y="679469"/>
            <a:ext cx="5263179" cy="69364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4.1.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Logique</a:t>
            </a:r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l’approche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A9DC3-F6A0-1000-420C-BA70B53A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90" y="1704975"/>
            <a:ext cx="11186646" cy="4581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6F07A-AC50-1F72-D581-8BFF0E8B813F}"/>
              </a:ext>
            </a:extLst>
          </p:cNvPr>
          <p:cNvSpPr txBox="1">
            <a:spLocks/>
          </p:cNvSpPr>
          <p:nvPr/>
        </p:nvSpPr>
        <p:spPr>
          <a:xfrm>
            <a:off x="389964" y="1704976"/>
            <a:ext cx="6253904" cy="45332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Renforcer les compétences des principaux acteurs sur les procédés de production des farines infantiles améliorées à base de produits locaux.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Mitiger la dépendance vis-à-vis des aliments complémentaires importés et industriels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Promouvoir la production groupée de farine dans les GASPA pour adresser le facteur coût</a:t>
            </a:r>
            <a:endParaRPr lang="en-US" sz="2400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2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Promouvoir aussi la production individuelle de cette farine au niveau ménage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Accroitre l’utilisation des produits locaux pour prévenir la malnutrition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782EE1FB-552E-B3FC-87A6-000FB1AE0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04" y="1995195"/>
            <a:ext cx="5578996" cy="424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7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C38-7F91-0857-E3B0-79E7E96D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55" y="68161"/>
            <a:ext cx="6123138" cy="68419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4.2. Stratégie de mise en oeuvre</a:t>
            </a:r>
            <a:endParaRPr lang="en-US" sz="36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DA14FA-581B-6A10-CEBA-2060D2B67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16904"/>
              </p:ext>
            </p:extLst>
          </p:nvPr>
        </p:nvGraphicFramePr>
        <p:xfrm>
          <a:off x="1192192" y="591293"/>
          <a:ext cx="10896938" cy="562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9F8181-82FD-C6A3-3BCA-DB99B469683A}"/>
              </a:ext>
            </a:extLst>
          </p:cNvPr>
          <p:cNvSpPr/>
          <p:nvPr/>
        </p:nvSpPr>
        <p:spPr>
          <a:xfrm>
            <a:off x="1352550" y="923183"/>
            <a:ext cx="3143250" cy="16192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Agency FB" panose="020B0503020202020204" pitchFamily="34" charset="0"/>
              </a:rPr>
              <a:t>Direction de la Santé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Agents de Santé,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  ASBC, Les MLA 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Membres GASPA 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D41BC-57EC-0FC2-C442-E7EC30E8F0DD}"/>
              </a:ext>
            </a:extLst>
          </p:cNvPr>
          <p:cNvSpPr/>
          <p:nvPr/>
        </p:nvSpPr>
        <p:spPr>
          <a:xfrm>
            <a:off x="8588415" y="536324"/>
            <a:ext cx="3500715" cy="21490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Collecte</a:t>
            </a:r>
            <a:r>
              <a:rPr lang="en-US" sz="2000" dirty="0">
                <a:latin typeface="Agency FB" panose="020B0503020202020204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</a:rPr>
              <a:t>produits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</a:rPr>
              <a:t>locaux</a:t>
            </a:r>
            <a:endParaRPr lang="en-US" sz="2000" dirty="0"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gency FB" panose="020B0503020202020204" pitchFamily="34" charset="0"/>
              </a:rPr>
              <a:t>Session de transformation </a:t>
            </a:r>
            <a:r>
              <a:rPr lang="en-US" sz="2000" dirty="0" err="1">
                <a:latin typeface="Agency FB" panose="020B0503020202020204" pitchFamily="34" charset="0"/>
              </a:rPr>
              <a:t>groupée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4B8945-FBCC-5D82-E4B9-174DDDA90D99}"/>
              </a:ext>
            </a:extLst>
          </p:cNvPr>
          <p:cNvSpPr/>
          <p:nvPr/>
        </p:nvSpPr>
        <p:spPr>
          <a:xfrm>
            <a:off x="1352550" y="4117706"/>
            <a:ext cx="3524251" cy="2149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Démonstrations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</a:rPr>
              <a:t>culinaires</a:t>
            </a:r>
            <a:endParaRPr lang="en-US" sz="2000" dirty="0"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Suivi</a:t>
            </a:r>
            <a:r>
              <a:rPr lang="en-US" sz="2000" dirty="0">
                <a:latin typeface="Agency FB" panose="020B0503020202020204" pitchFamily="34" charset="0"/>
              </a:rPr>
              <a:t> de la </a:t>
            </a:r>
            <a:r>
              <a:rPr lang="en-US" sz="2000" dirty="0" err="1">
                <a:latin typeface="Agency FB" panose="020B0503020202020204" pitchFamily="34" charset="0"/>
              </a:rPr>
              <a:t>réplication</a:t>
            </a:r>
            <a:r>
              <a:rPr lang="en-US" sz="2000" dirty="0">
                <a:latin typeface="Agency FB" panose="020B0503020202020204" pitchFamily="34" charset="0"/>
              </a:rPr>
              <a:t> au </a:t>
            </a:r>
            <a:r>
              <a:rPr lang="en-US" sz="2000" dirty="0" err="1">
                <a:latin typeface="Agency FB" panose="020B0503020202020204" pitchFamily="34" charset="0"/>
              </a:rPr>
              <a:t>niveau</a:t>
            </a:r>
            <a:r>
              <a:rPr lang="en-US" sz="2000" dirty="0">
                <a:latin typeface="Agency FB" panose="020B0503020202020204" pitchFamily="34" charset="0"/>
              </a:rPr>
              <a:t> ménage</a:t>
            </a:r>
            <a:r>
              <a:rPr lang="en-US" sz="2000" strike="sngStrike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5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32" y="107919"/>
            <a:ext cx="10944664" cy="124856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kern="1200" dirty="0">
                <a:effectLst/>
                <a:latin typeface="Agency FB" panose="020B0503020202020204" pitchFamily="34" charset="0"/>
              </a:rPr>
              <a:t>4.3. </a:t>
            </a:r>
            <a:r>
              <a:rPr lang="en-US" sz="2700" dirty="0" err="1">
                <a:latin typeface="Agency FB" panose="020B0503020202020204" pitchFamily="34" charset="0"/>
              </a:rPr>
              <a:t>R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ésultats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de mise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œuvre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termes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changements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comportement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, de la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qualité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de la vie des ménages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ou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des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organisations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3100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(1/2)</a:t>
            </a:r>
            <a:endParaRPr lang="fr-BF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41ACC5-0568-FB69-BC27-498970BEDF31}"/>
              </a:ext>
            </a:extLst>
          </p:cNvPr>
          <p:cNvSpPr txBox="1"/>
          <p:nvPr/>
        </p:nvSpPr>
        <p:spPr>
          <a:xfrm>
            <a:off x="395144" y="1749508"/>
            <a:ext cx="7116177" cy="43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Les enfants dans les GASPA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ont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un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accès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régulier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aux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farines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infantiles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améliorées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sur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une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longue durée au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cours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l’année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</a:t>
            </a:r>
            <a:endParaRPr lang="en-US" sz="2000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Quantité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 de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farines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produites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: 12 532 kg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FY22 et 21 668 kg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FY 23 (production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groupée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visites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à domicile (VAD)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réalisées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FY23 : 3 870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visites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suivi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réalisées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auprès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de 10 005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mères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pour la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réplication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démonstrations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culinaires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 ;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nombre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moyen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d’enfants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ayant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consommé la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bouille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au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cours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de la FY23 : 11 222 enfants de 6 à 23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mois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 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6CF0A6-1160-D8D5-54D5-B409841D1624}"/>
              </a:ext>
            </a:extLst>
          </p:cNvPr>
          <p:cNvSpPr txBox="1"/>
          <p:nvPr/>
        </p:nvSpPr>
        <p:spPr>
          <a:xfrm>
            <a:off x="7435120" y="5145437"/>
            <a:ext cx="456277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gency FB" panose="020B0503020202020204" pitchFamily="34" charset="0"/>
              </a:rPr>
              <a:t>Session de production groupée de farine pour jeunes enfants de 6à23 mois dans le CSPS de </a:t>
            </a:r>
            <a:r>
              <a:rPr lang="fr-FR" dirty="0" err="1">
                <a:latin typeface="Agency FB" panose="020B0503020202020204" pitchFamily="34" charset="0"/>
              </a:rPr>
              <a:t>Timnaoré</a:t>
            </a:r>
            <a:r>
              <a:rPr lang="fr-FR" dirty="0">
                <a:latin typeface="Agency FB" panose="020B0503020202020204" pitchFamily="34" charset="0"/>
              </a:rPr>
              <a:t>, commune de Rollo.</a:t>
            </a:r>
            <a:endParaRPr lang="fr-BF" dirty="0">
              <a:latin typeface="Agency FB" panose="020B0503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F5292-72DE-8CA6-65FB-88BF8EB1A6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20" y="1840615"/>
            <a:ext cx="4562776" cy="317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0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5CE39-DE1F-DE6A-C356-BB610517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97" y="303584"/>
            <a:ext cx="11016175" cy="87067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b="1" kern="1200" dirty="0">
                <a:effectLst/>
                <a:latin typeface="Agency FB" panose="020B0503020202020204" pitchFamily="34" charset="0"/>
              </a:rPr>
              <a:t>4.3. </a:t>
            </a:r>
            <a:r>
              <a:rPr lang="en-US" sz="2400" b="1" dirty="0" err="1">
                <a:latin typeface="Agency FB" panose="020B0503020202020204" pitchFamily="34" charset="0"/>
              </a:rPr>
              <a:t>R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ésultats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de mise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œuvre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termes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changements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comportement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, de la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qualité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de la vie des ménages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ou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des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organisations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(2/2)</a:t>
            </a:r>
            <a:endParaRPr lang="fr-BF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1A72BA6-BF8F-3341-A634-D0ABD540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36834"/>
              </p:ext>
            </p:extLst>
          </p:nvPr>
        </p:nvGraphicFramePr>
        <p:xfrm>
          <a:off x="219919" y="1828228"/>
          <a:ext cx="6840449" cy="4121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972">
                  <a:extLst>
                    <a:ext uri="{9D8B030D-6E8A-4147-A177-3AD203B41FA5}">
                      <a16:colId xmlns:a16="http://schemas.microsoft.com/office/drawing/2014/main" val="3579143173"/>
                    </a:ext>
                  </a:extLst>
                </a:gridCol>
                <a:gridCol w="1022770">
                  <a:extLst>
                    <a:ext uri="{9D8B030D-6E8A-4147-A177-3AD203B41FA5}">
                      <a16:colId xmlns:a16="http://schemas.microsoft.com/office/drawing/2014/main" val="3590404774"/>
                    </a:ext>
                  </a:extLst>
                </a:gridCol>
                <a:gridCol w="1301707">
                  <a:extLst>
                    <a:ext uri="{9D8B030D-6E8A-4147-A177-3AD203B41FA5}">
                      <a16:colId xmlns:a16="http://schemas.microsoft.com/office/drawing/2014/main" val="3687221466"/>
                    </a:ext>
                  </a:extLst>
                </a:gridCol>
              </a:tblGrid>
              <a:tr h="544034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Pratiques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FY 22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FY23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63499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1. Consommation des aliments riches en fer au niveau des ménages 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66,8%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95%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90085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2. Diversité alimentaire minimum chez les femmes en âge de procréer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44,8%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61,5%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58052"/>
                  </a:ext>
                </a:extLst>
              </a:tr>
              <a:tr h="50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Allaitement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exclusif</a:t>
                      </a:r>
                      <a:endParaRPr lang="en-US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82,9%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78,2%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42613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4. introduction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l’aliment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complément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temps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opportun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chez les enfants de 6 à 23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mois</a:t>
                      </a:r>
                      <a:endParaRPr lang="en-US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47,4%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68,8%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35230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5. Alimentation minimum acceptable chez les enfants de 6 à 23 mois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19,2%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23,1%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0275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EF2E504-6DD8-C485-1CF9-9B36A75029E2}"/>
              </a:ext>
            </a:extLst>
          </p:cNvPr>
          <p:cNvSpPr txBox="1"/>
          <p:nvPr/>
        </p:nvSpPr>
        <p:spPr>
          <a:xfrm>
            <a:off x="1440082" y="1214564"/>
            <a:ext cx="10287682" cy="57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Adoption des pratiques optimales d’ANJE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issue de l’action des ML)</a:t>
            </a:r>
            <a:endParaRPr lang="fr-BF" sz="2400" b="1" dirty="0">
              <a:solidFill>
                <a:srgbClr val="0000CC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FE424C-E692-788F-ABA1-830F93B4C488}"/>
              </a:ext>
            </a:extLst>
          </p:cNvPr>
          <p:cNvSpPr txBox="1"/>
          <p:nvPr/>
        </p:nvSpPr>
        <p:spPr>
          <a:xfrm>
            <a:off x="1599303" y="5877897"/>
            <a:ext cx="37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enquêtes annuelle ViMPlus</a:t>
            </a:r>
            <a:endParaRPr lang="fr-BF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423047-7107-1D18-4315-3EA2E8FDA248}"/>
              </a:ext>
            </a:extLst>
          </p:cNvPr>
          <p:cNvSpPr txBox="1"/>
          <p:nvPr/>
        </p:nvSpPr>
        <p:spPr>
          <a:xfrm>
            <a:off x="7255239" y="5231566"/>
            <a:ext cx="44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Séance de démonstration culinaire dans un GASPA dans la zone de Yalgo</a:t>
            </a:r>
            <a:endParaRPr lang="fr-BF" dirty="0"/>
          </a:p>
        </p:txBody>
      </p:sp>
      <p:pic>
        <p:nvPicPr>
          <p:cNvPr id="3" name="Espace réservé du contenu 7" descr="A group of people sitting around a table with food&#10;&#10;Description automatically generated with low confidence">
            <a:extLst>
              <a:ext uri="{FF2B5EF4-FFF2-40B4-BE49-F238E27FC236}">
                <a16:creationId xmlns:a16="http://schemas.microsoft.com/office/drawing/2014/main" id="{8729C51C-EE20-24CD-979B-4F6CA3D1F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2031817"/>
            <a:ext cx="4493331" cy="31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" y="1775012"/>
            <a:ext cx="6407262" cy="165398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latin typeface="Lato Black" panose="020F0A02020204030203" pitchFamily="34" charset="0"/>
                <a:cs typeface="Times New Roman" panose="02020603050405020304" pitchFamily="18" charset="0"/>
              </a:rPr>
              <a:t>5. La diversification alimentaire : l’approche séchage des légumes feuilles vert-foncé </a:t>
            </a:r>
            <a:endParaRPr lang="en-US" sz="2800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426179B2-F156-54FF-BC1E-E09ED0503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1" y="546437"/>
            <a:ext cx="5624041" cy="5183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22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0BA4-1237-6065-3734-6B0E7B35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924" y="667165"/>
            <a:ext cx="5149971" cy="677071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5.1.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Logique</a:t>
            </a:r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l’approche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901566-0313-CD03-DD64-B8BF957C2768}"/>
              </a:ext>
            </a:extLst>
          </p:cNvPr>
          <p:cNvSpPr txBox="1">
            <a:spLocks/>
          </p:cNvSpPr>
          <p:nvPr/>
        </p:nvSpPr>
        <p:spPr>
          <a:xfrm>
            <a:off x="1124511" y="1611631"/>
            <a:ext cx="9983199" cy="45792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Introduire la notion de diversification alimentaire et de l’équilibre des repas au sein des communautés.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</a:rPr>
              <a:t>S</a:t>
            </a: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eulement 23,3% en moyenne des enfants de 6 à 23 mois ont consommé 4 groupes d’aliments distincts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</a:rPr>
              <a:t>Encourager la </a:t>
            </a: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disponibiliser et la consommation des légumes feuilles vert-foncé de qualité à toute période de l’année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Fournir à la communauté du personnel qualifié pour orienter les ménages sur les techniques de cueillette et de séchage des feuilles  </a:t>
            </a:r>
            <a:endParaRPr lang="fr-FR" sz="24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84406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b="1" kern="1200" dirty="0">
                <a:effectLst/>
                <a:latin typeface="Agency FB" panose="020B0503020202020204" pitchFamily="34" charset="0"/>
              </a:rPr>
              <a:t>5.2. </a:t>
            </a:r>
            <a:r>
              <a:rPr lang="en-US" sz="2700" b="1" dirty="0" err="1">
                <a:latin typeface="Agency FB" panose="020B0503020202020204" pitchFamily="34" charset="0"/>
              </a:rPr>
              <a:t>R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ésultats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de mise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œuvre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en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termes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changements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de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comportement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, de la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qualité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de la vie des ménages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ou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des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organisations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 </a:t>
            </a:r>
            <a:endParaRPr lang="fr-BF" sz="2700" b="1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41ACC5-0568-FB69-BC27-498970BEDF31}"/>
              </a:ext>
            </a:extLst>
          </p:cNvPr>
          <p:cNvSpPr txBox="1"/>
          <p:nvPr/>
        </p:nvSpPr>
        <p:spPr>
          <a:xfrm>
            <a:off x="314793" y="1782821"/>
            <a:ext cx="11713084" cy="418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Les ménages ont un accès régulier/permanent aux légumes et feuilles vert-foncé séchées sur une longue durée au cours de l’année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26 893 ménages ont consommé des légumes feuilles vert-foncé séchés selon l’enquête annuelle 2023 de ViMPlus.</a:t>
            </a:r>
            <a:endParaRPr lang="fr-BF" sz="2000" dirty="0"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63 674 kg de légumes feuilles vert-foncé séchées au cours de la FY22</a:t>
            </a:r>
            <a:endParaRPr lang="fr-FR" sz="2000" b="1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Une évolution de la qualité des pratiques de conservation Vs pratiques traditionnelles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Une maitrise avérée des techniques de séchage et de conservation des légumes  feuilles vert-foncé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Une contribution de l’approche dans la diversification alimentaire des enfants et leurs mères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Pour certaines femmes l’Activité génère des revenus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BF" sz="2000" dirty="0"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10986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6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Leçons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apprises de la mise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œuvre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(conditions de succès,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difficultés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du point de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vue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technique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1/2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408521-E28C-01F7-9157-DD19A53F20ED}"/>
              </a:ext>
            </a:extLst>
          </p:cNvPr>
          <p:cNvSpPr txBox="1"/>
          <p:nvPr/>
        </p:nvSpPr>
        <p:spPr>
          <a:xfrm>
            <a:off x="77372" y="2082018"/>
            <a:ext cx="12037255" cy="411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Conditions de succès</a:t>
            </a:r>
            <a:endParaRPr lang="fr-FR" sz="2400" dirty="0">
              <a:latin typeface="Agency FB" panose="020B05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ingredients pendant la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recoltes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permet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disposer d’un stock important de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vivres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pour la production de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farines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infantiles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tout au long de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l’année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L’implémentation de l’approche des maris dans les villages a permis aux hommes de s’impliquer dans la production en apportant les ingrédients et en facilitant la participation de leurs épouses pour la production de la farine.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production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groupée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farines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permet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à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tous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les members des GASPA de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bénéficier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la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farine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 (meme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celles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qui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n’ont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pas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pu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apporter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d’ingregients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comme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les IDP)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renforçant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ainsi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solidarité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et la cohesion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sociale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dans les GASPA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Promotion de la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suivi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l’épandage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graines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sauvages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certaines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types de plants (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Bulvaka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Sogoda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Promotion de la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suivi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l’épandage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graines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sauvages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certaines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types de plants (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Bulvaka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Sogoda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…)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0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87219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6.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Leçons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apprises de la mise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œuvre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(conditions de succès,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difficultés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du point de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vue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technique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2/2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408521-E28C-01F7-9157-DD19A53F20ED}"/>
              </a:ext>
            </a:extLst>
          </p:cNvPr>
          <p:cNvSpPr txBox="1"/>
          <p:nvPr/>
        </p:nvSpPr>
        <p:spPr>
          <a:xfrm>
            <a:off x="358996" y="1482411"/>
            <a:ext cx="120372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Difficultés du point de vue technique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L’absence de moulin à grain dans certains villages constitue un facteur limitant de la production individuelle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mouture de la farine infantile amélioré dans les moulins à grain collectifs est un facteur de contamination croisée de la farine produite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 L’opération du blanchiment de certaines feuilles avant le séchage constitue une charge supplémentaire pour les femmes et nécessite du bois de chauffe 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cueillette des légumes feuilles vert-foncé à des moments non appropriés de la journée par les femmes à cause de leurs occupations domestiques.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fermeture de a majorité des centres de santé limite la prise en charge adéquate des cas de malnutrition dépistés au niveau communautaire et la supervision des acteurs communautaires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4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643579-5856-ED8D-295F-BB36DBD9F599}"/>
              </a:ext>
            </a:extLst>
          </p:cNvPr>
          <p:cNvSpPr txBox="1"/>
          <p:nvPr/>
        </p:nvSpPr>
        <p:spPr>
          <a:xfrm>
            <a:off x="164123" y="1264370"/>
            <a:ext cx="785838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3200" dirty="0">
                <a:effectLst/>
                <a:latin typeface="Agency FB" panose="020B0503020202020204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fr-FR" sz="40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Opportunités</a:t>
            </a:r>
            <a:endParaRPr lang="fr-FR" sz="20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Les GASPA mis en place répondent à un besoin du Ministère de la santé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L’existence au niveau communautaire d’un grand nombre de femmes formés par ViMPlus qui savent comment produire la farine infantile à partir des aliments locaux.</a:t>
            </a:r>
            <a:endParaRPr lang="fr-BF" sz="20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L’existence d’un environnement social favorable à la production de la farine infantile améliorée grâce aux Ecoles des maris, des sessions de dialogues communautaires. 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L’existence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au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niveau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communautaire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d’un grand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nombre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 femmes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formés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par ViMPlus qui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savent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comment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cueillir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et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sécher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légumes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feuilles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vert-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foncé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L’existence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d’un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environnement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social favorable au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séchage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légumes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et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feuilles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vert-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foncé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grâce aux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Ecoles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maris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, des sessions de dialogues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communautaires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 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demande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des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légumes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et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feuilles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vert-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foncé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sur la place du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marché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est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forte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587F1-B1B2-8D1B-5D67-1FC8F2BD4E71}"/>
              </a:ext>
            </a:extLst>
          </p:cNvPr>
          <p:cNvSpPr txBox="1"/>
          <p:nvPr/>
        </p:nvSpPr>
        <p:spPr>
          <a:xfrm>
            <a:off x="330590" y="160512"/>
            <a:ext cx="11655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Défis de durabilité et de mise à l'échelle 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(opportunités, menaces, potentiels blocage à court ou à long terme 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1/3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E74BAC-AF65-F996-1E94-CAD8DAEFA5F3}"/>
              </a:ext>
            </a:extLst>
          </p:cNvPr>
          <p:cNvPicPr/>
          <p:nvPr/>
        </p:nvPicPr>
        <p:blipFill rotWithShape="1">
          <a:blip r:embed="rId2"/>
          <a:srcRect l="9311" r="15462"/>
          <a:stretch/>
        </p:blipFill>
        <p:spPr>
          <a:xfrm>
            <a:off x="7857138" y="1366469"/>
            <a:ext cx="4170739" cy="464687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246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E675-8166-A2DB-8E3D-CB2EF87A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92659"/>
            <a:ext cx="9524337" cy="46037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Plan de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présentation</a:t>
            </a:r>
            <a:endParaRPr lang="en-US" sz="28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E18D47-B8F1-21D4-BDD7-4DC35A57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243235"/>
              </p:ext>
            </p:extLst>
          </p:nvPr>
        </p:nvGraphicFramePr>
        <p:xfrm>
          <a:off x="2445093" y="805203"/>
          <a:ext cx="8886522" cy="55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C1243A2-A419-9DFC-1372-1F212EEC6CD2}"/>
              </a:ext>
            </a:extLst>
          </p:cNvPr>
          <p:cNvSpPr txBox="1"/>
          <p:nvPr/>
        </p:nvSpPr>
        <p:spPr>
          <a:xfrm>
            <a:off x="1340070" y="1502688"/>
            <a:ext cx="10471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Contexte de la malnutrition dans la zone du projet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Les différents éléments du paquet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Dépistage communautaire de la malnutrition par les  Mères Leaders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Production de la farine infantile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  <a:cs typeface="Times New Roman" panose="02020603050405020304" pitchFamily="18" charset="0"/>
              </a:rPr>
              <a:t>La diversification alimentaire : l’approche séchage des légumes feuilles vert-foncé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Leçons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apprises de la mise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œuvre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Défis de durabilité et de mise à l'échelle</a:t>
            </a:r>
            <a:endParaRPr lang="fr-FR" dirty="0"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359755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643579-5856-ED8D-295F-BB36DBD9F599}"/>
              </a:ext>
            </a:extLst>
          </p:cNvPr>
          <p:cNvSpPr txBox="1"/>
          <p:nvPr/>
        </p:nvSpPr>
        <p:spPr>
          <a:xfrm>
            <a:off x="263769" y="1432603"/>
            <a:ext cx="11788726" cy="527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effectLst/>
                <a:latin typeface="Agency FB" panose="020B0503020202020204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fr-FR" sz="32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Défis à relever</a:t>
            </a:r>
            <a:endParaRPr lang="fr-FR" sz="28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pérennisation de la production de la farine infantile améliorée dans les ménages de la zone d’intervention du projet ;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l’amélioration de la disponibilité et de l’utilisation de farines infantiles améliorées </a:t>
            </a: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à </a:t>
            </a: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travers la mise en oeuvre de l’approche greniers nutritionnels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</a:t>
            </a: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</a:t>
            </a: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réation d’unités de production de la farine infantile améliorée dans la zone d’intervention du projet ViMPlus.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vulgarisation de la technique de séchage des légumes feuilles vert-foncé dans les ménages de la zone d’intervention du projet ; 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 production et la consommation des légumes et feuilles vert-foncé par les ménages tout au long de l’année.  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BF" sz="28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587F1-B1B2-8D1B-5D67-1FC8F2BD4E71}"/>
              </a:ext>
            </a:extLst>
          </p:cNvPr>
          <p:cNvSpPr txBox="1"/>
          <p:nvPr/>
        </p:nvSpPr>
        <p:spPr>
          <a:xfrm>
            <a:off x="1571624" y="160512"/>
            <a:ext cx="10414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Défis de durabilité et de mise à l'échelle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(opportunités, menaces, potentiels blocage à court ou à long terme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2/3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9CFA1D9-4626-E439-E025-70219BE6A52F}"/>
              </a:ext>
            </a:extLst>
          </p:cNvPr>
          <p:cNvSpPr txBox="1"/>
          <p:nvPr/>
        </p:nvSpPr>
        <p:spPr>
          <a:xfrm>
            <a:off x="536916" y="1546145"/>
            <a:ext cx="1165508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Menaces, potentiels blocages</a:t>
            </a:r>
            <a:endParaRPr lang="fr-FR" sz="2800" b="1" dirty="0">
              <a:solidFill>
                <a:srgbClr val="0000CC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Baisse de la production agricole liée aux aléas climatiques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L’insécurité ayant entrainé la perte/l’abandon des actifs de production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Faible accessibilité des denrées alimentaires (flambée  des prix des céréales, fermeture des marchés)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Baisse de la quantité de légumes feuilles vert-foncé liée aux aléas climatiques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L’insécurité ayant entrainé la perte/l’abandon des actifs de production et la fermeture de plusieurs centre de santé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Utilisation des herbicides dans la production agricole menacent la disponibilité naturelle des légumes et feuilles vert-foncé  </a:t>
            </a:r>
            <a:endParaRPr lang="fr-FR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2F87D2-B63A-515C-41F8-0F6AE0662108}"/>
              </a:ext>
            </a:extLst>
          </p:cNvPr>
          <p:cNvSpPr txBox="1"/>
          <p:nvPr/>
        </p:nvSpPr>
        <p:spPr>
          <a:xfrm>
            <a:off x="330590" y="160512"/>
            <a:ext cx="11655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Défis de durabilité et de mise à l'échelle 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(opportunités, menaces, potentiels blocage à court ou à long terme </a:t>
            </a:r>
            <a:r>
              <a:rPr lang="fr-FR" sz="2400" b="1" dirty="0">
                <a:solidFill>
                  <a:srgbClr val="FF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/3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6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9A8EDC81-E9A4-0012-BACA-6EE247EF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29" y="242046"/>
            <a:ext cx="10478906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E675-8166-A2DB-8E3D-CB2EF87A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92659"/>
            <a:ext cx="9524337" cy="46037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Contexte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de la malnutrition dans la zone du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projet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E18D47-B8F1-21D4-BDD7-4DC35A5750D7}"/>
              </a:ext>
            </a:extLst>
          </p:cNvPr>
          <p:cNvGraphicFramePr/>
          <p:nvPr/>
        </p:nvGraphicFramePr>
        <p:xfrm>
          <a:off x="2445093" y="805203"/>
          <a:ext cx="8886522" cy="55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6DD575-4B13-E4C1-F7AE-68275F1E6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93066"/>
              </p:ext>
            </p:extLst>
          </p:nvPr>
        </p:nvGraphicFramePr>
        <p:xfrm>
          <a:off x="2031999" y="753036"/>
          <a:ext cx="9524337" cy="550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09D5DA2-33D7-6830-2366-66D91E64E37F}"/>
              </a:ext>
            </a:extLst>
          </p:cNvPr>
          <p:cNvSpPr txBox="1"/>
          <p:nvPr/>
        </p:nvSpPr>
        <p:spPr>
          <a:xfrm flipH="1">
            <a:off x="1713727" y="5351488"/>
            <a:ext cx="158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SMART 2019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21348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071" y="89994"/>
            <a:ext cx="9524337" cy="74455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2. Les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différents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éléments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paquet</a:t>
            </a:r>
            <a:endParaRPr lang="en-US" sz="28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1644B572-2000-C36E-7B49-93F13FBC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539" y="2218728"/>
            <a:ext cx="3708400" cy="2603500"/>
          </a:xfrm>
          <a:prstGeom prst="triangle">
            <a:avLst>
              <a:gd name="adj" fmla="val 50000"/>
            </a:avLst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5F418D89-244D-FE2D-A968-3244C1DE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258" y="2985984"/>
            <a:ext cx="1948962" cy="1660525"/>
          </a:xfrm>
          <a:prstGeom prst="ellipse">
            <a:avLst/>
          </a:prstGeom>
          <a:solidFill>
            <a:schemeClr val="accent6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Femmes enceintes, </a:t>
            </a:r>
          </a:p>
          <a:p>
            <a:pPr algn="ctr">
              <a:defRPr/>
            </a:pPr>
            <a:r>
              <a:rPr lang="en-US" sz="1400" b="1" dirty="0" err="1">
                <a:solidFill>
                  <a:srgbClr val="002060"/>
                </a:solidFill>
              </a:rPr>
              <a:t>Mère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allaitante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Enfant 6-59 </a:t>
            </a:r>
            <a:r>
              <a:rPr lang="en-US" sz="1400" b="1" dirty="0" err="1">
                <a:solidFill>
                  <a:srgbClr val="002060"/>
                </a:solidFill>
              </a:rPr>
              <a:t>mois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B261C0BD-9D12-2BC5-E297-D2106524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4966604"/>
            <a:ext cx="3281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La production de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farines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infantiles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améliorées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à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partir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des aliments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locaux</a:t>
            </a:r>
            <a:endParaRPr lang="en-US" sz="2000" b="1" dirty="0"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28AF5B9E-D990-88AE-8875-BCC7FB62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963" y="4674216"/>
            <a:ext cx="2618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Le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Séchage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des legumes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feuilles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vert-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foncé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pour diversifier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l’alimentation</a:t>
            </a:r>
            <a:endParaRPr lang="en-US" sz="2000" b="1" dirty="0"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12F612B-8D18-09A5-BFA0-7CB044BD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539" y="1058689"/>
            <a:ext cx="30675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Dépistage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Communautaire de la malnutrition par les ML et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référencement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cas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6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/>
      <p:bldP spid="2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26" y="123824"/>
            <a:ext cx="10522221" cy="1425261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Dépistage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Communautaire de la malnutrition par les ML et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référencement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des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cas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D457D4-D50D-EE3B-2906-0D6010C7FB32}"/>
              </a:ext>
            </a:extLst>
          </p:cNvPr>
          <p:cNvGrpSpPr/>
          <p:nvPr/>
        </p:nvGrpSpPr>
        <p:grpSpPr>
          <a:xfrm>
            <a:off x="5638800" y="1724025"/>
            <a:ext cx="6410448" cy="4486275"/>
            <a:chOff x="4222050" y="2631285"/>
            <a:chExt cx="2304907" cy="22974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153F6B-374B-34AB-F0DC-25C5427A0DBF}"/>
                </a:ext>
              </a:extLst>
            </p:cNvPr>
            <p:cNvGrpSpPr/>
            <p:nvPr/>
          </p:nvGrpSpPr>
          <p:grpSpPr>
            <a:xfrm>
              <a:off x="4222050" y="2631285"/>
              <a:ext cx="2304907" cy="2297429"/>
              <a:chOff x="0" y="0"/>
              <a:chExt cx="2304907" cy="22979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ED94A7-B5B9-2C43-B1BD-A841ED90DD3C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97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indent="0" algn="l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  <a:ea typeface="Gill Sans MT" panose="020B0502020104020203" pitchFamily="34" charset="0"/>
                    <a:cs typeface="Gill Sans MT" panose="020B0502020104020203" pitchFamily="34" charset="0"/>
                  </a:rPr>
                  <a:t> </a:t>
                </a:r>
              </a:p>
            </p:txBody>
          </p:sp>
          <p:pic>
            <p:nvPicPr>
              <p:cNvPr id="7" name="Shape 52" descr="A picture containing person, child&#10;&#10;Description automatically generated">
                <a:extLst>
                  <a:ext uri="{FF2B5EF4-FFF2-40B4-BE49-F238E27FC236}">
                    <a16:creationId xmlns:a16="http://schemas.microsoft.com/office/drawing/2014/main" id="{A2C944F2-2B92-B0CA-B9EE-B6450ED11D67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2247900" cy="20379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0B397-FA58-E61C-AC18-5E573DCDD9C5}"/>
                  </a:ext>
                </a:extLst>
              </p:cNvPr>
              <p:cNvSpPr/>
              <p:nvPr/>
            </p:nvSpPr>
            <p:spPr>
              <a:xfrm>
                <a:off x="57007" y="2097994"/>
                <a:ext cx="2247900" cy="199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indent="0" algn="l">
                  <a:lnSpc>
                    <a:spcPct val="112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 err="1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Maman</a:t>
                </a:r>
                <a:r>
                  <a:rPr lang="en-US" sz="1200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 leader du village de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Tempelga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(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Bouroum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) village en séance de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dépistage</a:t>
                </a:r>
                <a:r>
                  <a:rPr lang="en-US" sz="1200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.</a:t>
                </a:r>
                <a:endParaRPr lang="en-US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Gill Sans MT" panose="020B0502020104020203" pitchFamily="34" charset="0"/>
                  <a:cs typeface="Gill Sans MT" panose="020B0502020104020203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5985ABF-6A84-E775-F396-3C7F7A0F46BB}"/>
              </a:ext>
            </a:extLst>
          </p:cNvPr>
          <p:cNvSpPr/>
          <p:nvPr/>
        </p:nvSpPr>
        <p:spPr>
          <a:xfrm>
            <a:off x="466846" y="1731983"/>
            <a:ext cx="5030537" cy="43989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Renforcement des capacités des ML et membres GASPA sur la technique de dépistage communautaire de la malnutrition chez l’enfant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Renforcement des capacités des ML sur la manipulation des outils de dépistage (MUAC)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Renforcement des capacités d’évaluation de la sévérité des cas et des mesures à prendre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Acteurs: Services de santé, GASPA, ViMPlus, Personnes ressources, Encadreurs école des maris</a:t>
            </a:r>
            <a:endParaRPr lang="en-US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7107267-B6F4-0CB4-DB0D-A1243BCBCC1C}"/>
              </a:ext>
            </a:extLst>
          </p:cNvPr>
          <p:cNvSpPr txBox="1">
            <a:spLocks/>
          </p:cNvSpPr>
          <p:nvPr/>
        </p:nvSpPr>
        <p:spPr>
          <a:xfrm>
            <a:off x="1342974" y="27388"/>
            <a:ext cx="9285052" cy="65101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85 Heavy" panose="020B0503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3.1. </a:t>
            </a:r>
            <a:r>
              <a:rPr lang="en-US" sz="31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Stratégie</a:t>
            </a:r>
            <a:r>
              <a:rPr lang="en-US" sz="31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 de mise en oeuvre</a:t>
            </a:r>
            <a:br>
              <a:rPr lang="en-US" sz="1000" b="1" dirty="0">
                <a:latin typeface="Agency FB" panose="020B0503020202020204" pitchFamily="34" charset="0"/>
                <a:cs typeface="Times New Roman" panose="02020603050405020304" pitchFamily="18" charset="0"/>
              </a:rPr>
            </a:br>
            <a:endParaRPr lang="en-US" sz="10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71E1F9-8014-7FE5-E212-80D290BA33A8}"/>
              </a:ext>
            </a:extLst>
          </p:cNvPr>
          <p:cNvSpPr/>
          <p:nvPr/>
        </p:nvSpPr>
        <p:spPr>
          <a:xfrm>
            <a:off x="4631483" y="783436"/>
            <a:ext cx="2466178" cy="89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gency FB" panose="020B0503020202020204" pitchFamily="34" charset="0"/>
              </a:rPr>
              <a:t>I. Renforcement des capacités 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23EE3D-AF40-A89D-E718-2280B196BD6C}"/>
              </a:ext>
            </a:extLst>
          </p:cNvPr>
          <p:cNvSpPr/>
          <p:nvPr/>
        </p:nvSpPr>
        <p:spPr>
          <a:xfrm>
            <a:off x="1274036" y="1821459"/>
            <a:ext cx="2466178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Concertation avec la Direction Régionale de la Santé</a:t>
            </a:r>
            <a:endParaRPr lang="en-US" sz="1400" dirty="0">
              <a:latin typeface="Agency FB" panose="020B0503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5A8CD-DB11-BEBD-35CF-20EA4BE5AD1D}"/>
              </a:ext>
            </a:extLst>
          </p:cNvPr>
          <p:cNvSpPr/>
          <p:nvPr/>
        </p:nvSpPr>
        <p:spPr>
          <a:xfrm>
            <a:off x="4744851" y="1841895"/>
            <a:ext cx="2466178" cy="8363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Formation du personnel ViMPLus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C79FD4-4EBA-585B-B6DF-7488FDA40896}"/>
              </a:ext>
            </a:extLst>
          </p:cNvPr>
          <p:cNvSpPr/>
          <p:nvPr/>
        </p:nvSpPr>
        <p:spPr>
          <a:xfrm>
            <a:off x="4811115" y="2967315"/>
            <a:ext cx="2520379" cy="8363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gency FB" panose="020B0503020202020204" pitchFamily="34" charset="0"/>
              </a:rPr>
              <a:t>II. Plan opérationnel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41CB6E-945A-4BCF-88EF-D47E0DE7C63A}"/>
              </a:ext>
            </a:extLst>
          </p:cNvPr>
          <p:cNvSpPr/>
          <p:nvPr/>
        </p:nvSpPr>
        <p:spPr>
          <a:xfrm>
            <a:off x="2113073" y="4244529"/>
            <a:ext cx="2222269" cy="9347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Mesure du périmètre brachial à l’aide du MUAC</a:t>
            </a:r>
          </a:p>
          <a:p>
            <a:pPr algn="ctr"/>
            <a:r>
              <a:rPr lang="fr-FR" sz="1400" b="1" dirty="0">
                <a:latin typeface="Agency FB" panose="020B0503020202020204" pitchFamily="34" charset="0"/>
              </a:rPr>
              <a:t>Par ML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3297A-D4C6-DF8D-4D93-BB87EAA4F9D0}"/>
              </a:ext>
            </a:extLst>
          </p:cNvPr>
          <p:cNvSpPr/>
          <p:nvPr/>
        </p:nvSpPr>
        <p:spPr>
          <a:xfrm>
            <a:off x="5109225" y="4309274"/>
            <a:ext cx="2222269" cy="889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Référencements des enfants aux ASBC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709A9B-6E0E-D144-60B8-5D515AE63804}"/>
              </a:ext>
            </a:extLst>
          </p:cNvPr>
          <p:cNvSpPr/>
          <p:nvPr/>
        </p:nvSpPr>
        <p:spPr>
          <a:xfrm>
            <a:off x="7897109" y="4309275"/>
            <a:ext cx="2430043" cy="8893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Référencements des enfants au centre de santé</a:t>
            </a:r>
            <a:endParaRPr lang="en-US" sz="1400" b="1" dirty="0">
              <a:latin typeface="Agency FB" panose="020B0503020202020204" pitchFamily="34" charset="0"/>
            </a:endParaRPr>
          </a:p>
          <a:p>
            <a:pPr algn="ctr"/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3934E-4BA4-04FC-1E75-0879808E8BF7}"/>
              </a:ext>
            </a:extLst>
          </p:cNvPr>
          <p:cNvSpPr/>
          <p:nvPr/>
        </p:nvSpPr>
        <p:spPr>
          <a:xfrm>
            <a:off x="3687470" y="5540294"/>
            <a:ext cx="2177102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Appui conseil aux mères d’enfants 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37379B-65CA-4945-6A30-42344171318A}"/>
              </a:ext>
            </a:extLst>
          </p:cNvPr>
          <p:cNvSpPr/>
          <p:nvPr/>
        </p:nvSpPr>
        <p:spPr>
          <a:xfrm>
            <a:off x="6047891" y="5540294"/>
            <a:ext cx="2520379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Visites à domicile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36F908-0B1C-281F-ABB0-70E4B21CE94E}"/>
              </a:ext>
            </a:extLst>
          </p:cNvPr>
          <p:cNvSpPr/>
          <p:nvPr/>
        </p:nvSpPr>
        <p:spPr>
          <a:xfrm>
            <a:off x="8851764" y="5534504"/>
            <a:ext cx="2430043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Supervision/ coordination /ViMPlus/DRS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A5C2A4-A20B-10AB-AC38-32DE78B0E0EB}"/>
              </a:ext>
            </a:extLst>
          </p:cNvPr>
          <p:cNvSpPr/>
          <p:nvPr/>
        </p:nvSpPr>
        <p:spPr>
          <a:xfrm>
            <a:off x="7946307" y="1872220"/>
            <a:ext cx="2430042" cy="8583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Formation ML&amp;ASBC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203039-091E-9E04-9674-CB2A48BF50D7}"/>
              </a:ext>
            </a:extLst>
          </p:cNvPr>
          <p:cNvSpPr/>
          <p:nvPr/>
        </p:nvSpPr>
        <p:spPr>
          <a:xfrm>
            <a:off x="1051536" y="5540294"/>
            <a:ext cx="2288702" cy="796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Prise en charge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D1CE-E4E7-1D6A-178A-A4CCCD40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1" y="183406"/>
            <a:ext cx="6826270" cy="89303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3.2. Résultats de mise en œuvre (1/2)</a:t>
            </a:r>
            <a:endParaRPr lang="en-US" sz="28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5419-4EA3-1012-542A-37E0BAEB8636}"/>
              </a:ext>
            </a:extLst>
          </p:cNvPr>
          <p:cNvSpPr txBox="1">
            <a:spLocks/>
          </p:cNvSpPr>
          <p:nvPr/>
        </p:nvSpPr>
        <p:spPr>
          <a:xfrm>
            <a:off x="179883" y="1539433"/>
            <a:ext cx="7585022" cy="496101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00000"/>
              </a:lnSpc>
            </a:pP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Une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approche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entièrement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piloté</a:t>
            </a: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au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niveau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de la base (GASPA)-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Proximité</a:t>
            </a:r>
            <a:endParaRPr lang="en-US" sz="24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  <a:p>
            <a:pPr marL="0" defTabSz="914400">
              <a:lnSpc>
                <a:spcPct val="100000"/>
              </a:lnSpc>
            </a:pP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Système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d’encadrement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animé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par: </a:t>
            </a: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ASBC: 352; Mères Leaders: 2 221; PRV: 325; Encadreurs Ecoles des Maris: 207  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Membres GASPA : 25 060 adhèrent au mécanisme d’appui conseil local</a:t>
            </a:r>
          </a:p>
          <a:p>
            <a:pPr marL="0" defTabSz="914400">
              <a:lnSpc>
                <a:spcPct val="100000"/>
              </a:lnSpc>
            </a:pP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En 2022, ML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ont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conduit le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dépistage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s</a:t>
            </a: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ans l’assistance des staffs du projet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11 222 enfants de 6 à 23 mois suivi à l’aide du MUAC dans les GASPA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Formation des mères des enfants malnutris sur le dépistage </a:t>
            </a:r>
          </a:p>
          <a:p>
            <a:pPr marL="0" defTabSz="914400">
              <a:lnSpc>
                <a:spcPct val="100000"/>
              </a:lnSpc>
            </a:pPr>
            <a:endParaRPr lang="fr-FR" sz="24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7" descr="A picture containing person, people, group, several&#10;&#10;Description automatically generated">
            <a:extLst>
              <a:ext uri="{FF2B5EF4-FFF2-40B4-BE49-F238E27FC236}">
                <a16:creationId xmlns:a16="http://schemas.microsoft.com/office/drawing/2014/main" id="{93E80B19-BA08-681C-718F-0FC675670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04" y="1539433"/>
            <a:ext cx="4427095" cy="41604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F8FE85-9D5B-DBA4-6288-F4269AADB672}"/>
              </a:ext>
            </a:extLst>
          </p:cNvPr>
          <p:cNvSpPr txBox="1"/>
          <p:nvPr/>
        </p:nvSpPr>
        <p:spPr>
          <a:xfrm>
            <a:off x="8158261" y="5699877"/>
            <a:ext cx="364038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Encadreur d’une EdM de Yalgo en animation avec les maris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2603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5419-4EA3-1012-542A-37E0BAEB8636}"/>
              </a:ext>
            </a:extLst>
          </p:cNvPr>
          <p:cNvSpPr txBox="1">
            <a:spLocks/>
          </p:cNvSpPr>
          <p:nvPr/>
        </p:nvSpPr>
        <p:spPr>
          <a:xfrm>
            <a:off x="686559" y="1712068"/>
            <a:ext cx="6542202" cy="465077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0000"/>
              </a:lnSpc>
            </a:pPr>
            <a:r>
              <a:rPr lang="fr-FR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11 222 enfants de 6 à 23 mois suivi à l’aide du MUAC dans les GASPA</a:t>
            </a:r>
          </a:p>
          <a:p>
            <a:pPr marL="0" defTabSz="914400">
              <a:lnSpc>
                <a:spcPct val="110000"/>
              </a:lnSpc>
            </a:pPr>
            <a:r>
              <a:rPr lang="fr-FR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1 226 MAM/MAS dépistés et référés pour traitement (FY22 =909 cas et FY23 =317 cas )</a:t>
            </a:r>
            <a:endParaRPr lang="en-US" sz="28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  <a:p>
            <a:pPr marL="0" defTabSz="914400">
              <a:lnSpc>
                <a:spcPct val="110000"/>
              </a:lnSpc>
            </a:pP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Confiance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de plus en plus dans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l’action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des ML</a:t>
            </a:r>
          </a:p>
          <a:p>
            <a:pPr marL="0" defTabSz="914400">
              <a:lnSpc>
                <a:spcPct val="110000"/>
              </a:lnSpc>
            </a:pP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Un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accroissement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nombre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d’enfants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malnutris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dépisté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et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référés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defTabSz="914400">
              <a:lnSpc>
                <a:spcPct val="110000"/>
              </a:lnSpc>
            </a:pP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Dépistage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précoce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pour la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prise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en charge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précoce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7EAFA6-7936-B0F8-6722-6E5D1EB2D6C3}"/>
              </a:ext>
            </a:extLst>
          </p:cNvPr>
          <p:cNvSpPr txBox="1">
            <a:spLocks/>
          </p:cNvSpPr>
          <p:nvPr/>
        </p:nvSpPr>
        <p:spPr>
          <a:xfrm>
            <a:off x="1478281" y="183406"/>
            <a:ext cx="7186034" cy="89303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85 Heavy" panose="020B0503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3.2. Résultats de mise en œuvre (2/2)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501F987-C4AA-8259-4D31-1DC456F5D8C0}"/>
              </a:ext>
            </a:extLst>
          </p:cNvPr>
          <p:cNvGrpSpPr/>
          <p:nvPr/>
        </p:nvGrpSpPr>
        <p:grpSpPr>
          <a:xfrm>
            <a:off x="7510072" y="1712068"/>
            <a:ext cx="3995369" cy="5403954"/>
            <a:chOff x="448134" y="561975"/>
            <a:chExt cx="1834056" cy="2850515"/>
          </a:xfrm>
        </p:grpSpPr>
        <p:pic>
          <p:nvPicPr>
            <p:cNvPr id="9" name="Picture 1314781898" descr="A person standing at a table with papers&#10;&#10;Description automatically generated">
              <a:extLst>
                <a:ext uri="{FF2B5EF4-FFF2-40B4-BE49-F238E27FC236}">
                  <a16:creationId xmlns:a16="http://schemas.microsoft.com/office/drawing/2014/main" id="{38688B37-0206-E8F8-B9AB-DB796FA2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34" y="561975"/>
              <a:ext cx="1834056" cy="2299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1">
              <a:extLst>
                <a:ext uri="{FF2B5EF4-FFF2-40B4-BE49-F238E27FC236}">
                  <a16:creationId xmlns:a16="http://schemas.microsoft.com/office/drawing/2014/main" id="{7790F231-7426-953E-6AE0-6A6347F40F0D}"/>
                </a:ext>
              </a:extLst>
            </p:cNvPr>
            <p:cNvSpPr txBox="1"/>
            <p:nvPr/>
          </p:nvSpPr>
          <p:spPr>
            <a:xfrm>
              <a:off x="448134" y="2867025"/>
              <a:ext cx="1833879" cy="5454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Photo 4: A promoter visits the Tébéré CSPS in the commune of Pissila to take stock of the children referred.</a:t>
              </a:r>
              <a:endParaRPr lang="fr-BF" sz="900" b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9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23" y="197964"/>
            <a:ext cx="4142995" cy="128204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Berlin Sans FB" panose="020E0602020502020306" pitchFamily="34" charset="0"/>
                <a:cs typeface="Times New Roman" panose="02020603050405020304" pitchFamily="18" charset="0"/>
              </a:rPr>
              <a:t>      </a:t>
            </a:r>
            <a:r>
              <a:rPr lang="en-US" sz="3100" dirty="0">
                <a:latin typeface="Lato Black" panose="020F0A02020204030203" pitchFamily="34" charset="0"/>
                <a:cs typeface="Times New Roman" panose="02020603050405020304" pitchFamily="18" charset="0"/>
              </a:rPr>
              <a:t>4. Production de la </a:t>
            </a:r>
            <a:r>
              <a:rPr lang="en-US" sz="3100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farine</a:t>
            </a:r>
            <a:r>
              <a:rPr lang="en-US" sz="3100" dirty="0">
                <a:latin typeface="Lato Black" panose="020F0A02020204030203" pitchFamily="34" charset="0"/>
                <a:cs typeface="Times New Roman" panose="02020603050405020304" pitchFamily="18" charset="0"/>
              </a:rPr>
              <a:t> Infantile</a:t>
            </a:r>
            <a:r>
              <a:rPr lang="en-US" sz="3100" b="1" dirty="0">
                <a:latin typeface="Lato Black" panose="020F0A02020204030203" pitchFamily="34" charset="0"/>
              </a:rPr>
              <a:t> </a:t>
            </a:r>
          </a:p>
        </p:txBody>
      </p:sp>
      <p:pic>
        <p:nvPicPr>
          <p:cNvPr id="5" name="Picture 4" descr="A picture containing person, indoor, floor, standing&#10;&#10;Description automatically generated">
            <a:extLst>
              <a:ext uri="{FF2B5EF4-FFF2-40B4-BE49-F238E27FC236}">
                <a16:creationId xmlns:a16="http://schemas.microsoft.com/office/drawing/2014/main" id="{373B9998-D455-9B66-EB03-10CE2BFD5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>
          <a:xfrm>
            <a:off x="5155536" y="197964"/>
            <a:ext cx="6854211" cy="616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981955"/>
      </p:ext>
    </p:extLst>
  </p:cSld>
  <p:clrMapOvr>
    <a:masterClrMapping/>
  </p:clrMapOvr>
</p:sld>
</file>

<file path=ppt/theme/theme1.xml><?xml version="1.0" encoding="utf-8"?>
<a:theme xmlns:a="http://schemas.openxmlformats.org/drawingml/2006/main" name="ACDIVOCA Theme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IVOCA Theme NEW" id="{F16F033A-08CD-4437-A1AB-E94096B2822B}" vid="{11C6E4F4-2C24-4D17-B665-7EE8F6895A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65CF24E2CCB47876795610C76E9A7" ma:contentTypeVersion="101" ma:contentTypeDescription="Create a new document." ma:contentTypeScope="" ma:versionID="33c171722dd4e3454a75be8554ee0c82">
  <xsd:schema xmlns:xsd="http://www.w3.org/2001/XMLSchema" xmlns:xs="http://www.w3.org/2001/XMLSchema" xmlns:p="http://schemas.microsoft.com/office/2006/metadata/properties" xmlns:ns1="http://schemas.microsoft.com/sharepoint/v3" xmlns:ns2="a96d1671-b0b4-4464-a043-593dbebfaddd" xmlns:ns3="18bd3759-27b3-4e3e-8815-95d00e93ca02" targetNamespace="http://schemas.microsoft.com/office/2006/metadata/properties" ma:root="true" ma:fieldsID="8c331273dd41ddadd9dfaba3c0264784" ns1:_="" ns2:_="" ns3:_="">
    <xsd:import namespace="http://schemas.microsoft.com/sharepoint/v3"/>
    <xsd:import namespace="a96d1671-b0b4-4464-a043-593dbebfaddd"/>
    <xsd:import namespace="18bd3759-27b3-4e3e-8815-95d00e93ca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Year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a8e3777-5ae6-4194-b38e-2d3bd7ec326e}" ma:internalName="TaxCatchAll" ma:showField="CatchAllData" ma:web="a96d1671-b0b4-4464-a043-593dbebfa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3759-27b3-4e3e-8815-95d00e93c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cea9d53-396a-4643-8c3b-a46bd9f06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Year" ma:index="27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96d1671-b0b4-4464-a043-593dbebfaddd" xsi:nil="true"/>
    <lcf76f155ced4ddcb4097134ff3c332f xmlns="18bd3759-27b3-4e3e-8815-95d00e93ca02">
      <Terms xmlns="http://schemas.microsoft.com/office/infopath/2007/PartnerControls"/>
    </lcf76f155ced4ddcb4097134ff3c332f>
    <Year xmlns="18bd3759-27b3-4e3e-8815-95d00e93ca02" xsi:nil="true"/>
    <_dlc_DocId xmlns="a96d1671-b0b4-4464-a043-593dbebfaddd">XV4EPD6DQDWV-1103935761-7935</_dlc_DocId>
    <_dlc_DocIdUrl xmlns="a96d1671-b0b4-4464-a043-593dbebfaddd">
      <Url>https://acdivoca.sharepoint.com/sites/Intranet/projects/Burkina Faso/vimplus/_layouts/15/DocIdRedir.aspx?ID=XV4EPD6DQDWV-1103935761-7935</Url>
      <Description>XV4EPD6DQDWV-1103935761-7935</Description>
    </_dlc_DocIdUrl>
    <SharedWithUsers xmlns="a96d1671-b0b4-4464-a043-593dbebfaddd">
      <UserInfo>
        <DisplayName>Niki Lee</DisplayName>
        <AccountId>110599</AccountId>
        <AccountType/>
      </UserInfo>
      <UserInfo>
        <DisplayName>Margo Sullivan</DisplayName>
        <AccountId>2708</AccountId>
        <AccountType/>
      </UserInfo>
      <UserInfo>
        <DisplayName>Cheryl Turner</DisplayName>
        <AccountId>208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B45AE3-85B5-498D-B469-BB09C07C1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6d1671-b0b4-4464-a043-593dbebfaddd"/>
    <ds:schemaRef ds:uri="18bd3759-27b3-4e3e-8815-95d00e93c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63796A-67EC-41E0-8A9F-7B2F2C0386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F6498A0-CF07-42E0-992D-642C9C1710C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471D04-97A4-49E3-93F8-EA6D5DA0F11F}">
  <ds:schemaRefs>
    <ds:schemaRef ds:uri="http://schemas.microsoft.com/office/infopath/2007/PartnerControls"/>
    <ds:schemaRef ds:uri="http://purl.org/dc/terms/"/>
    <ds:schemaRef ds:uri="http://purl.org/dc/dcmitype/"/>
    <ds:schemaRef ds:uri="a96d1671-b0b4-4464-a043-593dbebfaddd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18bd3759-27b3-4e3e-8815-95d00e93ca0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ACDIVOCA Theme NEW</Template>
  <TotalTime>11828</TotalTime>
  <Words>1910</Words>
  <Application>Microsoft Office PowerPoint</Application>
  <PresentationFormat>Widescreen</PresentationFormat>
  <Paragraphs>180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Agency FB</vt:lpstr>
      <vt:lpstr>Arial</vt:lpstr>
      <vt:lpstr>Arial Nova Cond Light</vt:lpstr>
      <vt:lpstr>Avenir LT Std 55 Roman</vt:lpstr>
      <vt:lpstr>Avenir LT Std 85 Heavy</vt:lpstr>
      <vt:lpstr>Berlin Sans FB</vt:lpstr>
      <vt:lpstr>Calibri</vt:lpstr>
      <vt:lpstr>Gill Sans</vt:lpstr>
      <vt:lpstr>Gill Sans MT</vt:lpstr>
      <vt:lpstr>Lato Black</vt:lpstr>
      <vt:lpstr>Lato ExtraBold</vt:lpstr>
      <vt:lpstr>Lato SemiBold</vt:lpstr>
      <vt:lpstr>Verdana</vt:lpstr>
      <vt:lpstr>Wingdings</vt:lpstr>
      <vt:lpstr>ACDIVOCA Theme NEW</vt:lpstr>
      <vt:lpstr>Custom Design</vt:lpstr>
      <vt:lpstr>1_Custom Design</vt:lpstr>
      <vt:lpstr>Paquet intégré de prise en charge Communautaire de la malnutrition</vt:lpstr>
      <vt:lpstr>Plan de présentation</vt:lpstr>
      <vt:lpstr>1. Contexte de la malnutrition dans la zone du projet </vt:lpstr>
      <vt:lpstr>2. Les différents éléments du paquet</vt:lpstr>
      <vt:lpstr>3. Dépistage Communautaire de la malnutrition par les ML et référencement des cas </vt:lpstr>
      <vt:lpstr>PowerPoint Presentation</vt:lpstr>
      <vt:lpstr>3.2. Résultats de mise en œuvre (1/2)</vt:lpstr>
      <vt:lpstr>PowerPoint Presentation</vt:lpstr>
      <vt:lpstr>      4. Production de la farine Infantile </vt:lpstr>
      <vt:lpstr>4.1. Logique de l’approche</vt:lpstr>
      <vt:lpstr> 4.2. Stratégie de mise en oeuvre</vt:lpstr>
      <vt:lpstr>4.3. Résultats de mise en œuvre en termes de changements de comportement, de la qualité de la vie des ménages ou des organisations (1/2)</vt:lpstr>
      <vt:lpstr>4.3. Résultats de mise en œuvre en termes de changements de comportement, de la qualité de la vie des ménages ou des organisations (2/2)</vt:lpstr>
      <vt:lpstr>5. La diversification alimentaire : l’approche séchage des légumes feuilles vert-foncé </vt:lpstr>
      <vt:lpstr>5.1. Logique de l’approche</vt:lpstr>
      <vt:lpstr>5.2. Résultats de mise en œuvre en termes de changements de comportement, de la qualité de la vie des ménages ou des organisations </vt:lpstr>
      <vt:lpstr>6. Leçons apprises de la mise œuvre (conditions de succès, difficultés du point de vue technique 1/2)</vt:lpstr>
      <vt:lpstr>6. Leçons apprises de la mise œuvre (conditions de succès, difficultés du point de vue technique 2/2)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Merckel</dc:creator>
  <cp:lastModifiedBy>Margo Sullivan</cp:lastModifiedBy>
  <cp:revision>98</cp:revision>
  <dcterms:created xsi:type="dcterms:W3CDTF">2021-07-16T18:21:15Z</dcterms:created>
  <dcterms:modified xsi:type="dcterms:W3CDTF">2024-03-26T09:44:10Z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0x010100A9A65CF24E2CCB47876795610C76E9A7</vt:lpwstr>
  </property>
  <property fmtid="{D5CDD505-2E9C-101B-9397-08002B2CF9AE}" pid="3" name="_dlc_DocIdItemGuid">
    <vt:lpwstr>7f7eaa07-250e-4e9f-93eb-95363deb1333</vt:lpwstr>
  </property>
  <property fmtid="{D5CDD505-2E9C-101B-9397-08002B2CF9AE}" pid="4" name="MediaServiceImageTags">
    <vt:lpwstr/>
  </property>
</Properties>
</file>