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  <p:sldMasterId id="2147483684" r:id="rId7"/>
  </p:sldMasterIdLst>
  <p:notesMasterIdLst>
    <p:notesMasterId r:id="rId30"/>
  </p:notesMasterIdLst>
  <p:sldIdLst>
    <p:sldId id="276" r:id="rId8"/>
    <p:sldId id="321" r:id="rId9"/>
    <p:sldId id="341" r:id="rId10"/>
    <p:sldId id="277" r:id="rId11"/>
    <p:sldId id="280" r:id="rId12"/>
    <p:sldId id="323" r:id="rId13"/>
    <p:sldId id="299" r:id="rId14"/>
    <p:sldId id="327" r:id="rId15"/>
    <p:sldId id="301" r:id="rId16"/>
    <p:sldId id="302" r:id="rId17"/>
    <p:sldId id="310" r:id="rId18"/>
    <p:sldId id="338" r:id="rId19"/>
    <p:sldId id="336" r:id="rId20"/>
    <p:sldId id="257" r:id="rId21"/>
    <p:sldId id="311" r:id="rId22"/>
    <p:sldId id="337" r:id="rId23"/>
    <p:sldId id="339" r:id="rId24"/>
    <p:sldId id="340" r:id="rId25"/>
    <p:sldId id="265" r:id="rId26"/>
    <p:sldId id="275" r:id="rId27"/>
    <p:sldId id="266" r:id="rId28"/>
    <p:sldId id="32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3BDA9B-BB53-DBF0-7E11-1C49435CF0E9}" name="Regis" initials="R" userId="Regi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249" autoAdjust="0"/>
  </p:normalViewPr>
  <p:slideViewPr>
    <p:cSldViewPr snapToGrid="0">
      <p:cViewPr varScale="1">
        <p:scale>
          <a:sx n="62" d="100"/>
          <a:sy n="62" d="100"/>
        </p:scale>
        <p:origin x="6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B1A1E-F68F-4276-A35A-583755CACAA3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4F8C0A-1683-47BF-96C7-3E06DF7AB4E9}" type="pres">
      <dgm:prSet presAssocID="{228B1A1E-F68F-4276-A35A-583755CACA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46153F76-A153-49BA-8CBC-F8CE1A63D0CA}" type="presOf" srcId="{228B1A1E-F68F-4276-A35A-583755CACAA3}" destId="{2D4F8C0A-1683-47BF-96C7-3E06DF7AB4E9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B1A1E-F68F-4276-A35A-583755CACAA3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4F8C0A-1683-47BF-96C7-3E06DF7AB4E9}" type="pres">
      <dgm:prSet presAssocID="{228B1A1E-F68F-4276-A35A-583755CACA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46153F76-A153-49BA-8CBC-F8CE1A63D0CA}" type="presOf" srcId="{228B1A1E-F68F-4276-A35A-583755CACAA3}" destId="{2D4F8C0A-1683-47BF-96C7-3E06DF7AB4E9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C64426-D494-4F0E-BBA1-29E2C80FE1A2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146CFF-1519-4B4C-835A-D00C5E4AE365}">
      <dgm:prSet phldrT="[Text]" custT="1"/>
      <dgm:spPr>
        <a:solidFill>
          <a:schemeClr val="accent4"/>
        </a:solidFill>
      </dgm:spPr>
      <dgm:t>
        <a:bodyPr/>
        <a:lstStyle/>
        <a:p>
          <a:r>
            <a:rPr lang="fr-FR" sz="2000" b="1" dirty="0"/>
            <a:t>Global acute malnutrition (6-59)</a:t>
          </a:r>
        </a:p>
        <a:p>
          <a:r>
            <a:rPr kumimoji="0" lang="fr-FR" sz="2000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SemiBold" panose="020F0502020204030204" pitchFamily="34" charset="0"/>
              <a:ea typeface="Lato SemiBold" panose="020F0502020204030204" pitchFamily="34" charset="0"/>
              <a:cs typeface="Lato SemiBold" panose="020F0502020204030204" pitchFamily="34" charset="0"/>
            </a:rPr>
            <a:t>8,4%</a:t>
          </a:r>
          <a:endParaRPr lang="en-US" sz="2000" b="1" dirty="0"/>
        </a:p>
      </dgm:t>
    </dgm:pt>
    <dgm:pt modelId="{A07A1DD1-0CB6-4DED-89AC-E1554C5E2252}" type="parTrans" cxnId="{C61D5137-3BBB-4A82-9926-0EBD84212B25}">
      <dgm:prSet custT="1"/>
      <dgm:spPr/>
      <dgm:t>
        <a:bodyPr/>
        <a:lstStyle/>
        <a:p>
          <a:endParaRPr lang="en-US" sz="1400"/>
        </a:p>
      </dgm:t>
    </dgm:pt>
    <dgm:pt modelId="{2E5A6380-E5F3-4A38-ACB7-FB543D4A3B79}" type="sibTrans" cxnId="{C61D5137-3BBB-4A82-9926-0EBD84212B25}">
      <dgm:prSet/>
      <dgm:spPr/>
      <dgm:t>
        <a:bodyPr/>
        <a:lstStyle/>
        <a:p>
          <a:endParaRPr lang="en-US" sz="1200"/>
        </a:p>
      </dgm:t>
    </dgm:pt>
    <dgm:pt modelId="{E19E4445-9CBD-4C8A-AED6-4CACB1E38571}">
      <dgm:prSet phldrT="[Text]" custT="1"/>
      <dgm:spPr>
        <a:solidFill>
          <a:srgbClr val="FFC000"/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Underweight </a:t>
          </a:r>
          <a:r>
            <a: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SemiBold" panose="020F0502020204030204" pitchFamily="34" charset="0"/>
              <a:ea typeface="Lato SemiBold" panose="020F0502020204030204" pitchFamily="34" charset="0"/>
              <a:cs typeface="Lato SemiBold" panose="020F0502020204030204" pitchFamily="34" charset="0"/>
            </a:rPr>
            <a:t>19</a:t>
          </a:r>
          <a:endParaRPr lang="en-US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6C044A7-17B7-4FD7-9976-E1F32D2ED020}" type="parTrans" cxnId="{7D3D868B-B412-45D4-A75A-77150D891015}">
      <dgm:prSet custT="1"/>
      <dgm:spPr/>
      <dgm:t>
        <a:bodyPr/>
        <a:lstStyle/>
        <a:p>
          <a:endParaRPr lang="en-US" sz="1400"/>
        </a:p>
      </dgm:t>
    </dgm:pt>
    <dgm:pt modelId="{F737BE60-968A-41C6-A92B-31B513475528}" type="sibTrans" cxnId="{7D3D868B-B412-45D4-A75A-77150D891015}">
      <dgm:prSet/>
      <dgm:spPr/>
      <dgm:t>
        <a:bodyPr/>
        <a:lstStyle/>
        <a:p>
          <a:endParaRPr lang="en-US" sz="1200"/>
        </a:p>
      </dgm:t>
    </dgm:pt>
    <dgm:pt modelId="{F20068F2-1B76-4011-8517-4479AFDD306C}">
      <dgm:prSet phldrT="[Text]" custT="1"/>
      <dgm:spPr>
        <a:solidFill>
          <a:srgbClr val="FFC000"/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Chronic malnutrition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SemiBold" panose="020F0502020204030204" pitchFamily="34" charset="0"/>
              <a:ea typeface="Lato SemiBold" panose="020F0502020204030204" pitchFamily="34" charset="0"/>
              <a:cs typeface="Lato SemiBold" panose="020F0502020204030204" pitchFamily="34" charset="0"/>
            </a:rPr>
            <a:t>25,5% </a:t>
          </a:r>
          <a:endParaRPr lang="en-US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24B9D50-28ED-4A3D-995C-378DD8754110}" type="parTrans" cxnId="{B2038628-18FD-4404-B913-711E6F13AA08}">
      <dgm:prSet custT="1"/>
      <dgm:spPr/>
      <dgm:t>
        <a:bodyPr/>
        <a:lstStyle/>
        <a:p>
          <a:endParaRPr lang="en-US" sz="1400"/>
        </a:p>
      </dgm:t>
    </dgm:pt>
    <dgm:pt modelId="{14F8B438-F729-4C8B-BA7D-7CE542EB2DCB}" type="sibTrans" cxnId="{B2038628-18FD-4404-B913-711E6F13AA08}">
      <dgm:prSet/>
      <dgm:spPr/>
      <dgm:t>
        <a:bodyPr/>
        <a:lstStyle/>
        <a:p>
          <a:endParaRPr lang="en-US" sz="1200"/>
        </a:p>
      </dgm:t>
    </dgm:pt>
    <dgm:pt modelId="{776744D5-19E9-4DE1-8EE0-0905B9CEF80C}">
      <dgm:prSet phldrT="[Text]" custT="1"/>
      <dgm:spPr>
        <a:solidFill>
          <a:srgbClr val="FFC000"/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Beginning of health center closures</a:t>
          </a:r>
        </a:p>
      </dgm:t>
    </dgm:pt>
    <dgm:pt modelId="{DF8C5DBA-ECA2-41EE-BE11-C01A5B9E7ACA}" type="parTrans" cxnId="{AC56E31B-820F-4B16-ACB4-6956DCB06978}">
      <dgm:prSet custT="1"/>
      <dgm:spPr/>
      <dgm:t>
        <a:bodyPr/>
        <a:lstStyle/>
        <a:p>
          <a:endParaRPr lang="en-US" sz="1400"/>
        </a:p>
      </dgm:t>
    </dgm:pt>
    <dgm:pt modelId="{3157809E-2793-426D-A3A3-D2D163C51315}" type="sibTrans" cxnId="{AC56E31B-820F-4B16-ACB4-6956DCB06978}">
      <dgm:prSet/>
      <dgm:spPr/>
      <dgm:t>
        <a:bodyPr/>
        <a:lstStyle/>
        <a:p>
          <a:endParaRPr lang="en-US" sz="1200"/>
        </a:p>
      </dgm:t>
    </dgm:pt>
    <dgm:pt modelId="{7F530F9A-D200-4909-ACE5-3D0FB4AB893E}">
      <dgm:prSet phldrT="[Text]" custScaleX="152691" custScaleY="118587" custRadScaleRad="90583" custRadScaleInc="-1656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7CCED1BF-E1BE-4F6B-BF61-342DFCB9CDD3}" type="parTrans" cxnId="{868EBEF8-F3CB-4C81-A4EE-F83FE7DAE04B}">
      <dgm:prSet/>
      <dgm:spPr/>
      <dgm:t>
        <a:bodyPr/>
        <a:lstStyle/>
        <a:p>
          <a:endParaRPr lang="en-US"/>
        </a:p>
      </dgm:t>
    </dgm:pt>
    <dgm:pt modelId="{61F14B10-BDBF-4407-BF93-82309D15B05E}" type="sibTrans" cxnId="{868EBEF8-F3CB-4C81-A4EE-F83FE7DAE04B}">
      <dgm:prSet/>
      <dgm:spPr/>
      <dgm:t>
        <a:bodyPr/>
        <a:lstStyle/>
        <a:p>
          <a:endParaRPr lang="en-US"/>
        </a:p>
      </dgm:t>
    </dgm:pt>
    <dgm:pt modelId="{769A39D2-E322-4C13-BA91-A98EB002C4DB}">
      <dgm:prSet phldrT="[Text]" custScaleX="152691" custScaleY="118587" custRadScaleRad="90583" custRadScaleInc="-1656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9F6B4FCE-3DF4-46F5-84E9-7F63579656A4}" type="parTrans" cxnId="{B4434622-8E43-4F95-AF3F-A6DB5D052C6F}">
      <dgm:prSet/>
      <dgm:spPr/>
      <dgm:t>
        <a:bodyPr/>
        <a:lstStyle/>
        <a:p>
          <a:endParaRPr lang="en-US"/>
        </a:p>
      </dgm:t>
    </dgm:pt>
    <dgm:pt modelId="{C43637CD-7442-4F4C-A21D-B9AA1973F303}" type="sibTrans" cxnId="{B4434622-8E43-4F95-AF3F-A6DB5D052C6F}">
      <dgm:prSet/>
      <dgm:spPr/>
      <dgm:t>
        <a:bodyPr/>
        <a:lstStyle/>
        <a:p>
          <a:endParaRPr lang="en-US"/>
        </a:p>
      </dgm:t>
    </dgm:pt>
    <dgm:pt modelId="{DBC7D47A-A754-42A0-8839-E4BC6BF6DEE9}">
      <dgm:prSet phldrT="[Text]" custT="1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  <dgm:t>
        <a:bodyPr/>
        <a:lstStyle/>
        <a:p>
          <a:endParaRPr lang="en-US" sz="1800" dirty="0"/>
        </a:p>
      </dgm:t>
    </dgm:pt>
    <dgm:pt modelId="{B234E163-D93B-494D-B79B-AF9EC2FF6968}" type="sibTrans" cxnId="{2A02DC01-B297-46B7-87F7-47AE2D6DDF32}">
      <dgm:prSet/>
      <dgm:spPr/>
      <dgm:t>
        <a:bodyPr/>
        <a:lstStyle/>
        <a:p>
          <a:endParaRPr lang="en-US" sz="1200"/>
        </a:p>
      </dgm:t>
    </dgm:pt>
    <dgm:pt modelId="{0793CBA9-3FE5-4D95-8E99-9D9E177EA4F9}" type="parTrans" cxnId="{2A02DC01-B297-46B7-87F7-47AE2D6DDF32}">
      <dgm:prSet/>
      <dgm:spPr/>
      <dgm:t>
        <a:bodyPr/>
        <a:lstStyle/>
        <a:p>
          <a:endParaRPr lang="en-US" sz="1200"/>
        </a:p>
      </dgm:t>
    </dgm:pt>
    <dgm:pt modelId="{13A33C3D-975D-467B-9574-99654C3FBFA4}" type="pres">
      <dgm:prSet presAssocID="{CCC64426-D494-4F0E-BBA1-29E2C80FE1A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550FB7-D8DC-434E-9AA9-AE7F40FF5CAE}" type="pres">
      <dgm:prSet presAssocID="{DBC7D47A-A754-42A0-8839-E4BC6BF6DEE9}" presName="centerShape" presStyleLbl="node0" presStyleIdx="0" presStyleCnt="1" custScaleX="165760" custScaleY="124966"/>
      <dgm:spPr/>
    </dgm:pt>
    <dgm:pt modelId="{D7B8C163-363A-4A8A-A735-88D2E91A784F}" type="pres">
      <dgm:prSet presAssocID="{A07A1DD1-0CB6-4DED-89AC-E1554C5E2252}" presName="parTrans" presStyleLbl="sibTrans2D1" presStyleIdx="0" presStyleCnt="4"/>
      <dgm:spPr/>
    </dgm:pt>
    <dgm:pt modelId="{CB5DB2BC-3120-4A9A-8674-87D814A36D42}" type="pres">
      <dgm:prSet presAssocID="{A07A1DD1-0CB6-4DED-89AC-E1554C5E2252}" presName="connectorText" presStyleLbl="sibTrans2D1" presStyleIdx="0" presStyleCnt="4"/>
      <dgm:spPr/>
    </dgm:pt>
    <dgm:pt modelId="{1DE21B1D-5D1B-47DA-9D5E-91F8135EFB8D}" type="pres">
      <dgm:prSet presAssocID="{1A146CFF-1519-4B4C-835A-D00C5E4AE365}" presName="node" presStyleLbl="node1" presStyleIdx="0" presStyleCnt="4" custScaleX="152691" custScaleY="118587" custRadScaleRad="91763" custRadScaleInc="-6161">
        <dgm:presLayoutVars>
          <dgm:bulletEnabled val="1"/>
        </dgm:presLayoutVars>
      </dgm:prSet>
      <dgm:spPr/>
    </dgm:pt>
    <dgm:pt modelId="{55F6EA24-3AD5-40CF-B658-030CC56BF5B6}" type="pres">
      <dgm:prSet presAssocID="{56C044A7-17B7-4FD7-9976-E1F32D2ED020}" presName="parTrans" presStyleLbl="sibTrans2D1" presStyleIdx="1" presStyleCnt="4"/>
      <dgm:spPr/>
    </dgm:pt>
    <dgm:pt modelId="{8C0BA6F5-8AB1-41E9-B5A3-2BAD52E3EAE4}" type="pres">
      <dgm:prSet presAssocID="{56C044A7-17B7-4FD7-9976-E1F32D2ED020}" presName="connectorText" presStyleLbl="sibTrans2D1" presStyleIdx="1" presStyleCnt="4"/>
      <dgm:spPr/>
    </dgm:pt>
    <dgm:pt modelId="{33445235-3422-43AC-BE62-CBAC0246C11A}" type="pres">
      <dgm:prSet presAssocID="{E19E4445-9CBD-4C8A-AED6-4CACB1E38571}" presName="node" presStyleLbl="node1" presStyleIdx="1" presStyleCnt="4" custScaleX="159669" custScaleY="138453" custRadScaleRad="118718" custRadScaleInc="7496">
        <dgm:presLayoutVars>
          <dgm:bulletEnabled val="1"/>
        </dgm:presLayoutVars>
      </dgm:prSet>
      <dgm:spPr>
        <a:xfrm>
          <a:off x="6217975" y="1749812"/>
          <a:ext cx="1846533" cy="1934869"/>
        </a:xfrm>
        <a:prstGeom prst="ellipse">
          <a:avLst/>
        </a:prstGeom>
      </dgm:spPr>
    </dgm:pt>
    <dgm:pt modelId="{E92EB9B4-BE55-4306-B011-FE855A754F8A}" type="pres">
      <dgm:prSet presAssocID="{724B9D50-28ED-4A3D-995C-378DD8754110}" presName="parTrans" presStyleLbl="sibTrans2D1" presStyleIdx="2" presStyleCnt="4"/>
      <dgm:spPr/>
    </dgm:pt>
    <dgm:pt modelId="{739C1A96-808F-40A3-ABD0-F46831678DBC}" type="pres">
      <dgm:prSet presAssocID="{724B9D50-28ED-4A3D-995C-378DD8754110}" presName="connectorText" presStyleLbl="sibTrans2D1" presStyleIdx="2" presStyleCnt="4"/>
      <dgm:spPr/>
    </dgm:pt>
    <dgm:pt modelId="{A64A411F-EA04-42C3-A6FB-15FF8CBC18D0}" type="pres">
      <dgm:prSet presAssocID="{F20068F2-1B76-4011-8517-4479AFDD306C}" presName="node" presStyleLbl="node1" presStyleIdx="2" presStyleCnt="4" custScaleX="158961" custScaleY="143277" custRadScaleRad="104807" custRadScaleInc="-11182">
        <dgm:presLayoutVars>
          <dgm:bulletEnabled val="1"/>
        </dgm:presLayoutVars>
      </dgm:prSet>
      <dgm:spPr>
        <a:xfrm>
          <a:off x="3713616" y="3683038"/>
          <a:ext cx="2111833" cy="1796699"/>
        </a:xfrm>
        <a:prstGeom prst="ellipse">
          <a:avLst/>
        </a:prstGeom>
      </dgm:spPr>
    </dgm:pt>
    <dgm:pt modelId="{85D42DEE-3386-454C-8103-96986B17A11F}" type="pres">
      <dgm:prSet presAssocID="{DF8C5DBA-ECA2-41EE-BE11-C01A5B9E7ACA}" presName="parTrans" presStyleLbl="sibTrans2D1" presStyleIdx="3" presStyleCnt="4"/>
      <dgm:spPr/>
    </dgm:pt>
    <dgm:pt modelId="{AA21C29D-4ABF-4F7C-956A-5CE93AD74FC6}" type="pres">
      <dgm:prSet presAssocID="{DF8C5DBA-ECA2-41EE-BE11-C01A5B9E7ACA}" presName="connectorText" presStyleLbl="sibTrans2D1" presStyleIdx="3" presStyleCnt="4"/>
      <dgm:spPr/>
    </dgm:pt>
    <dgm:pt modelId="{2A4DF6D0-11C2-4D6F-8F2C-8332D99C9030}" type="pres">
      <dgm:prSet presAssocID="{776744D5-19E9-4DE1-8EE0-0905B9CEF80C}" presName="node" presStyleLbl="node1" presStyleIdx="3" presStyleCnt="4" custScaleX="134240" custScaleY="147006" custRadScaleRad="128275" custRadScaleInc="-674">
        <dgm:presLayoutVars>
          <dgm:bulletEnabled val="1"/>
        </dgm:presLayoutVars>
      </dgm:prSet>
      <dgm:spPr>
        <a:xfrm>
          <a:off x="1321527" y="1628158"/>
          <a:ext cx="1875993" cy="2054396"/>
        </a:xfrm>
        <a:prstGeom prst="ellipse">
          <a:avLst/>
        </a:prstGeom>
      </dgm:spPr>
    </dgm:pt>
  </dgm:ptLst>
  <dgm:cxnLst>
    <dgm:cxn modelId="{2A02DC01-B297-46B7-87F7-47AE2D6DDF32}" srcId="{CCC64426-D494-4F0E-BBA1-29E2C80FE1A2}" destId="{DBC7D47A-A754-42A0-8839-E4BC6BF6DEE9}" srcOrd="0" destOrd="0" parTransId="{0793CBA9-3FE5-4D95-8E99-9D9E177EA4F9}" sibTransId="{B234E163-D93B-494D-B79B-AF9EC2FF6968}"/>
    <dgm:cxn modelId="{CFA97A07-E904-4723-98D5-424DC1B5666B}" type="presOf" srcId="{1A146CFF-1519-4B4C-835A-D00C5E4AE365}" destId="{1DE21B1D-5D1B-47DA-9D5E-91F8135EFB8D}" srcOrd="0" destOrd="0" presId="urn:microsoft.com/office/officeart/2005/8/layout/radial5"/>
    <dgm:cxn modelId="{8EEBBA13-9ADB-4E84-A0B3-F17AE5A89480}" type="presOf" srcId="{DBC7D47A-A754-42A0-8839-E4BC6BF6DEE9}" destId="{8E550FB7-D8DC-434E-9AA9-AE7F40FF5CAE}" srcOrd="0" destOrd="0" presId="urn:microsoft.com/office/officeart/2005/8/layout/radial5"/>
    <dgm:cxn modelId="{AC56E31B-820F-4B16-ACB4-6956DCB06978}" srcId="{DBC7D47A-A754-42A0-8839-E4BC6BF6DEE9}" destId="{776744D5-19E9-4DE1-8EE0-0905B9CEF80C}" srcOrd="3" destOrd="0" parTransId="{DF8C5DBA-ECA2-41EE-BE11-C01A5B9E7ACA}" sibTransId="{3157809E-2793-426D-A3A3-D2D163C51315}"/>
    <dgm:cxn modelId="{B4434622-8E43-4F95-AF3F-A6DB5D052C6F}" srcId="{CCC64426-D494-4F0E-BBA1-29E2C80FE1A2}" destId="{769A39D2-E322-4C13-BA91-A98EB002C4DB}" srcOrd="2" destOrd="0" parTransId="{9F6B4FCE-3DF4-46F5-84E9-7F63579656A4}" sibTransId="{C43637CD-7442-4F4C-A21D-B9AA1973F303}"/>
    <dgm:cxn modelId="{B2038628-18FD-4404-B913-711E6F13AA08}" srcId="{DBC7D47A-A754-42A0-8839-E4BC6BF6DEE9}" destId="{F20068F2-1B76-4011-8517-4479AFDD306C}" srcOrd="2" destOrd="0" parTransId="{724B9D50-28ED-4A3D-995C-378DD8754110}" sibTransId="{14F8B438-F729-4C8B-BA7D-7CE542EB2DCB}"/>
    <dgm:cxn modelId="{C61D5137-3BBB-4A82-9926-0EBD84212B25}" srcId="{DBC7D47A-A754-42A0-8839-E4BC6BF6DEE9}" destId="{1A146CFF-1519-4B4C-835A-D00C5E4AE365}" srcOrd="0" destOrd="0" parTransId="{A07A1DD1-0CB6-4DED-89AC-E1554C5E2252}" sibTransId="{2E5A6380-E5F3-4A38-ACB7-FB543D4A3B79}"/>
    <dgm:cxn modelId="{A38F473E-3F62-4403-958D-7C0C3C6E171A}" type="presOf" srcId="{CCC64426-D494-4F0E-BBA1-29E2C80FE1A2}" destId="{13A33C3D-975D-467B-9574-99654C3FBFA4}" srcOrd="0" destOrd="0" presId="urn:microsoft.com/office/officeart/2005/8/layout/radial5"/>
    <dgm:cxn modelId="{28DD4C55-8480-42DC-91CD-4B4FAFE37981}" type="presOf" srcId="{DF8C5DBA-ECA2-41EE-BE11-C01A5B9E7ACA}" destId="{85D42DEE-3386-454C-8103-96986B17A11F}" srcOrd="0" destOrd="0" presId="urn:microsoft.com/office/officeart/2005/8/layout/radial5"/>
    <dgm:cxn modelId="{087E597F-9F27-4087-B81B-9DE538C62716}" type="presOf" srcId="{56C044A7-17B7-4FD7-9976-E1F32D2ED020}" destId="{8C0BA6F5-8AB1-41E9-B5A3-2BAD52E3EAE4}" srcOrd="1" destOrd="0" presId="urn:microsoft.com/office/officeart/2005/8/layout/radial5"/>
    <dgm:cxn modelId="{7D3D868B-B412-45D4-A75A-77150D891015}" srcId="{DBC7D47A-A754-42A0-8839-E4BC6BF6DEE9}" destId="{E19E4445-9CBD-4C8A-AED6-4CACB1E38571}" srcOrd="1" destOrd="0" parTransId="{56C044A7-17B7-4FD7-9976-E1F32D2ED020}" sibTransId="{F737BE60-968A-41C6-A92B-31B513475528}"/>
    <dgm:cxn modelId="{D6F35098-0F2E-43B7-B16B-5B6BEEE29605}" type="presOf" srcId="{DF8C5DBA-ECA2-41EE-BE11-C01A5B9E7ACA}" destId="{AA21C29D-4ABF-4F7C-956A-5CE93AD74FC6}" srcOrd="1" destOrd="0" presId="urn:microsoft.com/office/officeart/2005/8/layout/radial5"/>
    <dgm:cxn modelId="{9701EF9A-0888-4A7B-9771-98661524D0A8}" type="presOf" srcId="{E19E4445-9CBD-4C8A-AED6-4CACB1E38571}" destId="{33445235-3422-43AC-BE62-CBAC0246C11A}" srcOrd="0" destOrd="0" presId="urn:microsoft.com/office/officeart/2005/8/layout/radial5"/>
    <dgm:cxn modelId="{715C2A9E-DE7A-458A-A17C-E605F20CD263}" type="presOf" srcId="{F20068F2-1B76-4011-8517-4479AFDD306C}" destId="{A64A411F-EA04-42C3-A6FB-15FF8CBC18D0}" srcOrd="0" destOrd="0" presId="urn:microsoft.com/office/officeart/2005/8/layout/radial5"/>
    <dgm:cxn modelId="{00CDADA0-72B4-4D08-9F46-14AFE820CDA3}" type="presOf" srcId="{776744D5-19E9-4DE1-8EE0-0905B9CEF80C}" destId="{2A4DF6D0-11C2-4D6F-8F2C-8332D99C9030}" srcOrd="0" destOrd="0" presId="urn:microsoft.com/office/officeart/2005/8/layout/radial5"/>
    <dgm:cxn modelId="{ACDB46B0-A4BE-4B0D-A449-1B2927A00362}" type="presOf" srcId="{56C044A7-17B7-4FD7-9976-E1F32D2ED020}" destId="{55F6EA24-3AD5-40CF-B658-030CC56BF5B6}" srcOrd="0" destOrd="0" presId="urn:microsoft.com/office/officeart/2005/8/layout/radial5"/>
    <dgm:cxn modelId="{8FE620B4-7D3F-4DD8-9BC5-372A833CAF4C}" type="presOf" srcId="{724B9D50-28ED-4A3D-995C-378DD8754110}" destId="{E92EB9B4-BE55-4306-B011-FE855A754F8A}" srcOrd="0" destOrd="0" presId="urn:microsoft.com/office/officeart/2005/8/layout/radial5"/>
    <dgm:cxn modelId="{166E05BF-E137-409B-9E82-C66D37464D6C}" type="presOf" srcId="{A07A1DD1-0CB6-4DED-89AC-E1554C5E2252}" destId="{CB5DB2BC-3120-4A9A-8674-87D814A36D42}" srcOrd="1" destOrd="0" presId="urn:microsoft.com/office/officeart/2005/8/layout/radial5"/>
    <dgm:cxn modelId="{F012D9C0-DC93-494A-A936-DB5652E1D1AE}" type="presOf" srcId="{724B9D50-28ED-4A3D-995C-378DD8754110}" destId="{739C1A96-808F-40A3-ABD0-F46831678DBC}" srcOrd="1" destOrd="0" presId="urn:microsoft.com/office/officeart/2005/8/layout/radial5"/>
    <dgm:cxn modelId="{8BDA5BDA-E370-40CA-BCD2-EC0C7C54E45D}" type="presOf" srcId="{A07A1DD1-0CB6-4DED-89AC-E1554C5E2252}" destId="{D7B8C163-363A-4A8A-A735-88D2E91A784F}" srcOrd="0" destOrd="0" presId="urn:microsoft.com/office/officeart/2005/8/layout/radial5"/>
    <dgm:cxn modelId="{868EBEF8-F3CB-4C81-A4EE-F83FE7DAE04B}" srcId="{CCC64426-D494-4F0E-BBA1-29E2C80FE1A2}" destId="{7F530F9A-D200-4909-ACE5-3D0FB4AB893E}" srcOrd="1" destOrd="0" parTransId="{7CCED1BF-E1BE-4F6B-BF61-342DFCB9CDD3}" sibTransId="{61F14B10-BDBF-4407-BF93-82309D15B05E}"/>
    <dgm:cxn modelId="{4EF69364-069E-4AD8-91FE-9704CE7F7DC6}" type="presParOf" srcId="{13A33C3D-975D-467B-9574-99654C3FBFA4}" destId="{8E550FB7-D8DC-434E-9AA9-AE7F40FF5CAE}" srcOrd="0" destOrd="0" presId="urn:microsoft.com/office/officeart/2005/8/layout/radial5"/>
    <dgm:cxn modelId="{A3131A18-A57A-4B52-9A5C-2442A384D0B9}" type="presParOf" srcId="{13A33C3D-975D-467B-9574-99654C3FBFA4}" destId="{D7B8C163-363A-4A8A-A735-88D2E91A784F}" srcOrd="1" destOrd="0" presId="urn:microsoft.com/office/officeart/2005/8/layout/radial5"/>
    <dgm:cxn modelId="{D49C419C-B4E3-40EA-82EB-DF90ED5EB355}" type="presParOf" srcId="{D7B8C163-363A-4A8A-A735-88D2E91A784F}" destId="{CB5DB2BC-3120-4A9A-8674-87D814A36D42}" srcOrd="0" destOrd="0" presId="urn:microsoft.com/office/officeart/2005/8/layout/radial5"/>
    <dgm:cxn modelId="{0FECA59D-538B-4D1A-841E-D1A62B785724}" type="presParOf" srcId="{13A33C3D-975D-467B-9574-99654C3FBFA4}" destId="{1DE21B1D-5D1B-47DA-9D5E-91F8135EFB8D}" srcOrd="2" destOrd="0" presId="urn:microsoft.com/office/officeart/2005/8/layout/radial5"/>
    <dgm:cxn modelId="{6560F5EA-6A01-4E35-A3B2-1226FC4B1207}" type="presParOf" srcId="{13A33C3D-975D-467B-9574-99654C3FBFA4}" destId="{55F6EA24-3AD5-40CF-B658-030CC56BF5B6}" srcOrd="3" destOrd="0" presId="urn:microsoft.com/office/officeart/2005/8/layout/radial5"/>
    <dgm:cxn modelId="{6D9D58D6-63F6-4EE8-8F85-60BA6EE03D6E}" type="presParOf" srcId="{55F6EA24-3AD5-40CF-B658-030CC56BF5B6}" destId="{8C0BA6F5-8AB1-41E9-B5A3-2BAD52E3EAE4}" srcOrd="0" destOrd="0" presId="urn:microsoft.com/office/officeart/2005/8/layout/radial5"/>
    <dgm:cxn modelId="{62C69BBA-6608-4C90-8FC3-EABA763DA15D}" type="presParOf" srcId="{13A33C3D-975D-467B-9574-99654C3FBFA4}" destId="{33445235-3422-43AC-BE62-CBAC0246C11A}" srcOrd="4" destOrd="0" presId="urn:microsoft.com/office/officeart/2005/8/layout/radial5"/>
    <dgm:cxn modelId="{F65D50D0-4355-45FC-AE3E-211E1123B107}" type="presParOf" srcId="{13A33C3D-975D-467B-9574-99654C3FBFA4}" destId="{E92EB9B4-BE55-4306-B011-FE855A754F8A}" srcOrd="5" destOrd="0" presId="urn:microsoft.com/office/officeart/2005/8/layout/radial5"/>
    <dgm:cxn modelId="{C4CB5F2C-3BAE-4B14-A95E-F5F8DDBBEABA}" type="presParOf" srcId="{E92EB9B4-BE55-4306-B011-FE855A754F8A}" destId="{739C1A96-808F-40A3-ABD0-F46831678DBC}" srcOrd="0" destOrd="0" presId="urn:microsoft.com/office/officeart/2005/8/layout/radial5"/>
    <dgm:cxn modelId="{46BF1F15-F7C0-4031-802D-22C0F9DB7D75}" type="presParOf" srcId="{13A33C3D-975D-467B-9574-99654C3FBFA4}" destId="{A64A411F-EA04-42C3-A6FB-15FF8CBC18D0}" srcOrd="6" destOrd="0" presId="urn:microsoft.com/office/officeart/2005/8/layout/radial5"/>
    <dgm:cxn modelId="{481678F0-DDE0-4EAA-99F5-682A518DC13E}" type="presParOf" srcId="{13A33C3D-975D-467B-9574-99654C3FBFA4}" destId="{85D42DEE-3386-454C-8103-96986B17A11F}" srcOrd="7" destOrd="0" presId="urn:microsoft.com/office/officeart/2005/8/layout/radial5"/>
    <dgm:cxn modelId="{06FC970B-37A8-4005-BAED-7C6820C64CA2}" type="presParOf" srcId="{85D42DEE-3386-454C-8103-96986B17A11F}" destId="{AA21C29D-4ABF-4F7C-956A-5CE93AD74FC6}" srcOrd="0" destOrd="0" presId="urn:microsoft.com/office/officeart/2005/8/layout/radial5"/>
    <dgm:cxn modelId="{41F72E36-30D9-4BD2-9B99-E8B206BFAAEE}" type="presParOf" srcId="{13A33C3D-975D-467B-9574-99654C3FBFA4}" destId="{2A4DF6D0-11C2-4D6F-8F2C-8332D99C903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78E604-9681-49F2-ACC4-84040E4C07E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121F11A-1C8A-4BC4-A3E1-9BD91C5B0A3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600" dirty="0" err="1"/>
            <a:t>Flour </a:t>
          </a:r>
          <a:r>
            <a:rPr lang="en-US" sz="1600" dirty="0"/>
            <a:t>production</a:t>
          </a:r>
        </a:p>
      </dgm:t>
    </dgm:pt>
    <dgm:pt modelId="{3B69D04E-08BB-48B9-A22B-FA479BBAF8B4}" type="parTrans" cxnId="{64363851-74A1-473A-8727-7BBAE6DB5372}">
      <dgm:prSet/>
      <dgm:spPr/>
      <dgm:t>
        <a:bodyPr/>
        <a:lstStyle/>
        <a:p>
          <a:endParaRPr lang="en-US"/>
        </a:p>
      </dgm:t>
    </dgm:pt>
    <dgm:pt modelId="{A07B9B56-6032-40CE-B5BB-B7B70F47DF61}" type="sibTrans" cxnId="{64363851-74A1-473A-8727-7BBAE6DB5372}">
      <dgm:prSet/>
      <dgm:spPr/>
      <dgm:t>
        <a:bodyPr/>
        <a:lstStyle/>
        <a:p>
          <a:endParaRPr lang="en-US"/>
        </a:p>
      </dgm:t>
    </dgm:pt>
    <dgm:pt modelId="{44A8CCD1-8E4B-4D42-9523-B60F1731EBBC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 err="1">
              <a:latin typeface="Agency FB" panose="020B0503020202020204" pitchFamily="34" charset="0"/>
            </a:rPr>
            <a:t>Monitoring </a:t>
          </a:r>
          <a:r>
            <a:rPr lang="en-US" sz="1800" dirty="0">
              <a:latin typeface="Agency FB" panose="020B0503020202020204" pitchFamily="34" charset="0"/>
            </a:rPr>
            <a:t>the adoption of </a:t>
          </a:r>
          <a:r>
            <a:rPr lang="en-US" sz="1800" dirty="0" err="1">
              <a:latin typeface="Agency FB" panose="020B0503020202020204" pitchFamily="34" charset="0"/>
            </a:rPr>
            <a:t>best </a:t>
          </a:r>
          <a:r>
            <a:rPr lang="en-US" sz="1800" dirty="0">
              <a:latin typeface="Agency FB" panose="020B0503020202020204" pitchFamily="34" charset="0"/>
            </a:rPr>
            <a:t>practices </a:t>
          </a:r>
        </a:p>
      </dgm:t>
    </dgm:pt>
    <dgm:pt modelId="{D7B78C04-24BE-46AC-817D-CC4D5D825A19}" type="parTrans" cxnId="{9AF6A21C-6D4C-4B7A-97ED-A0A2FB751AD2}">
      <dgm:prSet/>
      <dgm:spPr/>
      <dgm:t>
        <a:bodyPr/>
        <a:lstStyle/>
        <a:p>
          <a:endParaRPr lang="en-US"/>
        </a:p>
      </dgm:t>
    </dgm:pt>
    <dgm:pt modelId="{3653A0CF-CCDE-4FB9-976A-FA1963A27054}" type="sibTrans" cxnId="{9AF6A21C-6D4C-4B7A-97ED-A0A2FB751AD2}">
      <dgm:prSet/>
      <dgm:spPr/>
      <dgm:t>
        <a:bodyPr/>
        <a:lstStyle/>
        <a:p>
          <a:endParaRPr lang="en-US"/>
        </a:p>
      </dgm:t>
    </dgm:pt>
    <dgm:pt modelId="{DA050019-827D-4656-843E-9E7F857AF57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dirty="0"/>
            <a:t>Capacity </a:t>
          </a:r>
          <a:r>
            <a:rPr lang="en-US" sz="1800" dirty="0" err="1"/>
            <a:t>building</a:t>
          </a:r>
        </a:p>
        <a:p>
          <a:endParaRPr lang="en-US" sz="1800" dirty="0"/>
        </a:p>
      </dgm:t>
    </dgm:pt>
    <dgm:pt modelId="{C6CE498D-255F-4ECE-A055-8F50DD0F3AD5}" type="parTrans" cxnId="{C7EC31B0-EEC3-49D7-AD85-B2CC46F7063E}">
      <dgm:prSet/>
      <dgm:spPr/>
      <dgm:t>
        <a:bodyPr/>
        <a:lstStyle/>
        <a:p>
          <a:endParaRPr lang="en-US"/>
        </a:p>
      </dgm:t>
    </dgm:pt>
    <dgm:pt modelId="{265712B0-922F-4AF0-B77D-B70C7C9F1063}" type="sibTrans" cxnId="{C7EC31B0-EEC3-49D7-AD85-B2CC46F7063E}">
      <dgm:prSet/>
      <dgm:spPr/>
      <dgm:t>
        <a:bodyPr/>
        <a:lstStyle/>
        <a:p>
          <a:endParaRPr lang="en-US"/>
        </a:p>
      </dgm:t>
    </dgm:pt>
    <dgm:pt modelId="{9B817A37-2ABE-4516-A133-6526D15A2103}" type="pres">
      <dgm:prSet presAssocID="{0978E604-9681-49F2-ACC4-84040E4C07E7}" presName="compositeShape" presStyleCnt="0">
        <dgm:presLayoutVars>
          <dgm:chMax val="7"/>
          <dgm:dir/>
          <dgm:resizeHandles val="exact"/>
        </dgm:presLayoutVars>
      </dgm:prSet>
      <dgm:spPr/>
    </dgm:pt>
    <dgm:pt modelId="{94C877A4-79D5-410E-A27C-818042EEE54B}" type="pres">
      <dgm:prSet presAssocID="{0978E604-9681-49F2-ACC4-84040E4C07E7}" presName="wedge1" presStyleLbl="node1" presStyleIdx="0" presStyleCnt="3" custAng="0"/>
      <dgm:spPr/>
    </dgm:pt>
    <dgm:pt modelId="{7A80C857-2B1C-42A4-82DD-542C4F606F2C}" type="pres">
      <dgm:prSet presAssocID="{0978E604-9681-49F2-ACC4-84040E4C07E7}" presName="dummy1a" presStyleCnt="0"/>
      <dgm:spPr/>
    </dgm:pt>
    <dgm:pt modelId="{281D3DEF-002C-4740-9094-85F893D96B42}" type="pres">
      <dgm:prSet presAssocID="{0978E604-9681-49F2-ACC4-84040E4C07E7}" presName="dummy1b" presStyleCnt="0"/>
      <dgm:spPr/>
    </dgm:pt>
    <dgm:pt modelId="{BA5A90C6-56B8-4B3A-8F08-36CB9EC82B58}" type="pres">
      <dgm:prSet presAssocID="{0978E604-9681-49F2-ACC4-84040E4C07E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4E4C83F-C43F-4264-B643-BD4491F424C3}" type="pres">
      <dgm:prSet presAssocID="{0978E604-9681-49F2-ACC4-84040E4C07E7}" presName="wedge2" presStyleLbl="node1" presStyleIdx="1" presStyleCnt="3"/>
      <dgm:spPr/>
    </dgm:pt>
    <dgm:pt modelId="{43E95CC2-21B3-436A-A8AB-7BC1E6ECAA98}" type="pres">
      <dgm:prSet presAssocID="{0978E604-9681-49F2-ACC4-84040E4C07E7}" presName="dummy2a" presStyleCnt="0"/>
      <dgm:spPr/>
    </dgm:pt>
    <dgm:pt modelId="{4FE9BDF4-BA0A-4246-9DCF-FC0401C4D5F4}" type="pres">
      <dgm:prSet presAssocID="{0978E604-9681-49F2-ACC4-84040E4C07E7}" presName="dummy2b" presStyleCnt="0"/>
      <dgm:spPr/>
    </dgm:pt>
    <dgm:pt modelId="{8392F03C-1AC7-41D4-B95C-C44DB7BF05DC}" type="pres">
      <dgm:prSet presAssocID="{0978E604-9681-49F2-ACC4-84040E4C07E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E1BB661-E604-4145-AA5A-FB2072C0AC18}" type="pres">
      <dgm:prSet presAssocID="{0978E604-9681-49F2-ACC4-84040E4C07E7}" presName="wedge3" presStyleLbl="node1" presStyleIdx="2" presStyleCnt="3" custScaleX="104796" custScaleY="94978" custLinFactNeighborX="-347" custLinFactNeighborY="-456"/>
      <dgm:spPr/>
    </dgm:pt>
    <dgm:pt modelId="{7D1A644D-9346-475D-908A-B44E583BD724}" type="pres">
      <dgm:prSet presAssocID="{0978E604-9681-49F2-ACC4-84040E4C07E7}" presName="dummy3a" presStyleCnt="0"/>
      <dgm:spPr/>
    </dgm:pt>
    <dgm:pt modelId="{6C041A72-028A-4716-ABC6-FAB0B71A3FF7}" type="pres">
      <dgm:prSet presAssocID="{0978E604-9681-49F2-ACC4-84040E4C07E7}" presName="dummy3b" presStyleCnt="0"/>
      <dgm:spPr/>
    </dgm:pt>
    <dgm:pt modelId="{7C68F04F-C3EE-4B4D-82F5-16E0F08CFBC8}" type="pres">
      <dgm:prSet presAssocID="{0978E604-9681-49F2-ACC4-84040E4C07E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E6DF435-4DA8-44D9-9F0C-B9D3EA50C2DE}" type="pres">
      <dgm:prSet presAssocID="{A07B9B56-6032-40CE-B5BB-B7B70F47DF61}" presName="arrowWedge1" presStyleLbl="fgSibTrans2D1" presStyleIdx="0" presStyleCnt="3"/>
      <dgm:spPr/>
    </dgm:pt>
    <dgm:pt modelId="{A580F398-E436-47E1-823A-9283FDFF74DC}" type="pres">
      <dgm:prSet presAssocID="{3653A0CF-CCDE-4FB9-976A-FA1963A27054}" presName="arrowWedge2" presStyleLbl="fgSibTrans2D1" presStyleIdx="1" presStyleCnt="3" custLinFactNeighborX="-986" custLinFactNeighborY="-813"/>
      <dgm:spPr/>
    </dgm:pt>
    <dgm:pt modelId="{0824837B-AFE3-427E-B006-E6BB31B9D760}" type="pres">
      <dgm:prSet presAssocID="{265712B0-922F-4AF0-B77D-B70C7C9F1063}" presName="arrowWedge3" presStyleLbl="fgSibTrans2D1" presStyleIdx="2" presStyleCnt="3" custAng="0"/>
      <dgm:spPr/>
    </dgm:pt>
  </dgm:ptLst>
  <dgm:cxnLst>
    <dgm:cxn modelId="{9AF6A21C-6D4C-4B7A-97ED-A0A2FB751AD2}" srcId="{0978E604-9681-49F2-ACC4-84040E4C07E7}" destId="{44A8CCD1-8E4B-4D42-9523-B60F1731EBBC}" srcOrd="1" destOrd="0" parTransId="{D7B78C04-24BE-46AC-817D-CC4D5D825A19}" sibTransId="{3653A0CF-CCDE-4FB9-976A-FA1963A27054}"/>
    <dgm:cxn modelId="{A37E1B28-3665-428C-89F5-D342AD265A91}" type="presOf" srcId="{0978E604-9681-49F2-ACC4-84040E4C07E7}" destId="{9B817A37-2ABE-4516-A133-6526D15A2103}" srcOrd="0" destOrd="0" presId="urn:microsoft.com/office/officeart/2005/8/layout/cycle8"/>
    <dgm:cxn modelId="{FBDA825F-FDC4-44A5-9315-0771FFBF914C}" type="presOf" srcId="{DA050019-827D-4656-843E-9E7F857AF576}" destId="{9E1BB661-E604-4145-AA5A-FB2072C0AC18}" srcOrd="0" destOrd="0" presId="urn:microsoft.com/office/officeart/2005/8/layout/cycle8"/>
    <dgm:cxn modelId="{EFD5D163-BD56-4CC1-92E7-97BDDE0FDD68}" type="presOf" srcId="{7121F11A-1C8A-4BC4-A3E1-9BD91C5B0A3A}" destId="{94C877A4-79D5-410E-A27C-818042EEE54B}" srcOrd="0" destOrd="0" presId="urn:microsoft.com/office/officeart/2005/8/layout/cycle8"/>
    <dgm:cxn modelId="{64363851-74A1-473A-8727-7BBAE6DB5372}" srcId="{0978E604-9681-49F2-ACC4-84040E4C07E7}" destId="{7121F11A-1C8A-4BC4-A3E1-9BD91C5B0A3A}" srcOrd="0" destOrd="0" parTransId="{3B69D04E-08BB-48B9-A22B-FA479BBAF8B4}" sibTransId="{A07B9B56-6032-40CE-B5BB-B7B70F47DF61}"/>
    <dgm:cxn modelId="{564B7557-EC78-4404-994D-42375B6F010B}" type="presOf" srcId="{44A8CCD1-8E4B-4D42-9523-B60F1731EBBC}" destId="{D4E4C83F-C43F-4264-B643-BD4491F424C3}" srcOrd="0" destOrd="0" presId="urn:microsoft.com/office/officeart/2005/8/layout/cycle8"/>
    <dgm:cxn modelId="{35A9CB8E-F045-4048-BD85-752096C8E716}" type="presOf" srcId="{44A8CCD1-8E4B-4D42-9523-B60F1731EBBC}" destId="{8392F03C-1AC7-41D4-B95C-C44DB7BF05DC}" srcOrd="1" destOrd="0" presId="urn:microsoft.com/office/officeart/2005/8/layout/cycle8"/>
    <dgm:cxn modelId="{C7EC31B0-EEC3-49D7-AD85-B2CC46F7063E}" srcId="{0978E604-9681-49F2-ACC4-84040E4C07E7}" destId="{DA050019-827D-4656-843E-9E7F857AF576}" srcOrd="2" destOrd="0" parTransId="{C6CE498D-255F-4ECE-A055-8F50DD0F3AD5}" sibTransId="{265712B0-922F-4AF0-B77D-B70C7C9F1063}"/>
    <dgm:cxn modelId="{5E3456B5-4E69-4159-8811-4BB88C1FFA09}" type="presOf" srcId="{DA050019-827D-4656-843E-9E7F857AF576}" destId="{7C68F04F-C3EE-4B4D-82F5-16E0F08CFBC8}" srcOrd="1" destOrd="0" presId="urn:microsoft.com/office/officeart/2005/8/layout/cycle8"/>
    <dgm:cxn modelId="{844860E7-D4AA-4BEA-BA98-C709CB0F4BAB}" type="presOf" srcId="{7121F11A-1C8A-4BC4-A3E1-9BD91C5B0A3A}" destId="{BA5A90C6-56B8-4B3A-8F08-36CB9EC82B58}" srcOrd="1" destOrd="0" presId="urn:microsoft.com/office/officeart/2005/8/layout/cycle8"/>
    <dgm:cxn modelId="{3E5FF347-1EB5-4CBF-BA15-30A112E05A7C}" type="presParOf" srcId="{9B817A37-2ABE-4516-A133-6526D15A2103}" destId="{94C877A4-79D5-410E-A27C-818042EEE54B}" srcOrd="0" destOrd="0" presId="urn:microsoft.com/office/officeart/2005/8/layout/cycle8"/>
    <dgm:cxn modelId="{29212D37-5FF9-4D88-A179-D6591ABEBC47}" type="presParOf" srcId="{9B817A37-2ABE-4516-A133-6526D15A2103}" destId="{7A80C857-2B1C-42A4-82DD-542C4F606F2C}" srcOrd="1" destOrd="0" presId="urn:microsoft.com/office/officeart/2005/8/layout/cycle8"/>
    <dgm:cxn modelId="{B3CE4E77-9B05-4CF3-85E6-BBEFE93D797B}" type="presParOf" srcId="{9B817A37-2ABE-4516-A133-6526D15A2103}" destId="{281D3DEF-002C-4740-9094-85F893D96B42}" srcOrd="2" destOrd="0" presId="urn:microsoft.com/office/officeart/2005/8/layout/cycle8"/>
    <dgm:cxn modelId="{BF5FB2D6-D261-43F5-89F7-F1B8CC84215D}" type="presParOf" srcId="{9B817A37-2ABE-4516-A133-6526D15A2103}" destId="{BA5A90C6-56B8-4B3A-8F08-36CB9EC82B58}" srcOrd="3" destOrd="0" presId="urn:microsoft.com/office/officeart/2005/8/layout/cycle8"/>
    <dgm:cxn modelId="{360CF299-50B9-4BED-B3E6-80C3552BF222}" type="presParOf" srcId="{9B817A37-2ABE-4516-A133-6526D15A2103}" destId="{D4E4C83F-C43F-4264-B643-BD4491F424C3}" srcOrd="4" destOrd="0" presId="urn:microsoft.com/office/officeart/2005/8/layout/cycle8"/>
    <dgm:cxn modelId="{5A658246-0184-4B44-B465-9624EF646D16}" type="presParOf" srcId="{9B817A37-2ABE-4516-A133-6526D15A2103}" destId="{43E95CC2-21B3-436A-A8AB-7BC1E6ECAA98}" srcOrd="5" destOrd="0" presId="urn:microsoft.com/office/officeart/2005/8/layout/cycle8"/>
    <dgm:cxn modelId="{38B9F8E5-95A9-427A-BF3A-431FE91E2272}" type="presParOf" srcId="{9B817A37-2ABE-4516-A133-6526D15A2103}" destId="{4FE9BDF4-BA0A-4246-9DCF-FC0401C4D5F4}" srcOrd="6" destOrd="0" presId="urn:microsoft.com/office/officeart/2005/8/layout/cycle8"/>
    <dgm:cxn modelId="{F0A20B59-31A2-4C0A-97AE-79485D6B7A96}" type="presParOf" srcId="{9B817A37-2ABE-4516-A133-6526D15A2103}" destId="{8392F03C-1AC7-41D4-B95C-C44DB7BF05DC}" srcOrd="7" destOrd="0" presId="urn:microsoft.com/office/officeart/2005/8/layout/cycle8"/>
    <dgm:cxn modelId="{16EED656-C123-4422-8991-3C19E28474D7}" type="presParOf" srcId="{9B817A37-2ABE-4516-A133-6526D15A2103}" destId="{9E1BB661-E604-4145-AA5A-FB2072C0AC18}" srcOrd="8" destOrd="0" presId="urn:microsoft.com/office/officeart/2005/8/layout/cycle8"/>
    <dgm:cxn modelId="{11DA2262-EA45-41AA-9D2A-203323F436A1}" type="presParOf" srcId="{9B817A37-2ABE-4516-A133-6526D15A2103}" destId="{7D1A644D-9346-475D-908A-B44E583BD724}" srcOrd="9" destOrd="0" presId="urn:microsoft.com/office/officeart/2005/8/layout/cycle8"/>
    <dgm:cxn modelId="{EE47CD8F-70DB-4803-92D0-590F3E916FA3}" type="presParOf" srcId="{9B817A37-2ABE-4516-A133-6526D15A2103}" destId="{6C041A72-028A-4716-ABC6-FAB0B71A3FF7}" srcOrd="10" destOrd="0" presId="urn:microsoft.com/office/officeart/2005/8/layout/cycle8"/>
    <dgm:cxn modelId="{2F326106-8CD7-4BA3-891C-5F3F8D14E38C}" type="presParOf" srcId="{9B817A37-2ABE-4516-A133-6526D15A2103}" destId="{7C68F04F-C3EE-4B4D-82F5-16E0F08CFBC8}" srcOrd="11" destOrd="0" presId="urn:microsoft.com/office/officeart/2005/8/layout/cycle8"/>
    <dgm:cxn modelId="{6DB14BEE-405C-4658-B561-2AD7047B96B9}" type="presParOf" srcId="{9B817A37-2ABE-4516-A133-6526D15A2103}" destId="{BE6DF435-4DA8-44D9-9F0C-B9D3EA50C2DE}" srcOrd="12" destOrd="0" presId="urn:microsoft.com/office/officeart/2005/8/layout/cycle8"/>
    <dgm:cxn modelId="{427E1D99-35DD-41CE-81D2-C28587EC2237}" type="presParOf" srcId="{9B817A37-2ABE-4516-A133-6526D15A2103}" destId="{A580F398-E436-47E1-823A-9283FDFF74DC}" srcOrd="13" destOrd="0" presId="urn:microsoft.com/office/officeart/2005/8/layout/cycle8"/>
    <dgm:cxn modelId="{06D09FFA-8E4A-462F-93E8-D0E463C1F5E4}" type="presParOf" srcId="{9B817A37-2ABE-4516-A133-6526D15A2103}" destId="{0824837B-AFE3-427E-B006-E6BB31B9D76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50FB7-D8DC-434E-9AA9-AE7F40FF5CAE}">
      <dsp:nvSpPr>
        <dsp:cNvPr id="0" name=""/>
        <dsp:cNvSpPr/>
      </dsp:nvSpPr>
      <dsp:spPr>
        <a:xfrm>
          <a:off x="3693583" y="1925939"/>
          <a:ext cx="1953278" cy="147257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979634" y="2141592"/>
        <a:ext cx="1381176" cy="1041264"/>
      </dsp:txXfrm>
    </dsp:sp>
    <dsp:sp modelId="{D7B8C163-363A-4A8A-A735-88D2E91A784F}">
      <dsp:nvSpPr>
        <dsp:cNvPr id="0" name=""/>
        <dsp:cNvSpPr/>
      </dsp:nvSpPr>
      <dsp:spPr>
        <a:xfrm rot="16033653">
          <a:off x="4558612" y="1552958"/>
          <a:ext cx="139597" cy="491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4580564" y="1672223"/>
        <a:ext cx="97718" cy="295049"/>
      </dsp:txXfrm>
    </dsp:sp>
    <dsp:sp modelId="{1DE21B1D-5D1B-47DA-9D5E-91F8135EFB8D}">
      <dsp:nvSpPr>
        <dsp:cNvPr id="0" name=""/>
        <dsp:cNvSpPr/>
      </dsp:nvSpPr>
      <dsp:spPr>
        <a:xfrm>
          <a:off x="3476148" y="-51199"/>
          <a:ext cx="2208404" cy="1715150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Global acute malnutrition (6-59)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SemiBold" panose="020F0502020204030204" pitchFamily="34" charset="0"/>
              <a:ea typeface="Lato SemiBold" panose="020F0502020204030204" pitchFamily="34" charset="0"/>
              <a:cs typeface="Lato SemiBold" panose="020F0502020204030204" pitchFamily="34" charset="0"/>
            </a:rPr>
            <a:t>8,4%</a:t>
          </a:r>
          <a:endParaRPr lang="en-US" sz="2000" b="1" kern="1200" dirty="0"/>
        </a:p>
      </dsp:txBody>
      <dsp:txXfrm>
        <a:off x="3799561" y="199979"/>
        <a:ext cx="1561578" cy="1212794"/>
      </dsp:txXfrm>
    </dsp:sp>
    <dsp:sp modelId="{55F6EA24-3AD5-40CF-B658-030CC56BF5B6}">
      <dsp:nvSpPr>
        <dsp:cNvPr id="0" name=""/>
        <dsp:cNvSpPr/>
      </dsp:nvSpPr>
      <dsp:spPr>
        <a:xfrm rot="202392">
          <a:off x="5704037" y="2481571"/>
          <a:ext cx="145456" cy="491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704075" y="2578637"/>
        <a:ext cx="101819" cy="295049"/>
      </dsp:txXfrm>
    </dsp:sp>
    <dsp:sp modelId="{33445235-3422-43AC-BE62-CBAC0246C11A}">
      <dsp:nvSpPr>
        <dsp:cNvPr id="0" name=""/>
        <dsp:cNvSpPr/>
      </dsp:nvSpPr>
      <dsp:spPr>
        <a:xfrm>
          <a:off x="5915202" y="1802425"/>
          <a:ext cx="2309328" cy="2002477"/>
        </a:xfrm>
        <a:prstGeom prst="ellipse">
          <a:avLst/>
        </a:prstGeom>
        <a:solidFill>
          <a:srgbClr val="FFC000"/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Underweight </a:t>
          </a:r>
          <a:r>
            <a: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SemiBold" panose="020F0502020204030204" pitchFamily="34" charset="0"/>
              <a:ea typeface="Lato SemiBold" panose="020F0502020204030204" pitchFamily="34" charset="0"/>
              <a:cs typeface="Lato SemiBold" panose="020F0502020204030204" pitchFamily="34" charset="0"/>
            </a:rPr>
            <a:t>19</a:t>
          </a:r>
          <a:endParaRPr lang="en-US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6253395" y="2095681"/>
        <a:ext cx="1632942" cy="1415965"/>
      </dsp:txXfrm>
    </dsp:sp>
    <dsp:sp modelId="{E92EB9B4-BE55-4306-B011-FE855A754F8A}">
      <dsp:nvSpPr>
        <dsp:cNvPr id="0" name=""/>
        <dsp:cNvSpPr/>
      </dsp:nvSpPr>
      <dsp:spPr>
        <a:xfrm rot="5084865">
          <a:off x="4680655" y="3275856"/>
          <a:ext cx="137155" cy="491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699345" y="3353719"/>
        <a:ext cx="96009" cy="295049"/>
      </dsp:txXfrm>
    </dsp:sp>
    <dsp:sp modelId="{A64A411F-EA04-42C3-A6FB-15FF8CBC18D0}">
      <dsp:nvSpPr>
        <dsp:cNvPr id="0" name=""/>
        <dsp:cNvSpPr/>
      </dsp:nvSpPr>
      <dsp:spPr>
        <a:xfrm>
          <a:off x="3706811" y="3650907"/>
          <a:ext cx="2299088" cy="2072247"/>
        </a:xfrm>
        <a:prstGeom prst="ellipse">
          <a:avLst/>
        </a:prstGeom>
        <a:solidFill>
          <a:srgbClr val="FFC000"/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Chronic malnutrition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SemiBold" panose="020F0502020204030204" pitchFamily="34" charset="0"/>
              <a:ea typeface="Lato SemiBold" panose="020F0502020204030204" pitchFamily="34" charset="0"/>
              <a:cs typeface="Lato SemiBold" panose="020F0502020204030204" pitchFamily="34" charset="0"/>
            </a:rPr>
            <a:t>25,5% </a:t>
          </a:r>
          <a:endParaRPr lang="en-US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043505" y="3954381"/>
        <a:ext cx="1625700" cy="1465299"/>
      </dsp:txXfrm>
    </dsp:sp>
    <dsp:sp modelId="{85D42DEE-3386-454C-8103-96986B17A11F}">
      <dsp:nvSpPr>
        <dsp:cNvPr id="0" name=""/>
        <dsp:cNvSpPr/>
      </dsp:nvSpPr>
      <dsp:spPr>
        <a:xfrm rot="10781802">
          <a:off x="3206173" y="2423188"/>
          <a:ext cx="344456" cy="491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309509" y="2521264"/>
        <a:ext cx="241119" cy="295049"/>
      </dsp:txXfrm>
    </dsp:sp>
    <dsp:sp modelId="{2A4DF6D0-11C2-4D6F-8F2C-8332D99C9030}">
      <dsp:nvSpPr>
        <dsp:cNvPr id="0" name=""/>
        <dsp:cNvSpPr/>
      </dsp:nvSpPr>
      <dsp:spPr>
        <a:xfrm>
          <a:off x="1102166" y="1612883"/>
          <a:ext cx="1941543" cy="2126181"/>
        </a:xfrm>
        <a:prstGeom prst="ellipse">
          <a:avLst/>
        </a:prstGeom>
        <a:solidFill>
          <a:srgbClr val="FFC000"/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Beginning of health center closures</a:t>
          </a:r>
        </a:p>
      </dsp:txBody>
      <dsp:txXfrm>
        <a:off x="1386498" y="1924255"/>
        <a:ext cx="1372879" cy="1503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877A4-79D5-410E-A27C-818042EEE54B}">
      <dsp:nvSpPr>
        <dsp:cNvPr id="0" name=""/>
        <dsp:cNvSpPr/>
      </dsp:nvSpPr>
      <dsp:spPr>
        <a:xfrm>
          <a:off x="3241723" y="365328"/>
          <a:ext cx="4721172" cy="4721172"/>
        </a:xfrm>
        <a:prstGeom prst="pie">
          <a:avLst>
            <a:gd name="adj1" fmla="val 16200000"/>
            <a:gd name="adj2" fmla="val 180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Flour </a:t>
          </a:r>
          <a:r>
            <a:rPr lang="en-US" sz="1600" kern="1200" dirty="0"/>
            <a:t>production</a:t>
          </a:r>
        </a:p>
      </dsp:txBody>
      <dsp:txXfrm>
        <a:off x="5729893" y="1365767"/>
        <a:ext cx="1686133" cy="1405110"/>
      </dsp:txXfrm>
    </dsp:sp>
    <dsp:sp modelId="{D4E4C83F-C43F-4264-B643-BD4491F424C3}">
      <dsp:nvSpPr>
        <dsp:cNvPr id="0" name=""/>
        <dsp:cNvSpPr/>
      </dsp:nvSpPr>
      <dsp:spPr>
        <a:xfrm>
          <a:off x="3144489" y="533942"/>
          <a:ext cx="4721172" cy="4721172"/>
        </a:xfrm>
        <a:prstGeom prst="pie">
          <a:avLst>
            <a:gd name="adj1" fmla="val 1800000"/>
            <a:gd name="adj2" fmla="val 900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gency FB" panose="020B0503020202020204" pitchFamily="34" charset="0"/>
            </a:rPr>
            <a:t>Monitoring </a:t>
          </a:r>
          <a:r>
            <a:rPr lang="en-US" sz="1800" kern="1200" dirty="0">
              <a:latin typeface="Agency FB" panose="020B0503020202020204" pitchFamily="34" charset="0"/>
            </a:rPr>
            <a:t>the adoption of </a:t>
          </a:r>
          <a:r>
            <a:rPr lang="en-US" sz="1800" kern="1200" dirty="0" err="1">
              <a:latin typeface="Agency FB" panose="020B0503020202020204" pitchFamily="34" charset="0"/>
            </a:rPr>
            <a:t>best </a:t>
          </a:r>
          <a:r>
            <a:rPr lang="en-US" sz="1800" kern="1200" dirty="0">
              <a:latin typeface="Agency FB" panose="020B0503020202020204" pitchFamily="34" charset="0"/>
            </a:rPr>
            <a:t>practices </a:t>
          </a:r>
        </a:p>
      </dsp:txBody>
      <dsp:txXfrm>
        <a:off x="4268578" y="3597084"/>
        <a:ext cx="2529199" cy="1236497"/>
      </dsp:txXfrm>
    </dsp:sp>
    <dsp:sp modelId="{9E1BB661-E604-4145-AA5A-FB2072C0AC18}">
      <dsp:nvSpPr>
        <dsp:cNvPr id="0" name=""/>
        <dsp:cNvSpPr/>
      </dsp:nvSpPr>
      <dsp:spPr>
        <a:xfrm>
          <a:off x="2917659" y="462348"/>
          <a:ext cx="4947600" cy="4484075"/>
        </a:xfrm>
        <a:prstGeom prst="pie">
          <a:avLst>
            <a:gd name="adj1" fmla="val 9000000"/>
            <a:gd name="adj2" fmla="val 1620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Capacity </a:t>
          </a:r>
          <a:r>
            <a:rPr lang="en-US" sz="1800" kern="1200" dirty="0" err="1"/>
            <a:t>building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490756" y="1412545"/>
        <a:ext cx="1767000" cy="1334546"/>
      </dsp:txXfrm>
    </dsp:sp>
    <dsp:sp modelId="{BE6DF435-4DA8-44D9-9F0C-B9D3EA50C2DE}">
      <dsp:nvSpPr>
        <dsp:cNvPr id="0" name=""/>
        <dsp:cNvSpPr/>
      </dsp:nvSpPr>
      <dsp:spPr>
        <a:xfrm>
          <a:off x="2949849" y="73065"/>
          <a:ext cx="5305699" cy="530569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0F398-E436-47E1-823A-9283FDFF74DC}">
      <dsp:nvSpPr>
        <dsp:cNvPr id="0" name=""/>
        <dsp:cNvSpPr/>
      </dsp:nvSpPr>
      <dsp:spPr>
        <a:xfrm>
          <a:off x="2799912" y="198245"/>
          <a:ext cx="5305699" cy="530569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4837B-AFE3-427E-B006-E6BB31B9D760}">
      <dsp:nvSpPr>
        <dsp:cNvPr id="0" name=""/>
        <dsp:cNvSpPr/>
      </dsp:nvSpPr>
      <dsp:spPr>
        <a:xfrm>
          <a:off x="2737357" y="52441"/>
          <a:ext cx="5305699" cy="530569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DA5E6-A25C-4C9B-A61D-5526A691663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D8568-AEA1-45BB-9A16-560ABDB3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6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7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8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Mothers of malnourished children have been equipped with MUACs to enable them to monitor their children's nutritional status.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87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4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6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D8568-AEA1-45BB-9A16-560ABDB379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4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4419" y="1105737"/>
            <a:ext cx="9057516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251" y="3593725"/>
            <a:ext cx="9057516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11149-736F-5845-8ED3-8776F15382B1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582061-F716-DA4D-9F0B-1F73A3D2CA73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779153-5D05-5447-BD5B-608E76D73AEC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E5A235-43DF-B249-AD30-06FF5F7C9FCB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F4685B-6DE6-7B43-AF68-D665AABF1FF3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6439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097" y="900442"/>
            <a:ext cx="984570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553355"/>
            <a:ext cx="10515600" cy="2528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D9AC04-468E-4976-818A-8363019F6E1F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747E85-8DF2-4FBA-A854-5BCB38EEA36B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DADEEB-B758-4026-B143-F924946854D5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A598A-7D20-4AB0-9B39-ABBD3E0CDE44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9D8495-9161-46F3-B30E-A8BC4B97D5D0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F619E36-7A61-0748-B050-575A3FDD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03B558-FF53-3F4D-BBF2-CB2AFD58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C2D16A6-0F9C-A44B-9B40-855D4AE0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2306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0809" y="365125"/>
            <a:ext cx="7071692" cy="52306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0B9010-E861-4B4F-A835-2067CEB8D0A2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90FA40-A0F1-40D6-8EE9-23068697791C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1C5DAD-B8DB-4A96-B24C-0B987F05F9CF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F30068-880E-422A-ADD0-C189A080BD7B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AD9C59-C68D-4FBB-AF08-7A7793572230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2DDBD58-2450-B14E-9CE9-E89EF45C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2959464-613D-9642-B042-8F2A7299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2D50ACC-80BA-0E47-AD85-44DA4702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DD50-61C4-2149-89CA-7C485CD77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16ABA-2996-2B43-8C96-0694B0E95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2D3139-E4DF-1D4A-8606-03E02B65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4C91A4-42E6-CD4E-B768-ED2E482C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80CA6B-0728-C94B-8DB6-1AEC7AAC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5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4229-1BF6-3F41-B666-118D88DD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4424-339B-6E4B-8C55-6B687AFCE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D934A6-2860-C547-B191-E06F87CA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A5957B-15D5-8C4F-A5CC-BFED6AC9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C7C71A-8F8E-D54E-A823-68C364A9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51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56FA-6310-134E-88F2-4844C4B9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8ACA7-0B0F-5D49-A26B-3DC447D89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205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108C44-63BA-5043-88C9-47006C43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6373AF-E6DA-0F4B-95DC-3078C9AD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50A306-C0D0-1B4B-AEAC-8C123F6F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0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1AF4-6571-0A4D-B43D-EAEBC832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B0D89-C708-1544-B9AB-262D92CE4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9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6AAFB-46E1-EF4F-B2A3-69DAE182A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9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919931B-D311-B74B-8D1F-028FF603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917813B-8338-F34D-ABE1-0762281E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F1117A-E097-B143-9C8A-B7AECEB7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4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B689-8AB3-BF4D-8A71-EDB6FD75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48F7E-E484-864B-B9CF-B675DFEB0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D9750-860E-D941-A365-054D35990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81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DF8F5-1D86-8940-985A-381B1CF91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F5C2B-1898-0A43-B8A1-F665EC924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81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BC31670-8319-A747-9072-15B6C5B9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D9B663-D156-754B-BC82-5C7D73B1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68F1AF2-45A4-1D45-BA7A-2AFEBFEE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67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0864-8ED6-5940-81E6-9A0F2794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28AC314-2548-564D-9E61-5590D7D6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63D008-0A36-4947-952E-1195EA50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7725EA-BD29-2244-95B1-6A57B2C4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97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77565F-B4CD-6443-ABCF-4F7BDF79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B67888-17CD-B04B-9F81-33D1C197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1ECCB8-E7E0-4242-8778-1C4E0908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6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7060-1054-5544-82D5-58F1D605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1F65D-11FA-3F47-A7AB-E9E7920B8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117F6-838B-4A49-A232-46A67C611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A53EBE8-A916-6947-BF04-7FE6E632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DEB025-5BC8-9F4A-9201-E5E1B5EE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F13A13-326F-0447-9AFF-54370061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1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132471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7630"/>
            <a:ext cx="10515600" cy="2528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9840F5-5E87-4CD0-8476-EF6597982C2B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30999F-82CD-41C6-B2F5-E75AD24CA5E9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5E1E6C-1B1E-4A84-89B7-93186CCA8615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DA01D6-8A02-4F80-9AD5-33901E714EFB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423255-563E-4317-B4EB-DD6A76A12BEC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FFC55FC-6E42-5144-9A96-215CE311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40196B2-0628-144E-9C1C-DB3ADCC4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C0B4E7-8418-5F46-9F67-642887CA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23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4F4A1-1024-0B47-A015-0840EB48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FE4E8-D75C-8F4D-9826-8E00352C2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69F76-6701-A344-A2C1-6E0A409AB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368DA9A-50EB-4A4B-AD21-04AEF17C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78F202-7624-064B-93C2-1B220AC1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B196B-B238-9F46-9D3B-CBA40853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43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3EDB-3F7E-5A46-916C-8A5736BE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432AE-01A6-9449-8211-4B67C8900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65B85C-73D0-4742-A6FE-7056DB0A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579E1C-FC09-9C49-8767-8BEE830D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966221-D98B-CC42-9D2B-16531E95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9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3BF2FE-23CE-E84A-B0CF-6346A9A79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387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305C7-EBF2-2645-B154-2295E5400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387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F10C0F-70DA-3B41-B9D7-BA8F2005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1E331C-6AA4-C94C-93FE-5606FA4D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2BE668-BB42-3C4F-AF94-DC66247C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67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ABFE-4A6A-384A-B42B-0DFDA6FD7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FE2E9-C6BD-3D40-A986-BBA092065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217B6B-214D-4A46-8C24-04B1DEB86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0772FC-2086-3A44-8FE6-2A2E180A4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167B5F-B415-2D45-A0C8-6209B50DB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39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7240-80A2-B24A-9846-71C33FD2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1C67-742B-8D44-947E-93F314EDE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729939-45C9-BE4A-B155-4F6671760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6F5B70-CF47-1A41-BD24-CCFD304EB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42164-52D7-0E46-91B8-847C8815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86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FE36D-CAFC-5749-A8E1-A4454640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57353-1E06-7E41-BD22-02E01696F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65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52834E-3C45-B649-8F58-AE4F7A6EF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88A5A8-14D9-EF49-9B02-1E6DDD807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63DA86-B7E6-6F4F-9A3C-E18915B30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17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893F-E042-B040-8EB1-37E54E0E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5232-0E80-F946-BB40-17C7C57F7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8AE04-64D1-9143-8120-14DD5C25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EAFE46-2A65-0343-B8D1-C3C51807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C2F1B80-5282-354D-BC90-03981A3A3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359FE7B-48E3-9640-969A-F7BF938B0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2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3076-F4B3-874D-9B34-C22A2482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59455-3B73-1942-AD47-9DC32FAA5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5A724-3430-074D-9CD4-A9D8E602F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19722-ECC7-1F43-AC74-32039D31D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0A8A6-5B46-6B46-BEF8-7891833B8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CBAC9E8-6AAC-3C4D-8EF5-F610A0E2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9A180D1-35F8-0149-A6D7-DD53B373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502D8B-BED0-B042-AD17-83639C61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81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7F1F-A394-944D-A27E-83E4D631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22272A3-911A-634E-AA88-7352D01CD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E601A3-DF89-9F47-8F04-0AE021153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A21FA5-FCED-7F4B-B1BE-6E9F76096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7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427F3C-15C2-4745-9E13-C6D12AF9E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727956-6C18-5040-A3E7-85A593BF2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6C464B-4386-2743-8042-747BC7007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4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419" y="1709740"/>
            <a:ext cx="9083032" cy="217810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4419" y="4589465"/>
            <a:ext cx="9083032" cy="114541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8BC6572-3EDC-8842-B1A2-120FCAB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351715B-1CCC-DD47-B132-B5224576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07D7444-4CE7-8945-B8CD-E9F48B7C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0D7B2C-8627-FE40-9AC6-074BCCE76A19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5B0935-3F4E-D74C-AEFA-D70BD6F6FA00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CD39971-EBFA-5A47-AF0A-8B247C4CBC14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BE716C7-43AC-3D4E-9A5C-C109A0DE1B4D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B0144A-2AC6-EB44-ABE9-88EE1DD725D2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424648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01D3-9AC1-3B4D-B0A9-3411B085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4E33-EFDF-014E-90E1-AF00DA40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DB932-E94A-7443-AB0D-043EE4CA2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E739DA-3A4B-1242-8027-AB83E510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6D2829E-3A5C-D84A-A0ED-41D9A5487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03C8B7-3E88-5A49-98C7-EDA1108D1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14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0AAA-9082-CA44-B30C-1FCF6508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11C6BD-8C82-A642-8CA3-A18E5977D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2396F-B99E-1A43-8B80-B14892E47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C1E906-1C28-F24C-BABF-75BE481D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709A4C-C2F6-5841-BD53-5F5C3CA70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247DD3-398B-4846-9387-27EA27D60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73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DAD9-6C5D-BF41-8B8D-AD88C5C3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7BE1-46C2-E044-8C9B-CBF2898A9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EC9C9D-869E-ED45-A170-43CC9A301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7B8D9C-9ADD-6B45-8E2B-7769EEDE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44A431-A29A-AC48-856C-77DA4F5F1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6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3C0B00-4E11-4944-B46F-B77E46A68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79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D69EF-EC72-2A44-BC63-AD3F322D3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79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7149F3-B0BC-364B-985D-FFBCCB6F9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0CD5DF-2504-1745-9306-E0EAB99D7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12F429-73D9-5E4E-9D2D-BB0103252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4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320673"/>
            <a:ext cx="9524337" cy="11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5047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5047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2EAA66-E7E6-4D8C-9686-32D93BCCEB5A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B70C4C-C3ED-46CF-BB29-0AC1552A990C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AFC834-6ECD-4C70-9036-90ED90536831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73CC03-4771-44EA-BD15-04D290A6944B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82B67C-5342-4712-A041-BF9FAEFEAC69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6286285-D113-CC4D-8BC8-14B10B1C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FA21F57-D21E-2C4A-B0C7-CDCF01FD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A83BD1C-38E4-0046-B12B-2120E99B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3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358" y="188911"/>
            <a:ext cx="98450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97819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465319"/>
            <a:ext cx="5157787" cy="279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97819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65319"/>
            <a:ext cx="5183188" cy="279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136ED6-0CA8-46E4-814E-93DBA705EB83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DD8AD3-E476-4781-9D26-EA46D4BB99C3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9355B8-5CEF-4796-A4A0-4583C29661B2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5368C9-B43A-4274-8DC8-4E427E5A2180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AF42F7-FCB4-44B8-9EAC-FDD7305647C5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B505EBF-154E-7543-9F58-CB4B6D84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D82AD2D-BB8E-3249-B512-FACE16CE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FC11502-0D4B-874B-B600-F0B483E0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1976347"/>
            <a:ext cx="992190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88CAD7-209C-4018-A6BC-D0DCE0CA9366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25E990-1537-47E4-A772-DB14210EC9BC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5633EA-9940-413E-83ED-21516E6B4B32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012128-9477-42EA-AB59-04004762D6F7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E3EA43-A77B-459F-BF97-696E11B80972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1551FA-15E5-8640-AD2D-CA04DD83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F30516-1DA4-0240-B80A-8A096BDD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28D80D1-38E8-8B4E-A03D-3EECFF94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3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BEDD945-B391-4316-8EC4-D6EFAC91FA30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16F48F-8E35-42B5-92B1-442E1D9E62A1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5F56C2-5F9E-4209-9F03-9425AFB6115D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51C980-BAFD-4152-9AD6-7B80E4E15495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45B7F4-A176-4F58-935C-1FB64C3EBF32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7143F93-15A3-AF43-98CC-F0384ECD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2CEECBF-A56C-0C48-ADEB-F4AFA5D5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892B0E-0C7E-1643-93CB-29E2791C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74" y="457200"/>
            <a:ext cx="339545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70592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574" y="2057400"/>
            <a:ext cx="339545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4BCC05-B5C6-441D-9871-1CF19EA7F76D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0EEDA8-2717-4A67-B8DD-5D467A5D38FD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A9572F-3BDA-4229-9479-B6E6D6BFA41D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041115-E77D-470D-9CD8-D393E532923F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D0A0A2-B5A8-4431-92C0-BA695864FAFB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7B1E4BD-6B14-9441-B15B-93CE6F57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FAA3BC4-E993-B344-8913-00E58DCA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495BC0F-F1EC-F042-B6DA-425C3D10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2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74" y="457200"/>
            <a:ext cx="339545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574" y="2057400"/>
            <a:ext cx="339545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CB5016-94DD-45DC-81A3-E2B4291BF7AA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83B18B-0EA3-4A17-ACE9-65B0002314F2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54C848-C30C-40DE-B32F-567677287E43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5C5BD4-A6DC-4DA6-B1B3-0E126DF46D57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CA467-4B3F-4057-A922-7F0254E7DF01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0FEAC49-6205-9244-AEE3-ED96F20B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AF6668B6-0BBA-4CEB-904B-2E88723E9CC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C22D1C8-F492-DC49-A051-6165A008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85BADE7-F9E1-924C-9EC0-E83B740D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85293183-5B49-437C-91DC-D220AD95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2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5480" y="19763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629260"/>
            <a:ext cx="10515600" cy="2528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FEFDDC-ABF8-704C-AE13-C9BC2CFC6839}"/>
              </a:ext>
            </a:extLst>
          </p:cNvPr>
          <p:cNvSpPr/>
          <p:nvPr/>
        </p:nvSpPr>
        <p:spPr>
          <a:xfrm>
            <a:off x="337931" y="6420983"/>
            <a:ext cx="11506960" cy="158721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9FC538-7FC3-9847-A133-E69FF15809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69" y="6401105"/>
            <a:ext cx="914400" cy="2365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09D5A99-4161-8B4D-9DFA-816DD4659D87}"/>
              </a:ext>
            </a:extLst>
          </p:cNvPr>
          <p:cNvGrpSpPr/>
          <p:nvPr/>
        </p:nvGrpSpPr>
        <p:grpSpPr>
          <a:xfrm>
            <a:off x="393326" y="0"/>
            <a:ext cx="942407" cy="1799820"/>
            <a:chOff x="517673" y="-1"/>
            <a:chExt cx="1471474" cy="58494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59AB58-64A8-6C46-8ED0-6A5A47AD1BF1}"/>
                </a:ext>
              </a:extLst>
            </p:cNvPr>
            <p:cNvSpPr/>
            <p:nvPr/>
          </p:nvSpPr>
          <p:spPr>
            <a:xfrm>
              <a:off x="517673" y="-1"/>
              <a:ext cx="320041" cy="5080482"/>
            </a:xfrm>
            <a:prstGeom prst="rect">
              <a:avLst/>
            </a:prstGeom>
            <a:solidFill>
              <a:srgbClr val="009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29EDA1-C38D-EC4A-B17C-5A469D37B60A}"/>
                </a:ext>
              </a:extLst>
            </p:cNvPr>
            <p:cNvSpPr/>
            <p:nvPr/>
          </p:nvSpPr>
          <p:spPr>
            <a:xfrm>
              <a:off x="901484" y="-1"/>
              <a:ext cx="320041" cy="5849418"/>
            </a:xfrm>
            <a:prstGeom prst="rect">
              <a:avLst/>
            </a:prstGeom>
            <a:solidFill>
              <a:srgbClr val="662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34E2EF-1D84-8549-B32A-B360CDAD75FA}"/>
                </a:ext>
              </a:extLst>
            </p:cNvPr>
            <p:cNvSpPr/>
            <p:nvPr/>
          </p:nvSpPr>
          <p:spPr>
            <a:xfrm>
              <a:off x="1285295" y="1"/>
              <a:ext cx="320041" cy="5446642"/>
            </a:xfrm>
            <a:prstGeom prst="rect">
              <a:avLst/>
            </a:prstGeom>
            <a:solidFill>
              <a:srgbClr val="E96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E2D972-FE68-584C-A100-4BE9715C00CA}"/>
                </a:ext>
              </a:extLst>
            </p:cNvPr>
            <p:cNvSpPr/>
            <p:nvPr/>
          </p:nvSpPr>
          <p:spPr>
            <a:xfrm flipH="1">
              <a:off x="1669106" y="3"/>
              <a:ext cx="320041" cy="4888245"/>
            </a:xfrm>
            <a:prstGeom prst="rect">
              <a:avLst/>
            </a:prstGeom>
            <a:solidFill>
              <a:srgbClr val="FFB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321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Avenir LT Std 85 Heavy" panose="020B0503020203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36BFB-7708-E54B-929F-8F1F6F1D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5838C-B641-5F41-A21D-33339CD7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97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AB25F-2CE1-0144-AB89-B3B39FEF0A3E}"/>
              </a:ext>
            </a:extLst>
          </p:cNvPr>
          <p:cNvSpPr/>
          <p:nvPr/>
        </p:nvSpPr>
        <p:spPr>
          <a:xfrm>
            <a:off x="337931" y="6420983"/>
            <a:ext cx="11506960" cy="158721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7BA971-142A-484C-A730-4CCFDF93FE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69" y="6401105"/>
            <a:ext cx="914400" cy="23652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0F9F255-A354-0942-9332-385544D17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465E76E-8656-4445-8CFE-D570F006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1E7F-3D36-5A4C-A01E-9C1E1AAA5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6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venir LT Std 85 Heavy" panose="020B05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6C66D-1818-8B48-A4FC-E2E03E32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BCEEA-C569-0748-BA09-47C805E97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79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4764D4-065D-A34F-888A-5711F9BC6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084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5435ACB2-85FD-41F4-9833-54972A3F1CC9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C52D1E-25C2-E24C-91E8-51BF12A07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848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F4665E-D472-D242-8A30-8BBC423C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0" y="6008482"/>
            <a:ext cx="49033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LT Std 55 Roman" panose="020B0503020203020204" pitchFamily="34" charset="0"/>
              </a:defRPr>
            </a:lvl1pPr>
          </a:lstStyle>
          <a:p>
            <a:fld id="{66D25D88-AAE3-4F9E-8D7A-A4FE99D970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1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venir LT Std 85 Heavy" panose="020B05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A3EB2-CB6E-46E3-8F38-39A4999E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927" y="69253"/>
            <a:ext cx="10515600" cy="861551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 err="1">
                <a:latin typeface="Agency FB" panose="020B0503020202020204" pitchFamily="34" charset="0"/>
                <a:ea typeface="Calibri" panose="020F0502020204030204" pitchFamily="34" charset="0"/>
              </a:rPr>
              <a:t>Integrated </a:t>
            </a:r>
            <a:r>
              <a:rPr lang="en-US" sz="3600" dirty="0">
                <a:latin typeface="Agency FB" panose="020B0503020202020204" pitchFamily="34" charset="0"/>
                <a:ea typeface="Calibri" panose="020F0502020204030204" pitchFamily="34" charset="0"/>
              </a:rPr>
              <a:t>package for community management of malnutrition</a:t>
            </a:r>
            <a:endParaRPr lang="en-US" sz="3600" b="1" dirty="0">
              <a:latin typeface="Agency FB" panose="020B0503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DA31DB-51DC-2259-3FD0-18B4C6D58A0D}"/>
              </a:ext>
            </a:extLst>
          </p:cNvPr>
          <p:cNvGrpSpPr/>
          <p:nvPr/>
        </p:nvGrpSpPr>
        <p:grpSpPr>
          <a:xfrm>
            <a:off x="638396" y="1484026"/>
            <a:ext cx="11310131" cy="4289365"/>
            <a:chOff x="1197079" y="2183850"/>
            <a:chExt cx="10875681" cy="390037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11C30EC-9548-6426-8A6C-345920CE7440}"/>
                </a:ext>
              </a:extLst>
            </p:cNvPr>
            <p:cNvGrpSpPr/>
            <p:nvPr/>
          </p:nvGrpSpPr>
          <p:grpSpPr>
            <a:xfrm>
              <a:off x="5294612" y="2183850"/>
              <a:ext cx="3240607" cy="3900371"/>
              <a:chOff x="5294612" y="2183850"/>
              <a:chExt cx="3240607" cy="3900371"/>
            </a:xfrm>
          </p:grpSpPr>
          <p:pic>
            <p:nvPicPr>
              <p:cNvPr id="19" name="Picture 18" descr="A picture containing person, indoor, several&#10;&#10;Description automatically generated">
                <a:extLst>
                  <a:ext uri="{FF2B5EF4-FFF2-40B4-BE49-F238E27FC236}">
                    <a16:creationId xmlns:a16="http://schemas.microsoft.com/office/drawing/2014/main" id="{66E09F59-23B1-35E0-CCD3-66B172F78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8889" y="2183850"/>
                <a:ext cx="3022510" cy="3543660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AAD3E29-1240-5ABD-5DAF-4DD0D3D7E557}"/>
                  </a:ext>
                </a:extLst>
              </p:cNvPr>
              <p:cNvSpPr/>
              <p:nvPr/>
            </p:nvSpPr>
            <p:spPr>
              <a:xfrm>
                <a:off x="5294612" y="5714922"/>
                <a:ext cx="3240607" cy="36929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Improved group production of infant flour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94C0DC-46C6-E1CF-7D16-695C60588127}"/>
                </a:ext>
              </a:extLst>
            </p:cNvPr>
            <p:cNvSpPr/>
            <p:nvPr/>
          </p:nvSpPr>
          <p:spPr>
            <a:xfrm>
              <a:off x="1197079" y="5714922"/>
              <a:ext cx="3967367" cy="33691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Thematic activities to promote maternal and child health and nutrition</a:t>
              </a:r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79B90D1-8FF4-7163-007C-913C515684C4}"/>
                </a:ext>
              </a:extLst>
            </p:cNvPr>
            <p:cNvGrpSpPr/>
            <p:nvPr/>
          </p:nvGrpSpPr>
          <p:grpSpPr>
            <a:xfrm>
              <a:off x="8485677" y="2638946"/>
              <a:ext cx="3587083" cy="3262698"/>
              <a:chOff x="8485677" y="2638946"/>
              <a:chExt cx="3587083" cy="3262698"/>
            </a:xfrm>
          </p:grpSpPr>
          <p:pic>
            <p:nvPicPr>
              <p:cNvPr id="15" name="Picture 14" descr="A group of people standing around a tree&#10;&#10;Description automatically generated with low confidence">
                <a:extLst>
                  <a:ext uri="{FF2B5EF4-FFF2-40B4-BE49-F238E27FC236}">
                    <a16:creationId xmlns:a16="http://schemas.microsoft.com/office/drawing/2014/main" id="{9D0C3770-35CE-712C-403D-3F92036EBA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5677" y="2638946"/>
                <a:ext cx="3587083" cy="2914430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E3464A-65C5-E8F2-99DC-3EEBD12D8CBF}"/>
                  </a:ext>
                </a:extLst>
              </p:cNvPr>
              <p:cNvSpPr/>
              <p:nvPr/>
            </p:nvSpPr>
            <p:spPr>
              <a:xfrm>
                <a:off x="8577432" y="5553376"/>
                <a:ext cx="3240608" cy="34826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Drying dark-green leafy vegetables</a:t>
                </a:r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" name="Espace réservé du contenu 15">
            <a:extLst>
              <a:ext uri="{FF2B5EF4-FFF2-40B4-BE49-F238E27FC236}">
                <a16:creationId xmlns:a16="http://schemas.microsoft.com/office/drawing/2014/main" id="{17AB82E0-460A-7D47-7BBF-B2DCF981D2E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6" y="1484026"/>
            <a:ext cx="4261216" cy="3897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6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0BA4-1237-6065-3734-6B0E7B35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363" y="679469"/>
            <a:ext cx="5263179" cy="693645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latin typeface="Lato Black" panose="020F0A02020204030203" pitchFamily="34" charset="0"/>
                <a:cs typeface="Times New Roman" panose="02020603050405020304" pitchFamily="18" charset="0"/>
              </a:rPr>
              <a:t>4.1. </a:t>
            </a:r>
            <a:r>
              <a:rPr lang="en-US" sz="2800" b="1" dirty="0" err="1">
                <a:latin typeface="Lato Black" panose="020F0A02020204030203" pitchFamily="34" charset="0"/>
                <a:cs typeface="Times New Roman" panose="02020603050405020304" pitchFamily="18" charset="0"/>
              </a:rPr>
              <a:t>Logic of </a:t>
            </a:r>
            <a:r>
              <a:rPr lang="en-US" sz="2800" b="1" dirty="0">
                <a:latin typeface="Lato Black" panose="020F0A02020204030203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dirty="0" err="1">
                <a:latin typeface="Lato Black" panose="020F0A02020204030203" pitchFamily="34" charset="0"/>
                <a:cs typeface="Times New Roman" panose="02020603050405020304" pitchFamily="18" charset="0"/>
              </a:rPr>
              <a:t>approach</a:t>
            </a:r>
            <a:endParaRPr lang="en-US" sz="2800" b="1" dirty="0">
              <a:latin typeface="Lato Black" panose="020F0A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A9DC3-F6A0-1000-420C-BA70B53AD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90" y="1704975"/>
            <a:ext cx="11186646" cy="45815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06F07A-AC50-1F72-D581-8BFF0E8B813F}"/>
              </a:ext>
            </a:extLst>
          </p:cNvPr>
          <p:cNvSpPr txBox="1">
            <a:spLocks/>
          </p:cNvSpPr>
          <p:nvPr/>
        </p:nvSpPr>
        <p:spPr>
          <a:xfrm>
            <a:off x="389964" y="1704976"/>
            <a:ext cx="6253904" cy="453326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4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Strengthen the skills of key players in the production processes for improved infant flours based on local products. 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accent2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Mitigating dependence on imported and industrial supplementary feeds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Promote grouped flour production in GASPAs to address the cost factor</a:t>
            </a:r>
            <a:endParaRPr lang="en-US" sz="2400" dirty="0">
              <a:solidFill>
                <a:schemeClr val="accent2"/>
              </a:solidFill>
              <a:latin typeface="Agency FB" panose="020B0503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accent2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Promote individual production of this flour at household level. 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4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the use of local produce to prevent malnutrition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accent2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Image 13">
            <a:extLst>
              <a:ext uri="{FF2B5EF4-FFF2-40B4-BE49-F238E27FC236}">
                <a16:creationId xmlns:a16="http://schemas.microsoft.com/office/drawing/2014/main" id="{782EE1FB-552E-B3FC-87A6-000FB1AE0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04" y="1995195"/>
            <a:ext cx="5578996" cy="4243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47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2C38-7F91-0857-E3B0-79E7E96DE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855" y="68161"/>
            <a:ext cx="6123138" cy="684193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	4.2. Implementation strategy</a:t>
            </a:r>
            <a:endParaRPr lang="en-US" sz="3600" b="1" dirty="0"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DA14FA-581B-6A10-CEBA-2060D2B67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616904"/>
              </p:ext>
            </p:extLst>
          </p:nvPr>
        </p:nvGraphicFramePr>
        <p:xfrm>
          <a:off x="1192192" y="591293"/>
          <a:ext cx="10896938" cy="562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9F8181-82FD-C6A3-3BCA-DB99B469683A}"/>
              </a:ext>
            </a:extLst>
          </p:cNvPr>
          <p:cNvSpPr/>
          <p:nvPr/>
        </p:nvSpPr>
        <p:spPr>
          <a:xfrm>
            <a:off x="1352550" y="923183"/>
            <a:ext cx="3143250" cy="161924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Agency FB" panose="020B0503020202020204" pitchFamily="34" charset="0"/>
              </a:rPr>
              <a:t>Health Department</a:t>
            </a:r>
          </a:p>
          <a:p>
            <a:r>
              <a:rPr lang="fr-FR" sz="2400" dirty="0">
                <a:latin typeface="Agency FB" panose="020B0503020202020204" pitchFamily="34" charset="0"/>
              </a:rPr>
              <a:t>Health agents,</a:t>
            </a:r>
          </a:p>
          <a:p>
            <a:r>
              <a:rPr lang="fr-FR" sz="2400" dirty="0">
                <a:latin typeface="Agency FB" panose="020B0503020202020204" pitchFamily="34" charset="0"/>
              </a:rPr>
              <a:t>  ASBC, MLA </a:t>
            </a:r>
          </a:p>
          <a:p>
            <a:r>
              <a:rPr lang="fr-FR" sz="2400" dirty="0">
                <a:latin typeface="Agency FB" panose="020B0503020202020204" pitchFamily="34" charset="0"/>
              </a:rPr>
              <a:t>GASPA members </a:t>
            </a:r>
            <a:endParaRPr lang="en-US" sz="2400" dirty="0">
              <a:latin typeface="Agency FB" panose="020B0503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CD41BC-57EC-0FC2-C442-E7EC30E8F0DD}"/>
              </a:ext>
            </a:extLst>
          </p:cNvPr>
          <p:cNvSpPr/>
          <p:nvPr/>
        </p:nvSpPr>
        <p:spPr>
          <a:xfrm>
            <a:off x="8588415" y="536324"/>
            <a:ext cx="3500715" cy="21490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Agency FB" panose="020B0503020202020204" pitchFamily="34" charset="0"/>
              </a:rPr>
              <a:t>Collecting </a:t>
            </a:r>
            <a:r>
              <a:rPr lang="en-US" sz="2000" dirty="0" err="1">
                <a:latin typeface="Agency FB" panose="020B0503020202020204" pitchFamily="34" charset="0"/>
              </a:rPr>
              <a:t>local produce</a:t>
            </a:r>
            <a:endParaRPr lang="en-US" sz="2000" dirty="0">
              <a:latin typeface="Agency FB" panose="020B05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Agency FB" panose="020B0503020202020204" pitchFamily="34" charset="0"/>
              </a:rPr>
              <a:t>Group </a:t>
            </a:r>
            <a:r>
              <a:rPr lang="en-US" sz="2000" dirty="0">
                <a:latin typeface="Agency FB" panose="020B0503020202020204" pitchFamily="34" charset="0"/>
              </a:rPr>
              <a:t>transformation session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4B8945-FBCC-5D82-E4B9-174DDDA90D99}"/>
              </a:ext>
            </a:extLst>
          </p:cNvPr>
          <p:cNvSpPr/>
          <p:nvPr/>
        </p:nvSpPr>
        <p:spPr>
          <a:xfrm>
            <a:off x="1352550" y="4117706"/>
            <a:ext cx="3524251" cy="21490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Agency FB" panose="020B0503020202020204" pitchFamily="34" charset="0"/>
              </a:rPr>
              <a:t>Culinary demonstrations</a:t>
            </a:r>
            <a:endParaRPr lang="en-US" sz="2000" dirty="0">
              <a:latin typeface="Agency FB" panose="020B05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Agency FB" panose="020B0503020202020204" pitchFamily="34" charset="0"/>
              </a:rPr>
              <a:t>Replication monitoring </a:t>
            </a:r>
            <a:r>
              <a:rPr lang="en-US" sz="2000" dirty="0">
                <a:latin typeface="Agency FB" panose="020B0503020202020204" pitchFamily="34" charset="0"/>
              </a:rPr>
              <a:t>at </a:t>
            </a:r>
            <a:r>
              <a:rPr lang="en-US" sz="2000" strike="sngStrike" dirty="0">
                <a:solidFill>
                  <a:srgbClr val="FF0000"/>
                </a:solidFill>
                <a:latin typeface="Agency FB" panose="020B0503020202020204" pitchFamily="34" charset="0"/>
              </a:rPr>
              <a:t>household </a:t>
            </a:r>
            <a:r>
              <a:rPr lang="en-US" sz="2000" dirty="0" err="1">
                <a:latin typeface="Agency FB" panose="020B0503020202020204" pitchFamily="34" charset="0"/>
              </a:rPr>
              <a:t>level </a:t>
            </a:r>
          </a:p>
        </p:txBody>
      </p:sp>
    </p:spTree>
    <p:extLst>
      <p:ext uri="{BB962C8B-B14F-4D97-AF65-F5344CB8AC3E}">
        <p14:creationId xmlns:p14="http://schemas.microsoft.com/office/powerpoint/2010/main" val="285556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E0779F-8D63-D4C4-D985-3FB83729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232" y="107919"/>
            <a:ext cx="10944664" cy="124856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700" kern="1200" dirty="0">
                <a:effectLst/>
                <a:latin typeface="Agency FB" panose="020B0503020202020204" pitchFamily="34" charset="0"/>
              </a:rPr>
              <a:t>4.3. </a:t>
            </a:r>
            <a:r>
              <a:rPr lang="en-US" sz="2700" kern="1200" dirty="0" err="1">
                <a:effectLst/>
                <a:latin typeface="Agency FB" panose="020B0503020202020204" pitchFamily="34" charset="0"/>
              </a:rPr>
              <a:t>Implementation results </a:t>
            </a:r>
            <a:r>
              <a:rPr lang="en-US" sz="2700" kern="1200" dirty="0">
                <a:effectLst/>
                <a:latin typeface="Agency FB" panose="020B0503020202020204" pitchFamily="34" charset="0"/>
              </a:rPr>
              <a:t>in </a:t>
            </a:r>
            <a:r>
              <a:rPr lang="en-US" sz="2700" kern="1200" dirty="0" err="1">
                <a:effectLst/>
                <a:latin typeface="Agency FB" panose="020B0503020202020204" pitchFamily="34" charset="0"/>
              </a:rPr>
              <a:t>terms of changes </a:t>
            </a:r>
            <a:r>
              <a:rPr lang="en-US" sz="2700" kern="1200" dirty="0">
                <a:effectLst/>
                <a:latin typeface="Agency FB" panose="020B0503020202020204" pitchFamily="34" charset="0"/>
              </a:rPr>
              <a:t>in </a:t>
            </a:r>
            <a:r>
              <a:rPr lang="en-US" sz="2700" kern="1200" dirty="0" err="1">
                <a:effectLst/>
                <a:latin typeface="Agency FB" panose="020B0503020202020204" pitchFamily="34" charset="0"/>
              </a:rPr>
              <a:t>behavior</a:t>
            </a:r>
            <a:r>
              <a:rPr lang="en-US" sz="2700" kern="1200" dirty="0">
                <a:effectLst/>
                <a:latin typeface="Agency FB" panose="020B0503020202020204" pitchFamily="34" charset="0"/>
              </a:rPr>
              <a:t>, </a:t>
            </a:r>
            <a:r>
              <a:rPr lang="en-US" sz="2700" kern="1200" dirty="0" err="1">
                <a:effectLst/>
                <a:latin typeface="Agency FB" panose="020B0503020202020204" pitchFamily="34" charset="0"/>
              </a:rPr>
              <a:t>quality of </a:t>
            </a:r>
            <a:r>
              <a:rPr lang="en-US" sz="2700" kern="1200" dirty="0">
                <a:effectLst/>
                <a:latin typeface="Agency FB" panose="020B0503020202020204" pitchFamily="34" charset="0"/>
              </a:rPr>
              <a:t>life for households </a:t>
            </a:r>
            <a:r>
              <a:rPr lang="en-US" sz="2700" kern="1200" dirty="0" err="1">
                <a:effectLst/>
                <a:latin typeface="Agency FB" panose="020B0503020202020204" pitchFamily="34" charset="0"/>
              </a:rPr>
              <a:t>or organizations </a:t>
            </a:r>
            <a:r>
              <a:rPr lang="en-US" sz="3100" kern="120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(1/2)</a:t>
            </a:r>
            <a:endParaRPr lang="fr-BF" dirty="0">
              <a:latin typeface="Agency FB" panose="020B0503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41ACC5-0568-FB69-BC27-498970BEDF31}"/>
              </a:ext>
            </a:extLst>
          </p:cNvPr>
          <p:cNvSpPr txBox="1"/>
          <p:nvPr/>
        </p:nvSpPr>
        <p:spPr>
          <a:xfrm>
            <a:off x="395144" y="1749508"/>
            <a:ext cx="7116177" cy="43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Children in GASPAs have </a:t>
            </a:r>
            <a:r>
              <a:rPr lang="en-US" sz="2000" dirty="0" err="1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regular access </a:t>
            </a:r>
            <a:r>
              <a:rPr lang="en-US" sz="20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to </a:t>
            </a:r>
            <a:r>
              <a:rPr lang="en-US" sz="2000" dirty="0" err="1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improved infant formula </a:t>
            </a:r>
            <a:r>
              <a:rPr lang="en-US" sz="20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over </a:t>
            </a:r>
            <a:r>
              <a:rPr lang="en-US" sz="2000" dirty="0" err="1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 </a:t>
            </a:r>
            <a:r>
              <a:rPr lang="en-US" sz="20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long period of the </a:t>
            </a:r>
            <a:r>
              <a:rPr lang="en-US" sz="2000" dirty="0" err="1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year</a:t>
            </a:r>
            <a:r>
              <a:rPr lang="en-US" sz="20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.</a:t>
            </a:r>
            <a:endParaRPr lang="en-US" sz="2000" dirty="0">
              <a:solidFill>
                <a:srgbClr val="0000CC"/>
              </a:solidFill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Quantity 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of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flour produced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: 12,532 kg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FY22 and 21,668 kg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FY23 (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grouped 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production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solidFill>
                <a:schemeClr val="tx1"/>
              </a:solidFill>
              <a:effectLst/>
              <a:latin typeface="Agency FB" panose="020B0503020202020204" pitchFamily="34" charset="0"/>
              <a:ea typeface="Lato ExtraBold" panose="020F0502020204030203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home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visits in 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FY23: 3,870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follow-up visits to 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10,005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mothers 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to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replicate cooking demonstrations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;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average number of children who 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consumed the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bouille in 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FY23: 11,222 children aged 6 to 23 </a:t>
            </a:r>
            <a:r>
              <a:rPr lang="en-US" sz="20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months</a:t>
            </a:r>
            <a:r>
              <a:rPr lang="en-US" sz="20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F6CF0A6-1160-D8D5-54D5-B409841D1624}"/>
              </a:ext>
            </a:extLst>
          </p:cNvPr>
          <p:cNvSpPr txBox="1"/>
          <p:nvPr/>
        </p:nvSpPr>
        <p:spPr>
          <a:xfrm>
            <a:off x="7435120" y="5145437"/>
            <a:ext cx="4562776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gency FB" panose="020B0503020202020204" pitchFamily="34" charset="0"/>
              </a:rPr>
              <a:t>Grouped flour production session for young children aged 6 to 23 months in the </a:t>
            </a:r>
            <a:r>
              <a:rPr lang="fr-FR" dirty="0" err="1">
                <a:latin typeface="Agency FB" panose="020B0503020202020204" pitchFamily="34" charset="0"/>
              </a:rPr>
              <a:t>Timnaoré </a:t>
            </a:r>
            <a:r>
              <a:rPr lang="fr-FR" dirty="0">
                <a:latin typeface="Agency FB" panose="020B0503020202020204" pitchFamily="34" charset="0"/>
              </a:rPr>
              <a:t>CSPS, Rollo commune.</a:t>
            </a:r>
            <a:endParaRPr lang="fr-BF" dirty="0">
              <a:latin typeface="Agency FB" panose="020B0503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9F5292-72DE-8CA6-65FB-88BF8EB1A6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20" y="1840615"/>
            <a:ext cx="4562776" cy="3176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00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05CE39-DE1F-DE6A-C356-BB610517F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197" y="303584"/>
            <a:ext cx="11016175" cy="87067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400" b="1" kern="1200" dirty="0">
                <a:effectLst/>
                <a:latin typeface="Agency FB" panose="020B0503020202020204" pitchFamily="34" charset="0"/>
              </a:rPr>
              <a:t>4.3. </a:t>
            </a:r>
            <a:r>
              <a:rPr lang="en-US" sz="2400" b="1" kern="1200" dirty="0" err="1">
                <a:effectLst/>
                <a:latin typeface="Agency FB" panose="020B0503020202020204" pitchFamily="34" charset="0"/>
              </a:rPr>
              <a:t>Implementation results </a:t>
            </a:r>
            <a:r>
              <a:rPr lang="en-US" sz="2400" b="1" kern="1200" dirty="0">
                <a:effectLst/>
                <a:latin typeface="Agency FB" panose="020B0503020202020204" pitchFamily="34" charset="0"/>
              </a:rPr>
              <a:t>in </a:t>
            </a:r>
            <a:r>
              <a:rPr lang="en-US" sz="2400" b="1" kern="1200" dirty="0" err="1">
                <a:effectLst/>
                <a:latin typeface="Agency FB" panose="020B0503020202020204" pitchFamily="34" charset="0"/>
              </a:rPr>
              <a:t>terms of changes </a:t>
            </a:r>
            <a:r>
              <a:rPr lang="en-US" sz="2400" b="1" kern="1200" dirty="0">
                <a:effectLst/>
                <a:latin typeface="Agency FB" panose="020B0503020202020204" pitchFamily="34" charset="0"/>
              </a:rPr>
              <a:t>in </a:t>
            </a:r>
            <a:r>
              <a:rPr lang="en-US" sz="2400" b="1" kern="1200" dirty="0" err="1">
                <a:effectLst/>
                <a:latin typeface="Agency FB" panose="020B0503020202020204" pitchFamily="34" charset="0"/>
              </a:rPr>
              <a:t>behavior</a:t>
            </a:r>
            <a:r>
              <a:rPr lang="en-US" sz="2400" b="1" kern="1200" dirty="0">
                <a:effectLst/>
                <a:latin typeface="Agency FB" panose="020B0503020202020204" pitchFamily="34" charset="0"/>
              </a:rPr>
              <a:t>, </a:t>
            </a:r>
            <a:r>
              <a:rPr lang="en-US" sz="2400" b="1" kern="1200" dirty="0" err="1">
                <a:effectLst/>
                <a:latin typeface="Agency FB" panose="020B0503020202020204" pitchFamily="34" charset="0"/>
              </a:rPr>
              <a:t>quality of </a:t>
            </a:r>
            <a:r>
              <a:rPr lang="en-US" sz="2400" b="1" kern="1200" dirty="0">
                <a:effectLst/>
                <a:latin typeface="Agency FB" panose="020B0503020202020204" pitchFamily="34" charset="0"/>
              </a:rPr>
              <a:t>life for households </a:t>
            </a:r>
            <a:r>
              <a:rPr lang="en-US" sz="2400" b="1" kern="1200" dirty="0" err="1">
                <a:effectLst/>
                <a:latin typeface="Agency FB" panose="020B0503020202020204" pitchFamily="34" charset="0"/>
              </a:rPr>
              <a:t>or organizations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(2/2)</a:t>
            </a:r>
            <a:endParaRPr lang="fr-BF" sz="24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1A72BA6-BF8F-3341-A634-D0ABD540C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436834"/>
              </p:ext>
            </p:extLst>
          </p:nvPr>
        </p:nvGraphicFramePr>
        <p:xfrm>
          <a:off x="219919" y="1828228"/>
          <a:ext cx="6840449" cy="4121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5972">
                  <a:extLst>
                    <a:ext uri="{9D8B030D-6E8A-4147-A177-3AD203B41FA5}">
                      <a16:colId xmlns:a16="http://schemas.microsoft.com/office/drawing/2014/main" val="3579143173"/>
                    </a:ext>
                  </a:extLst>
                </a:gridCol>
                <a:gridCol w="1022770">
                  <a:extLst>
                    <a:ext uri="{9D8B030D-6E8A-4147-A177-3AD203B41FA5}">
                      <a16:colId xmlns:a16="http://schemas.microsoft.com/office/drawing/2014/main" val="3590404774"/>
                    </a:ext>
                  </a:extLst>
                </a:gridCol>
                <a:gridCol w="1301707">
                  <a:extLst>
                    <a:ext uri="{9D8B030D-6E8A-4147-A177-3AD203B41FA5}">
                      <a16:colId xmlns:a16="http://schemas.microsoft.com/office/drawing/2014/main" val="3687221466"/>
                    </a:ext>
                  </a:extLst>
                </a:gridCol>
              </a:tblGrid>
              <a:tr h="544034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Practices</a:t>
                      </a:r>
                      <a:endParaRPr lang="fr-BF" sz="24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FY 22</a:t>
                      </a:r>
                      <a:endParaRPr lang="fr-BF" sz="24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FY23</a:t>
                      </a:r>
                      <a:endParaRPr lang="fr-BF" sz="24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163499"/>
                  </a:ext>
                </a:extLst>
              </a:tr>
              <a:tr h="690504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1. Household consumption of iron-rich foods 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66,8%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95%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890085"/>
                  </a:ext>
                </a:extLst>
              </a:tr>
              <a:tr h="690504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2. Minimum dietary diversity for women of childbearing age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44,8%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61,5%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158052"/>
                  </a:ext>
                </a:extLst>
              </a:tr>
              <a:tr h="509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3.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Exclusive breastfeeding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82,9%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78,2%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842613"/>
                  </a:ext>
                </a:extLst>
              </a:tr>
              <a:tr h="690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4.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timely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 introduction of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complementary food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for children aged 6 to 23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months</a:t>
                      </a:r>
                      <a:endParaRPr lang="en-US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47,4%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68,8%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35230"/>
                  </a:ext>
                </a:extLst>
              </a:tr>
              <a:tr h="863997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5. Minimum acceptable diet for children aged 6 to 23 months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19,2%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23,1%</a:t>
                      </a:r>
                      <a:endParaRPr lang="fr-BF" sz="1600" dirty="0">
                        <a:solidFill>
                          <a:schemeClr val="tx1"/>
                        </a:solidFill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90275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FEF2E504-6DD8-C485-1CF9-9B36A75029E2}"/>
              </a:ext>
            </a:extLst>
          </p:cNvPr>
          <p:cNvSpPr txBox="1"/>
          <p:nvPr/>
        </p:nvSpPr>
        <p:spPr>
          <a:xfrm>
            <a:off x="1440082" y="1214564"/>
            <a:ext cx="10287682" cy="573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Adoption of best practices for ANJE </a:t>
            </a:r>
            <a:r>
              <a:rPr lang="fr-FR" sz="2400" b="1" dirty="0">
                <a:solidFill>
                  <a:srgbClr val="0000CC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(resulting from ML action)</a:t>
            </a:r>
            <a:endParaRPr lang="fr-BF" sz="2400" b="1" dirty="0">
              <a:solidFill>
                <a:srgbClr val="0000CC"/>
              </a:solidFill>
              <a:latin typeface="Lato ExtraBold" panose="020F0502020204030203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FE424C-E692-788F-ABA1-830F93B4C488}"/>
              </a:ext>
            </a:extLst>
          </p:cNvPr>
          <p:cNvSpPr txBox="1"/>
          <p:nvPr/>
        </p:nvSpPr>
        <p:spPr>
          <a:xfrm>
            <a:off x="1599303" y="5877897"/>
            <a:ext cx="370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ViMPlus annual surveys</a:t>
            </a:r>
            <a:endParaRPr lang="fr-BF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423047-7107-1D18-4315-3EA2E8FDA248}"/>
              </a:ext>
            </a:extLst>
          </p:cNvPr>
          <p:cNvSpPr txBox="1"/>
          <p:nvPr/>
        </p:nvSpPr>
        <p:spPr>
          <a:xfrm>
            <a:off x="7255239" y="5231566"/>
            <a:ext cx="447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Cooking demonstration at a GASPA in the Yalgo area</a:t>
            </a:r>
            <a:endParaRPr lang="fr-BF" dirty="0"/>
          </a:p>
        </p:txBody>
      </p:sp>
      <p:pic>
        <p:nvPicPr>
          <p:cNvPr id="3" name="Espace réservé du contenu 7" descr="A group of people sitting around a table with food&#10;&#10;Description automatically generated with low confidence">
            <a:extLst>
              <a:ext uri="{FF2B5EF4-FFF2-40B4-BE49-F238E27FC236}">
                <a16:creationId xmlns:a16="http://schemas.microsoft.com/office/drawing/2014/main" id="{8729C51C-EE20-24CD-979B-4F6CA3D1F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9" y="2031817"/>
            <a:ext cx="4493331" cy="319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8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F41-28B4-4DD0-AAD1-75E47FC1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" y="1775012"/>
            <a:ext cx="6407262" cy="1653988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>
                <a:latin typeface="Lato Black" panose="020F0A02020204030203" pitchFamily="34" charset="0"/>
                <a:cs typeface="Times New Roman" panose="02020603050405020304" pitchFamily="18" charset="0"/>
              </a:rPr>
              <a:t>5. Dietary diversification: the drying approach for dark-green leafy vegetables </a:t>
            </a:r>
            <a:endParaRPr lang="en-US" sz="2800" dirty="0">
              <a:latin typeface="Lato Black" panose="020F0A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426179B2-F156-54FF-BC1E-E09ED0503D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51" y="546437"/>
            <a:ext cx="5624041" cy="5183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22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0BA4-1237-6065-3734-6B0E7B35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924" y="667165"/>
            <a:ext cx="5149971" cy="677071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>
                <a:latin typeface="Lato Black" panose="020F0A02020204030203" pitchFamily="34" charset="0"/>
                <a:cs typeface="Times New Roman" panose="02020603050405020304" pitchFamily="18" charset="0"/>
              </a:rPr>
              <a:t>5.1. </a:t>
            </a:r>
            <a:r>
              <a:rPr lang="en-US" sz="2800" b="1" dirty="0" err="1">
                <a:latin typeface="Lato Black" panose="020F0A02020204030203" pitchFamily="34" charset="0"/>
                <a:cs typeface="Times New Roman" panose="02020603050405020304" pitchFamily="18" charset="0"/>
              </a:rPr>
              <a:t>Logic of </a:t>
            </a:r>
            <a:r>
              <a:rPr lang="en-US" sz="2800" b="1" dirty="0">
                <a:latin typeface="Lato Black" panose="020F0A02020204030203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dirty="0" err="1">
                <a:latin typeface="Lato Black" panose="020F0A02020204030203" pitchFamily="34" charset="0"/>
                <a:cs typeface="Times New Roman" panose="02020603050405020304" pitchFamily="18" charset="0"/>
              </a:rPr>
              <a:t>approach</a:t>
            </a:r>
            <a:endParaRPr lang="en-US" sz="2800" b="1" dirty="0">
              <a:latin typeface="Lato Black" panose="020F0A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901566-0313-CD03-DD64-B8BF957C2768}"/>
              </a:ext>
            </a:extLst>
          </p:cNvPr>
          <p:cNvSpPr txBox="1">
            <a:spLocks/>
          </p:cNvSpPr>
          <p:nvPr/>
        </p:nvSpPr>
        <p:spPr>
          <a:xfrm>
            <a:off x="1124511" y="1611631"/>
            <a:ext cx="9983199" cy="457920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Introduce the notion of dietary diversification and balanced meals within communities.</a:t>
            </a:r>
          </a:p>
          <a:p>
            <a:pPr marL="62865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On average, only 23.3% of children aged 6 to 23 months consumed 4 distinct food groups</a:t>
            </a:r>
          </a:p>
          <a:p>
            <a:pPr marL="62865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Agency FB" panose="020B0503020202020204" pitchFamily="34" charset="0"/>
                <a:ea typeface="Calibri" panose="020F0502020204030204" pitchFamily="34" charset="0"/>
              </a:rPr>
              <a:t>Encourage the </a:t>
            </a:r>
            <a:r>
              <a:rPr lang="fr-FR" sz="24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availability and consumption of quality dark-green leafy vegetables at all times of the year.</a:t>
            </a:r>
          </a:p>
          <a:p>
            <a:pPr marL="62865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community with qualified personnel to guide households in leaf picking and drying techniques.  </a:t>
            </a:r>
            <a:endParaRPr lang="fr-FR" sz="2400" dirty="0">
              <a:effectLst/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6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31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E0779F-8D63-D4C4-D985-3FB83729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13" y="295422"/>
            <a:ext cx="10944664" cy="844061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700" b="1" kern="1200" dirty="0">
                <a:effectLst/>
                <a:latin typeface="Agency FB" panose="020B0503020202020204" pitchFamily="34" charset="0"/>
              </a:rPr>
              <a:t>5.2. </a:t>
            </a:r>
            <a:r>
              <a:rPr lang="en-US" sz="2700" b="1" kern="1200" dirty="0" err="1">
                <a:effectLst/>
                <a:latin typeface="Agency FB" panose="020B0503020202020204" pitchFamily="34" charset="0"/>
              </a:rPr>
              <a:t>Implementation results </a:t>
            </a:r>
            <a:r>
              <a:rPr lang="en-US" sz="2700" b="1" kern="1200" dirty="0">
                <a:effectLst/>
                <a:latin typeface="Agency FB" panose="020B0503020202020204" pitchFamily="34" charset="0"/>
              </a:rPr>
              <a:t>in </a:t>
            </a:r>
            <a:r>
              <a:rPr lang="en-US" sz="2700" b="1" kern="1200" dirty="0" err="1">
                <a:effectLst/>
                <a:latin typeface="Agency FB" panose="020B0503020202020204" pitchFamily="34" charset="0"/>
              </a:rPr>
              <a:t>terms of changes </a:t>
            </a:r>
            <a:r>
              <a:rPr lang="en-US" sz="2700" b="1" kern="1200" dirty="0">
                <a:effectLst/>
                <a:latin typeface="Agency FB" panose="020B0503020202020204" pitchFamily="34" charset="0"/>
              </a:rPr>
              <a:t>in </a:t>
            </a:r>
            <a:r>
              <a:rPr lang="en-US" sz="2700" b="1" kern="1200" dirty="0" err="1">
                <a:effectLst/>
                <a:latin typeface="Agency FB" panose="020B0503020202020204" pitchFamily="34" charset="0"/>
              </a:rPr>
              <a:t>behaviour</a:t>
            </a:r>
            <a:r>
              <a:rPr lang="en-US" sz="2700" b="1" kern="1200" dirty="0">
                <a:effectLst/>
                <a:latin typeface="Agency FB" panose="020B0503020202020204" pitchFamily="34" charset="0"/>
              </a:rPr>
              <a:t>, </a:t>
            </a:r>
            <a:r>
              <a:rPr lang="en-US" sz="2700" b="1" kern="1200" dirty="0" err="1">
                <a:effectLst/>
                <a:latin typeface="Agency FB" panose="020B0503020202020204" pitchFamily="34" charset="0"/>
              </a:rPr>
              <a:t>quality of </a:t>
            </a:r>
            <a:r>
              <a:rPr lang="en-US" sz="2700" b="1" kern="1200" dirty="0">
                <a:effectLst/>
                <a:latin typeface="Agency FB" panose="020B0503020202020204" pitchFamily="34" charset="0"/>
              </a:rPr>
              <a:t>life of households </a:t>
            </a:r>
            <a:r>
              <a:rPr lang="en-US" sz="2700" b="1" kern="1200" dirty="0" err="1">
                <a:effectLst/>
                <a:latin typeface="Agency FB" panose="020B0503020202020204" pitchFamily="34" charset="0"/>
              </a:rPr>
              <a:t>or </a:t>
            </a:r>
            <a:r>
              <a:rPr lang="en-US" sz="2700" b="1" kern="1200" dirty="0">
                <a:effectLst/>
                <a:latin typeface="Agency FB" panose="020B0503020202020204" pitchFamily="34" charset="0"/>
              </a:rPr>
              <a:t>organizations </a:t>
            </a:r>
            <a:endParaRPr lang="fr-BF" sz="2700" b="1" dirty="0">
              <a:latin typeface="Agency FB" panose="020B0503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41ACC5-0568-FB69-BC27-498970BEDF31}"/>
              </a:ext>
            </a:extLst>
          </p:cNvPr>
          <p:cNvSpPr txBox="1"/>
          <p:nvPr/>
        </p:nvSpPr>
        <p:spPr>
          <a:xfrm>
            <a:off x="314793" y="1782821"/>
            <a:ext cx="11713084" cy="418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Households have regular/permanent access to dried dark-green vegetables and leaves over a long period of the year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Agency FB" panose="020B050302020202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26,893 households consumed dried dark-green leafy vegetables according to the ViMPlus 2023 annual survey.</a:t>
            </a:r>
            <a:endParaRPr lang="fr-BF" sz="2000" dirty="0">
              <a:latin typeface="Agency FB" panose="020B050302020202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Agency FB" panose="020B050302020202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63,674 kg of dark-green leafy vegetables dried in FY22</a:t>
            </a:r>
            <a:endParaRPr lang="fr-FR" sz="2000" b="1" dirty="0">
              <a:solidFill>
                <a:srgbClr val="0000CC"/>
              </a:solidFill>
              <a:latin typeface="Agency FB" panose="020B050302020202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An evolution in the quality of conservation practices Vs traditional practices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Proven expertise in drying and preserving dark-green leafy vegetables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A contribution of the approach to food diversification for children and their mothers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For some women, the business generates income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BF" sz="2000" dirty="0">
              <a:latin typeface="Agency FB" panose="020B050302020202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2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E0779F-8D63-D4C4-D985-3FB83729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13" y="295422"/>
            <a:ext cx="10944664" cy="10986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6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. </a:t>
            </a: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Lessons 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learned from </a:t>
            </a: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implementation 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(conditions for success, technical </a:t>
            </a: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difficulties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1/2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408521-E28C-01F7-9157-DD19A53F20ED}"/>
              </a:ext>
            </a:extLst>
          </p:cNvPr>
          <p:cNvSpPr txBox="1"/>
          <p:nvPr/>
        </p:nvSpPr>
        <p:spPr>
          <a:xfrm>
            <a:off x="77372" y="2082018"/>
            <a:ext cx="12037255" cy="411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Conditions for success</a:t>
            </a:r>
            <a:endParaRPr lang="fr-FR" sz="2400" dirty="0">
              <a:latin typeface="Agency FB" panose="020B05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The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collection of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ingredients during the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harvest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period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provides a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large stock of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foodstuffs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for the production of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infant formula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throughout the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year.</a:t>
            </a:r>
            <a:endParaRPr lang="en-US" sz="2000" dirty="0">
              <a:solidFill>
                <a:schemeClr val="tx1"/>
              </a:solidFill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Implementing the husbands' approach in the villages enabled the men to get involved in production by providing the ingredients and facilitating their wives' participation in flour production.</a:t>
            </a:r>
            <a:endParaRPr lang="en-US" sz="2000" dirty="0">
              <a:solidFill>
                <a:schemeClr val="tx1"/>
              </a:solidFill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The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grouped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production of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flour enables all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GASPA members to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benefit from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the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flour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(even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those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who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were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unable to contribute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ingredients such as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IDPs),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thus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reinforcing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solidarity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and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social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cohesion in the GASPAs.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Promotion of the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collection and spreading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of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wild seeds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of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certain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types of plants (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Bulvaka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,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Sogoda...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Promotion of the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collection and spreading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of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wild seeds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of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certain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types of plants (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Bulvaka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,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Sogoda...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).</a:t>
            </a:r>
            <a:endParaRPr lang="en-US" sz="2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04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E0779F-8D63-D4C4-D985-3FB83729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13" y="295422"/>
            <a:ext cx="10944664" cy="87219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6. </a:t>
            </a: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Lessons 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learned from </a:t>
            </a: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implementation 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(conditions for success, technical </a:t>
            </a: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difficulties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2/2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408521-E28C-01F7-9157-DD19A53F20ED}"/>
              </a:ext>
            </a:extLst>
          </p:cNvPr>
          <p:cNvSpPr txBox="1"/>
          <p:nvPr/>
        </p:nvSpPr>
        <p:spPr>
          <a:xfrm>
            <a:off x="358996" y="1482411"/>
            <a:ext cx="1203725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Technical challenges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The absence of grain mills in some villages is a limiting factor for individual production.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The milling of improved infant flour in collective grain mills is a factor in cross-contamination of the flour produced.</a:t>
            </a:r>
            <a:endParaRPr lang="en-US" sz="2000" dirty="0"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 Bleaching certain leaves before drying is an additional burden for the women and requires firewood. </a:t>
            </a:r>
            <a:endParaRPr lang="en-US" sz="2000" dirty="0"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Picking dark-green leafy vegetables at inappropriate times of the day by women because of their domestic duties.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The closure of the majority of health centers limits the adequate management of malnutrition cases detected at the community level and the supervision of community actors.</a:t>
            </a:r>
            <a:endParaRPr lang="en-US" sz="2000" dirty="0"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00CC"/>
              </a:solidFill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4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7643579-5856-ED8D-295F-BB36DBD9F599}"/>
              </a:ext>
            </a:extLst>
          </p:cNvPr>
          <p:cNvSpPr txBox="1"/>
          <p:nvPr/>
        </p:nvSpPr>
        <p:spPr>
          <a:xfrm>
            <a:off x="164123" y="1264370"/>
            <a:ext cx="785838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4000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Opportunities</a:t>
            </a:r>
            <a:endParaRPr lang="fr-FR" sz="20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FF0000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GASPAs meet the needs of the Ministry of Health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The existence at community level of a large number of women trained by ViMPlus who know how to produce infant flour from local foods.</a:t>
            </a:r>
            <a:endParaRPr lang="fr-BF" sz="20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The existence of a social environment conducive to the production of improved infant flour, thanks to husband schools and community dialogue sessions. 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The existence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at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community level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of a large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number of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women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trained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by ViMPlus who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know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how to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pick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and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dry dark-green leafy vegetables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.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The existence of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 social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environment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conducive to the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drying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of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dark-green vegetables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and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leaves,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thanks to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Husband's Schools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and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community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dialogue sessions. 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Demand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for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dark-green vegetables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and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leaves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on the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market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square </a:t>
            </a:r>
            <a:r>
              <a:rPr lang="en-US" sz="2000" dirty="0" err="1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is </a:t>
            </a:r>
            <a:r>
              <a:rPr lang="en-US" sz="20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strong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E587F1-B1B2-8D1B-5D67-1FC8F2BD4E71}"/>
              </a:ext>
            </a:extLst>
          </p:cNvPr>
          <p:cNvSpPr txBox="1"/>
          <p:nvPr/>
        </p:nvSpPr>
        <p:spPr>
          <a:xfrm>
            <a:off x="330590" y="160512"/>
            <a:ext cx="116550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fr-FR" sz="2400" b="1" dirty="0">
                <a:solidFill>
                  <a:srgbClr val="000000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Sustainability and scaling challenges </a:t>
            </a:r>
          </a:p>
          <a:p>
            <a:pPr lvl="0" algn="ctr">
              <a:tabLst>
                <a:tab pos="457200" algn="l"/>
              </a:tabLst>
            </a:pP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(opportunities, threats, potential short- or long-term blockages </a:t>
            </a:r>
            <a:r>
              <a:rPr lang="fr-FR" sz="2400" b="1" dirty="0">
                <a:solidFill>
                  <a:srgbClr val="FF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1/3 </a:t>
            </a: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fr-BF" sz="2400" b="1" dirty="0">
              <a:solidFill>
                <a:srgbClr val="000000"/>
              </a:solidFill>
              <a:effectLst/>
              <a:latin typeface="Agency FB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8E74BAC-AF65-F996-1E94-CAD8DAEFA5F3}"/>
              </a:ext>
            </a:extLst>
          </p:cNvPr>
          <p:cNvPicPr/>
          <p:nvPr/>
        </p:nvPicPr>
        <p:blipFill rotWithShape="1">
          <a:blip r:embed="rId2"/>
          <a:srcRect l="9311" r="15462"/>
          <a:stretch/>
        </p:blipFill>
        <p:spPr>
          <a:xfrm>
            <a:off x="7857138" y="1366469"/>
            <a:ext cx="4170739" cy="464687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22466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E675-8166-A2DB-8E3D-CB2EF87A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292659"/>
            <a:ext cx="9524337" cy="46037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Presentation </a:t>
            </a:r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plan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1E18D47-B8F1-21D4-BDD7-4DC35A57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243235"/>
              </p:ext>
            </p:extLst>
          </p:nvPr>
        </p:nvGraphicFramePr>
        <p:xfrm>
          <a:off x="2445093" y="805203"/>
          <a:ext cx="8886522" cy="550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C1243A2-A419-9DFC-1372-1F212EEC6CD2}"/>
              </a:ext>
            </a:extLst>
          </p:cNvPr>
          <p:cNvSpPr txBox="1"/>
          <p:nvPr/>
        </p:nvSpPr>
        <p:spPr>
          <a:xfrm>
            <a:off x="1340070" y="1502688"/>
            <a:ext cx="104712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>
                <a:latin typeface="Agency FB" panose="020B0503020202020204" pitchFamily="34" charset="0"/>
              </a:rPr>
              <a:t>Malnutrition in the project area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>
                <a:latin typeface="Agency FB" panose="020B0503020202020204" pitchFamily="34" charset="0"/>
              </a:rPr>
              <a:t>Package components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>
                <a:latin typeface="Agency FB" panose="020B0503020202020204" pitchFamily="34" charset="0"/>
              </a:rPr>
              <a:t>Community screening for malnutrition by Mothers Leaders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>
                <a:latin typeface="Agency FB" panose="020B0503020202020204" pitchFamily="34" charset="0"/>
              </a:rPr>
              <a:t>Infant flour production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>
                <a:latin typeface="Agency FB" panose="020B0503020202020204" pitchFamily="34" charset="0"/>
                <a:cs typeface="Times New Roman" panose="02020603050405020304" pitchFamily="18" charset="0"/>
              </a:rPr>
              <a:t>Food diversification: the drying approach for dark-green leafy vegetables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kern="1200" dirty="0" err="1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Lessons </a:t>
            </a:r>
            <a:r>
              <a:rPr lang="en-US" sz="2400" b="1" kern="12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learned from implementation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Sustainability and scalability challenges</a:t>
            </a:r>
            <a:endParaRPr lang="fr-FR" dirty="0">
              <a:latin typeface="Agency FB" panose="020B0503020202020204" pitchFamily="34" charset="0"/>
            </a:endParaRPr>
          </a:p>
          <a:p>
            <a:pPr marL="342900" indent="-342900">
              <a:buAutoNum type="arabicPeriod"/>
            </a:pPr>
            <a:endParaRPr lang="fr-BF" dirty="0"/>
          </a:p>
        </p:txBody>
      </p:sp>
    </p:spTree>
    <p:extLst>
      <p:ext uri="{BB962C8B-B14F-4D97-AF65-F5344CB8AC3E}">
        <p14:creationId xmlns:p14="http://schemas.microsoft.com/office/powerpoint/2010/main" val="3597558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7643579-5856-ED8D-295F-BB36DBD9F599}"/>
              </a:ext>
            </a:extLst>
          </p:cNvPr>
          <p:cNvSpPr txBox="1"/>
          <p:nvPr/>
        </p:nvSpPr>
        <p:spPr>
          <a:xfrm>
            <a:off x="263769" y="1432603"/>
            <a:ext cx="11788726" cy="5270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3200" dirty="0">
                <a:solidFill>
                  <a:srgbClr val="0000CC"/>
                </a:solidFill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Challenges</a:t>
            </a:r>
            <a:endParaRPr lang="fr-FR" sz="28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Sustainable production of improved infant flour in households in the project area;</a:t>
            </a:r>
            <a:endParaRPr lang="fr-BF" sz="24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improving the availability and use of improved infant flour </a:t>
            </a:r>
            <a:r>
              <a:rPr lang="fr-FR" sz="24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through the implementation of </a:t>
            </a: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the granary approach</a:t>
            </a:r>
            <a:endParaRPr lang="fr-BF" sz="24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the creation of improved infant flour production units in the ViMPlus project area.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extension of the dark-green leafy vegetable drying technique to households in the project area; </a:t>
            </a:r>
            <a:endParaRPr lang="fr-BF" sz="24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production and consumption of dark-green leafy vegetables by households throughout the year.  </a:t>
            </a:r>
            <a:endParaRPr lang="fr-BF" sz="24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BF" sz="28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E587F1-B1B2-8D1B-5D67-1FC8F2BD4E71}"/>
              </a:ext>
            </a:extLst>
          </p:cNvPr>
          <p:cNvSpPr txBox="1"/>
          <p:nvPr/>
        </p:nvSpPr>
        <p:spPr>
          <a:xfrm>
            <a:off x="1571624" y="160512"/>
            <a:ext cx="104140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Sustainability and scaling challenges</a:t>
            </a:r>
          </a:p>
          <a:p>
            <a:pPr lvl="0" algn="ctr">
              <a:tabLst>
                <a:tab pos="457200" algn="l"/>
              </a:tabLst>
            </a:pP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(opportunities, threats, potential short- or long-term blockages </a:t>
            </a:r>
            <a:r>
              <a:rPr lang="fr-FR" sz="2400" b="1" dirty="0">
                <a:solidFill>
                  <a:srgbClr val="FF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2/3</a:t>
            </a: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fr-BF" sz="2400" b="1" dirty="0">
              <a:solidFill>
                <a:srgbClr val="000000"/>
              </a:solidFill>
              <a:effectLst/>
              <a:latin typeface="Agency FB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16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9CFA1D9-4626-E439-E025-70219BE6A52F}"/>
              </a:ext>
            </a:extLst>
          </p:cNvPr>
          <p:cNvSpPr txBox="1"/>
          <p:nvPr/>
        </p:nvSpPr>
        <p:spPr>
          <a:xfrm>
            <a:off x="536916" y="1546145"/>
            <a:ext cx="1165508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800" b="1" dirty="0">
                <a:solidFill>
                  <a:srgbClr val="0000CC"/>
                </a:solidFill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Threats, potential blockages</a:t>
            </a:r>
            <a:endParaRPr lang="fr-FR" sz="2800" b="1" dirty="0">
              <a:solidFill>
                <a:srgbClr val="0000CC"/>
              </a:solidFill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Weather-related drop in agricultural production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Insecurity leading to loss/abandonment of production assets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Poor access to foodstuffs (soaring cereal prices, market closures)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Weather-related drop in dark-green leafy vegetables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Insecurity leading to the loss/abandonment of production assets and the closure of several health centers.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Agency FB" panose="020B05030202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Herbicide use in agricultural production threatens the natural availability of dark green vegetables and leaves  </a:t>
            </a:r>
            <a:endParaRPr lang="fr-FR" sz="2400" dirty="0">
              <a:effectLst/>
              <a:latin typeface="Agency FB" panose="020B0503020202020204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2F87D2-B63A-515C-41F8-0F6AE0662108}"/>
              </a:ext>
            </a:extLst>
          </p:cNvPr>
          <p:cNvSpPr txBox="1"/>
          <p:nvPr/>
        </p:nvSpPr>
        <p:spPr>
          <a:xfrm>
            <a:off x="330590" y="160512"/>
            <a:ext cx="116550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Sustainability and scaling-up challenges </a:t>
            </a:r>
          </a:p>
          <a:p>
            <a:pPr lvl="0" algn="ctr">
              <a:tabLst>
                <a:tab pos="457200" algn="l"/>
              </a:tabLst>
            </a:pP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(opportunities, threats, potential short- or long-term blockages </a:t>
            </a:r>
            <a:r>
              <a:rPr lang="fr-FR" sz="2400" b="1" dirty="0">
                <a:solidFill>
                  <a:srgbClr val="FF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3/3</a:t>
            </a:r>
            <a:r>
              <a:rPr lang="fr-FR" sz="2400" b="1" dirty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fr-BF" sz="2400" b="1" dirty="0">
              <a:solidFill>
                <a:srgbClr val="000000"/>
              </a:solidFill>
              <a:effectLst/>
              <a:latin typeface="Agency FB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67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9A8EDC81-E9A4-0012-BACA-6EE247EFF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29" y="242046"/>
            <a:ext cx="10478906" cy="59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E675-8166-A2DB-8E3D-CB2EF87A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292659"/>
            <a:ext cx="9524337" cy="46037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Background to </a:t>
            </a:r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malnutrition in the project area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1E18D47-B8F1-21D4-BDD7-4DC35A5750D7}"/>
              </a:ext>
            </a:extLst>
          </p:cNvPr>
          <p:cNvGraphicFramePr/>
          <p:nvPr/>
        </p:nvGraphicFramePr>
        <p:xfrm>
          <a:off x="2445093" y="805203"/>
          <a:ext cx="8886522" cy="550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76DD575-4B13-E4C1-F7AE-68275F1E6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893066"/>
              </p:ext>
            </p:extLst>
          </p:nvPr>
        </p:nvGraphicFramePr>
        <p:xfrm>
          <a:off x="2031999" y="753036"/>
          <a:ext cx="9524337" cy="550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E09D5DA2-33D7-6830-2366-66D91E64E37F}"/>
              </a:ext>
            </a:extLst>
          </p:cNvPr>
          <p:cNvSpPr txBox="1"/>
          <p:nvPr/>
        </p:nvSpPr>
        <p:spPr>
          <a:xfrm flipH="1">
            <a:off x="1713727" y="5351488"/>
            <a:ext cx="158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SMART 2019</a:t>
            </a:r>
            <a:endParaRPr lang="fr-BF" dirty="0"/>
          </a:p>
        </p:txBody>
      </p:sp>
    </p:spTree>
    <p:extLst>
      <p:ext uri="{BB962C8B-B14F-4D97-AF65-F5344CB8AC3E}">
        <p14:creationId xmlns:p14="http://schemas.microsoft.com/office/powerpoint/2010/main" val="213482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F41-28B4-4DD0-AAD1-75E47FC1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071" y="89994"/>
            <a:ext cx="9524337" cy="744556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Package components</a:t>
            </a:r>
            <a:endParaRPr lang="en-US" sz="2800" b="1" dirty="0"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1644B572-2000-C36E-7B49-93F13FBC6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539" y="2218728"/>
            <a:ext cx="3708400" cy="2603500"/>
          </a:xfrm>
          <a:prstGeom prst="triangle">
            <a:avLst>
              <a:gd name="adj" fmla="val 50000"/>
            </a:avLst>
          </a:prstGeom>
          <a:noFill/>
          <a:ln w="762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18" name="Oval 24">
            <a:extLst>
              <a:ext uri="{FF2B5EF4-FFF2-40B4-BE49-F238E27FC236}">
                <a16:creationId xmlns:a16="http://schemas.microsoft.com/office/drawing/2014/main" id="{5F418D89-244D-FE2D-A968-3244C1DE2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258" y="2985984"/>
            <a:ext cx="1948962" cy="1660525"/>
          </a:xfrm>
          <a:prstGeom prst="ellipse">
            <a:avLst/>
          </a:prstGeom>
          <a:solidFill>
            <a:schemeClr val="accent6"/>
          </a:solid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Pregnant women,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Nursing </a:t>
            </a:r>
            <a:r>
              <a:rPr lang="en-US" sz="1400" b="1" dirty="0" err="1">
                <a:solidFill>
                  <a:srgbClr val="002060"/>
                </a:solidFill>
              </a:rPr>
              <a:t>mother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Children 6-59 </a:t>
            </a:r>
            <a:r>
              <a:rPr lang="en-US" sz="1400" b="1" dirty="0" err="1">
                <a:solidFill>
                  <a:srgbClr val="002060"/>
                </a:solidFill>
              </a:rPr>
              <a:t>months</a:t>
            </a:r>
            <a:endParaRPr lang="en-US" sz="14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B261C0BD-9D12-2BC5-E297-D21065241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225" y="4966604"/>
            <a:ext cx="32818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The production of </a:t>
            </a: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improved infant flours from local </a:t>
            </a: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foods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28AF5B9E-D990-88AE-8875-BCC7FB62E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963" y="4674216"/>
            <a:ext cx="26189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Drying dark-green leafy </a:t>
            </a: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vegetables to diversify </a:t>
            </a: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your diet</a:t>
            </a:r>
            <a:endParaRPr lang="en-US" sz="2000" b="1" dirty="0">
              <a:latin typeface="Arial Nova Cond Light" panose="020B0306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712F612B-8D18-09A5-BFA0-7CB044BDF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539" y="1058689"/>
            <a:ext cx="30675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Community </a:t>
            </a: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screening for </a:t>
            </a: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malnutrition by MLs and </a:t>
            </a:r>
            <a:r>
              <a:rPr lang="en-US" sz="2000" b="1" dirty="0" err="1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referral </a:t>
            </a:r>
            <a:r>
              <a:rPr lang="en-US" sz="2000" b="1" dirty="0"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of cases </a:t>
            </a:r>
          </a:p>
        </p:txBody>
      </p:sp>
    </p:spTree>
    <p:extLst>
      <p:ext uri="{BB962C8B-B14F-4D97-AF65-F5344CB8AC3E}">
        <p14:creationId xmlns:p14="http://schemas.microsoft.com/office/powerpoint/2010/main" val="408563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/>
      <p:bldP spid="2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F41-28B4-4DD0-AAD1-75E47FC1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26" y="123824"/>
            <a:ext cx="10522221" cy="1425261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Community </a:t>
            </a:r>
            <a:r>
              <a:rPr lang="en-US" sz="2800" b="1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screening for </a:t>
            </a:r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malnutrition by MLs and </a:t>
            </a:r>
            <a:r>
              <a:rPr lang="en-US" sz="2800" b="1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referral of </a:t>
            </a:r>
            <a:r>
              <a:rPr lang="en-US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cases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D457D4-D50D-EE3B-2906-0D6010C7FB32}"/>
              </a:ext>
            </a:extLst>
          </p:cNvPr>
          <p:cNvGrpSpPr/>
          <p:nvPr/>
        </p:nvGrpSpPr>
        <p:grpSpPr>
          <a:xfrm>
            <a:off x="5638800" y="1724025"/>
            <a:ext cx="6410448" cy="4486275"/>
            <a:chOff x="4222050" y="2631285"/>
            <a:chExt cx="2304907" cy="22974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153F6B-374B-34AB-F0DC-25C5427A0DBF}"/>
                </a:ext>
              </a:extLst>
            </p:cNvPr>
            <p:cNvGrpSpPr/>
            <p:nvPr/>
          </p:nvGrpSpPr>
          <p:grpSpPr>
            <a:xfrm>
              <a:off x="4222050" y="2631285"/>
              <a:ext cx="2304907" cy="2297429"/>
              <a:chOff x="0" y="0"/>
              <a:chExt cx="2304907" cy="229792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DED94A7-B5B9-2C43-B1BD-A841ED90DD3C}"/>
                  </a:ext>
                </a:extLst>
              </p:cNvPr>
              <p:cNvSpPr/>
              <p:nvPr/>
            </p:nvSpPr>
            <p:spPr>
              <a:xfrm>
                <a:off x="0" y="0"/>
                <a:ext cx="2247900" cy="2297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indent="0" algn="l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Gill Sans MT" panose="020B0502020104020203" pitchFamily="34" charset="0"/>
                    <a:ea typeface="Gill Sans MT" panose="020B0502020104020203" pitchFamily="34" charset="0"/>
                    <a:cs typeface="Gill Sans MT" panose="020B0502020104020203" pitchFamily="34" charset="0"/>
                  </a:rPr>
                  <a:t> </a:t>
                </a:r>
              </a:p>
            </p:txBody>
          </p:sp>
          <p:pic>
            <p:nvPicPr>
              <p:cNvPr id="7" name="Shape 52" descr="A picture containing person, child&#10;&#10;Description automatically generated">
                <a:extLst>
                  <a:ext uri="{FF2B5EF4-FFF2-40B4-BE49-F238E27FC236}">
                    <a16:creationId xmlns:a16="http://schemas.microsoft.com/office/drawing/2014/main" id="{A2C944F2-2B92-B0CA-B9EE-B6450ED11D67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0" y="0"/>
                <a:ext cx="2247900" cy="20379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40B397-FA58-E61C-AC18-5E573DCDD9C5}"/>
                  </a:ext>
                </a:extLst>
              </p:cNvPr>
              <p:cNvSpPr/>
              <p:nvPr/>
            </p:nvSpPr>
            <p:spPr>
              <a:xfrm>
                <a:off x="57007" y="2097994"/>
                <a:ext cx="2247900" cy="1999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indent="0" algn="l">
                  <a:lnSpc>
                    <a:spcPct val="112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dirty="0" err="1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rPr>
                  <a:t>Mama </a:t>
                </a:r>
                <a:r>
                  <a:rPr lang="en-US" sz="1200" dirty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rPr>
                  <a:t>leader from the village of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Gill Sans"/>
                    <a:ea typeface="Gill Sans"/>
                    <a:cs typeface="Gill Sans"/>
                  </a:rPr>
                  <a:t>Tempelga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Gill Sans"/>
                    <a:ea typeface="Gill Sans"/>
                    <a:cs typeface="Gill Sans"/>
                  </a:rPr>
                  <a:t>(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Gill Sans"/>
                    <a:ea typeface="Gill Sans"/>
                    <a:cs typeface="Gill Sans"/>
                  </a:rPr>
                  <a:t>Bouroum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Gill Sans"/>
                    <a:ea typeface="Gill Sans"/>
                    <a:cs typeface="Gill Sans"/>
                  </a:rPr>
                  <a:t>) village at a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Gill Sans"/>
                    <a:ea typeface="Gill Sans"/>
                    <a:cs typeface="Gill Sans"/>
                  </a:rPr>
                  <a:t>screening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Gill Sans"/>
                    <a:ea typeface="Gill Sans"/>
                    <a:cs typeface="Gill Sans"/>
                  </a:rPr>
                  <a:t>session</a:t>
                </a:r>
                <a:r>
                  <a:rPr lang="en-US" sz="1200" dirty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rPr>
                  <a:t>.</a:t>
                </a:r>
                <a:endParaRPr lang="en-US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Gill Sans MT" panose="020B0502020104020203" pitchFamily="34" charset="0"/>
                  <a:cs typeface="Gill Sans MT" panose="020B0502020104020203" pitchFamily="34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5985ABF-6A84-E775-F396-3C7F7A0F46BB}"/>
              </a:ext>
            </a:extLst>
          </p:cNvPr>
          <p:cNvSpPr/>
          <p:nvPr/>
        </p:nvSpPr>
        <p:spPr>
          <a:xfrm>
            <a:off x="466846" y="1731983"/>
            <a:ext cx="5030537" cy="43989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Capacity-building for MLs and GASPA members on community screening techniques for child malnutrition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000" b="1" dirty="0">
              <a:solidFill>
                <a:schemeClr val="tx1"/>
              </a:solidFill>
              <a:latin typeface="Arial Nova Cond Light" panose="020B0306020202020204" pitchFamily="34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Capacity-building for MLs in handling screening tools (MUAC)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000" b="1" dirty="0">
              <a:solidFill>
                <a:schemeClr val="tx1"/>
              </a:solidFill>
              <a:latin typeface="Arial Nova Cond Light" panose="020B0306020202020204" pitchFamily="34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Strengthening capacity to assess the severity of cases and the measures to be taken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000" b="1" dirty="0">
              <a:solidFill>
                <a:schemeClr val="tx1"/>
              </a:solidFill>
              <a:latin typeface="Arial Nova Cond Light" panose="020B0306020202020204" pitchFamily="34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  <a:latin typeface="Arial Nova Cond Light" panose="020B0306020202020204" pitchFamily="34" charset="0"/>
                <a:ea typeface="+mj-ea"/>
                <a:cs typeface="Times New Roman" panose="02020603050405020304" pitchFamily="18" charset="0"/>
              </a:rPr>
              <a:t>Players: Health services, GASPA, ViMPlus, Resource persons, Husband's school supervisors</a:t>
            </a:r>
            <a:endParaRPr lang="en-US" sz="2000" b="1" dirty="0">
              <a:solidFill>
                <a:schemeClr val="tx1"/>
              </a:solidFill>
              <a:latin typeface="Arial Nova Cond Light" panose="020B030602020202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7107267-B6F4-0CB4-DB0D-A1243BCBCC1C}"/>
              </a:ext>
            </a:extLst>
          </p:cNvPr>
          <p:cNvSpPr txBox="1">
            <a:spLocks/>
          </p:cNvSpPr>
          <p:nvPr/>
        </p:nvSpPr>
        <p:spPr>
          <a:xfrm>
            <a:off x="1342974" y="27388"/>
            <a:ext cx="9285052" cy="651019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Avenir LT Std 85 Heavy" panose="020B05030202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3.1 Implementation </a:t>
            </a:r>
            <a:r>
              <a:rPr lang="en-US" sz="3100" b="1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strategy</a:t>
            </a:r>
            <a:br>
              <a:rPr lang="en-US" sz="1000" b="1" dirty="0">
                <a:latin typeface="Agency FB" panose="020B0503020202020204" pitchFamily="34" charset="0"/>
                <a:cs typeface="Times New Roman" panose="02020603050405020304" pitchFamily="18" charset="0"/>
              </a:rPr>
            </a:br>
            <a:endParaRPr lang="en-US" sz="1000" b="1" dirty="0"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71E1F9-8014-7FE5-E212-80D290BA33A8}"/>
              </a:ext>
            </a:extLst>
          </p:cNvPr>
          <p:cNvSpPr/>
          <p:nvPr/>
        </p:nvSpPr>
        <p:spPr>
          <a:xfrm>
            <a:off x="4631483" y="783436"/>
            <a:ext cx="2466178" cy="894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gency FB" panose="020B0503020202020204" pitchFamily="34" charset="0"/>
              </a:rPr>
              <a:t>I. Capacity-building 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23EE3D-AF40-A89D-E718-2280B196BD6C}"/>
              </a:ext>
            </a:extLst>
          </p:cNvPr>
          <p:cNvSpPr/>
          <p:nvPr/>
        </p:nvSpPr>
        <p:spPr>
          <a:xfrm>
            <a:off x="1274036" y="1821459"/>
            <a:ext cx="2466178" cy="7603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Consultation with the Regional Health Department</a:t>
            </a:r>
            <a:endParaRPr lang="en-US" sz="1400" dirty="0">
              <a:latin typeface="Agency FB" panose="020B0503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5A8CD-DB11-BEBD-35CF-20EA4BE5AD1D}"/>
              </a:ext>
            </a:extLst>
          </p:cNvPr>
          <p:cNvSpPr/>
          <p:nvPr/>
        </p:nvSpPr>
        <p:spPr>
          <a:xfrm>
            <a:off x="4744851" y="1841895"/>
            <a:ext cx="2466178" cy="8363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ViMPLus staff training</a:t>
            </a:r>
            <a:endParaRPr lang="en-US" sz="1400" b="1" dirty="0">
              <a:latin typeface="Agency FB" panose="020B0503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C79FD4-4EBA-585B-B6DF-7488FDA40896}"/>
              </a:ext>
            </a:extLst>
          </p:cNvPr>
          <p:cNvSpPr/>
          <p:nvPr/>
        </p:nvSpPr>
        <p:spPr>
          <a:xfrm>
            <a:off x="4811115" y="2967315"/>
            <a:ext cx="2520379" cy="8363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gency FB" panose="020B0503020202020204" pitchFamily="34" charset="0"/>
              </a:rPr>
              <a:t>II. Operational plan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41CB6E-945A-4BCF-88EF-D47E0DE7C63A}"/>
              </a:ext>
            </a:extLst>
          </p:cNvPr>
          <p:cNvSpPr/>
          <p:nvPr/>
        </p:nvSpPr>
        <p:spPr>
          <a:xfrm>
            <a:off x="2113073" y="4244529"/>
            <a:ext cx="2222269" cy="9347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Measuring brachial perimeter with MUAC</a:t>
            </a:r>
          </a:p>
          <a:p>
            <a:pPr algn="ctr"/>
            <a:r>
              <a:rPr lang="fr-FR" sz="1400" b="1" dirty="0">
                <a:latin typeface="Agency FB" panose="020B0503020202020204" pitchFamily="34" charset="0"/>
              </a:rPr>
              <a:t>By ML</a:t>
            </a:r>
            <a:endParaRPr lang="en-US" sz="1400" b="1" dirty="0">
              <a:latin typeface="Agency FB" panose="020B0503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3297A-D4C6-DF8D-4D93-BB87EAA4F9D0}"/>
              </a:ext>
            </a:extLst>
          </p:cNvPr>
          <p:cNvSpPr/>
          <p:nvPr/>
        </p:nvSpPr>
        <p:spPr>
          <a:xfrm>
            <a:off x="5109225" y="4309274"/>
            <a:ext cx="2222269" cy="8893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Referring children to ASBC</a:t>
            </a:r>
            <a:endParaRPr lang="en-US" sz="1400" b="1" dirty="0">
              <a:latin typeface="Agency FB" panose="020B0503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709A9B-6E0E-D144-60B8-5D515AE63804}"/>
              </a:ext>
            </a:extLst>
          </p:cNvPr>
          <p:cNvSpPr/>
          <p:nvPr/>
        </p:nvSpPr>
        <p:spPr>
          <a:xfrm>
            <a:off x="7897109" y="4309275"/>
            <a:ext cx="2430043" cy="8893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Referring children to the health center</a:t>
            </a:r>
            <a:endParaRPr lang="en-US" sz="1400" b="1" dirty="0">
              <a:latin typeface="Agency FB" panose="020B0503020202020204" pitchFamily="34" charset="0"/>
            </a:endParaRPr>
          </a:p>
          <a:p>
            <a:pPr algn="ctr"/>
            <a:endParaRPr lang="en-US" sz="1400" b="1" dirty="0">
              <a:latin typeface="Agency FB" panose="020B0503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03934E-4BA4-04FC-1E75-0879808E8BF7}"/>
              </a:ext>
            </a:extLst>
          </p:cNvPr>
          <p:cNvSpPr/>
          <p:nvPr/>
        </p:nvSpPr>
        <p:spPr>
          <a:xfrm>
            <a:off x="3687470" y="5540294"/>
            <a:ext cx="2177102" cy="7603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Support and advice for mothers </a:t>
            </a:r>
            <a:endParaRPr lang="en-US" sz="1400" b="1" dirty="0">
              <a:latin typeface="Agency FB" panose="020B0503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E37379B-65CA-4945-6A30-42344171318A}"/>
              </a:ext>
            </a:extLst>
          </p:cNvPr>
          <p:cNvSpPr/>
          <p:nvPr/>
        </p:nvSpPr>
        <p:spPr>
          <a:xfrm>
            <a:off x="6047891" y="5540294"/>
            <a:ext cx="2520379" cy="7603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Home visits</a:t>
            </a:r>
            <a:endParaRPr lang="en-US" sz="1400" b="1" dirty="0">
              <a:latin typeface="Agency FB" panose="020B0503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836F908-0B1C-281F-ABB0-70E4B21CE94E}"/>
              </a:ext>
            </a:extLst>
          </p:cNvPr>
          <p:cNvSpPr/>
          <p:nvPr/>
        </p:nvSpPr>
        <p:spPr>
          <a:xfrm>
            <a:off x="8851764" y="5534504"/>
            <a:ext cx="2430043" cy="7603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Supervision/ coordination /ViMPlus/DRS</a:t>
            </a:r>
            <a:endParaRPr lang="en-US" sz="1400" b="1" dirty="0">
              <a:latin typeface="Agency FB" panose="020B0503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6A5C2A4-A20B-10AB-AC38-32DE78B0E0EB}"/>
              </a:ext>
            </a:extLst>
          </p:cNvPr>
          <p:cNvSpPr/>
          <p:nvPr/>
        </p:nvSpPr>
        <p:spPr>
          <a:xfrm>
            <a:off x="7946307" y="1872220"/>
            <a:ext cx="2430042" cy="8583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ML&amp;ASBC Training</a:t>
            </a:r>
            <a:endParaRPr lang="en-US" sz="1400" b="1" dirty="0">
              <a:latin typeface="Agency FB" panose="020B0503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2203039-091E-9E04-9674-CB2A48BF50D7}"/>
              </a:ext>
            </a:extLst>
          </p:cNvPr>
          <p:cNvSpPr/>
          <p:nvPr/>
        </p:nvSpPr>
        <p:spPr>
          <a:xfrm>
            <a:off x="1051536" y="5540294"/>
            <a:ext cx="2288702" cy="7967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gency FB" panose="020B0503020202020204" pitchFamily="34" charset="0"/>
              </a:rPr>
              <a:t>Support</a:t>
            </a:r>
            <a:endParaRPr lang="en-US" sz="14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4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7" grpId="0" animBg="1"/>
      <p:bldP spid="18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5D1CE-E4E7-1D6A-178A-A4CCCD40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81" y="183406"/>
            <a:ext cx="6826270" cy="893039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8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3.2. Implementation results (1/2)</a:t>
            </a:r>
            <a:endParaRPr lang="en-US" sz="2800" b="1" dirty="0"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55419-4EA3-1012-542A-37E0BAEB8636}"/>
              </a:ext>
            </a:extLst>
          </p:cNvPr>
          <p:cNvSpPr txBox="1">
            <a:spLocks/>
          </p:cNvSpPr>
          <p:nvPr/>
        </p:nvSpPr>
        <p:spPr>
          <a:xfrm>
            <a:off x="179883" y="1539433"/>
            <a:ext cx="7585022" cy="4961012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00000"/>
              </a:lnSpc>
            </a:pP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fully </a:t>
            </a: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grassroots-driven </a:t>
            </a:r>
            <a:r>
              <a:rPr lang="en-US" sz="24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approach </a:t>
            </a: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(GASPA) - </a:t>
            </a:r>
            <a:r>
              <a:rPr lang="en-US" sz="24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Proximity</a:t>
            </a:r>
            <a:endParaRPr lang="en-US" sz="2400" dirty="0">
              <a:latin typeface="Agency FB" panose="020B0503020202020204" pitchFamily="34" charset="0"/>
              <a:ea typeface="+mj-ea"/>
              <a:cs typeface="Times New Roman" panose="02020603050405020304" pitchFamily="18" charset="0"/>
            </a:endParaRPr>
          </a:p>
          <a:p>
            <a:pPr marL="0" defTabSz="914400">
              <a:lnSpc>
                <a:spcPct val="100000"/>
              </a:lnSpc>
            </a:pPr>
            <a:r>
              <a:rPr lang="en-US" sz="24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Supervision </a:t>
            </a: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system </a:t>
            </a:r>
            <a:r>
              <a:rPr lang="en-US" sz="24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led by</a:t>
            </a: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fr-FR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ASBC: 352; Mères Leaders: 2,221; PRV: 325; Encadreurs Ecoles des Maris: 207  </a:t>
            </a:r>
          </a:p>
          <a:p>
            <a:pPr marL="0" defTabSz="914400">
              <a:lnSpc>
                <a:spcPct val="100000"/>
              </a:lnSpc>
            </a:pPr>
            <a:r>
              <a:rPr lang="fr-FR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GASPA members: 25,060 adhere to the local advisory support mechanism</a:t>
            </a:r>
          </a:p>
          <a:p>
            <a:pPr marL="0" defTabSz="914400">
              <a:lnSpc>
                <a:spcPct val="100000"/>
              </a:lnSpc>
            </a:pP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In 2022</a:t>
            </a:r>
            <a:r>
              <a:rPr lang="en-US" sz="24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 ML conducted </a:t>
            </a:r>
            <a:r>
              <a:rPr lang="en-US" sz="24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screening </a:t>
            </a:r>
            <a:r>
              <a:rPr lang="fr-FR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without the assistance of project staff</a:t>
            </a:r>
          </a:p>
          <a:p>
            <a:pPr marL="0" defTabSz="914400">
              <a:lnSpc>
                <a:spcPct val="100000"/>
              </a:lnSpc>
            </a:pPr>
            <a:r>
              <a:rPr lang="fr-FR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11,222 children aged 6 to 23 months monitored by MUAC in GASPAs</a:t>
            </a:r>
          </a:p>
          <a:p>
            <a:pPr marL="0" defTabSz="914400">
              <a:lnSpc>
                <a:spcPct val="100000"/>
              </a:lnSpc>
            </a:pPr>
            <a:r>
              <a:rPr lang="fr-FR" sz="24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Screening training for mothers of malnourished children </a:t>
            </a:r>
          </a:p>
          <a:p>
            <a:pPr marL="0" defTabSz="914400">
              <a:lnSpc>
                <a:spcPct val="100000"/>
              </a:lnSpc>
            </a:pPr>
            <a:endParaRPr lang="fr-FR" sz="2400" dirty="0">
              <a:latin typeface="Agency FB" panose="020B0503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Espace réservé du contenu 7" descr="A picture containing person, people, group, several&#10;&#10;Description automatically generated">
            <a:extLst>
              <a:ext uri="{FF2B5EF4-FFF2-40B4-BE49-F238E27FC236}">
                <a16:creationId xmlns:a16="http://schemas.microsoft.com/office/drawing/2014/main" id="{93E80B19-BA08-681C-718F-0FC675670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04" y="1539433"/>
            <a:ext cx="4427095" cy="41604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F8FE85-9D5B-DBA4-6288-F4269AADB672}"/>
              </a:ext>
            </a:extLst>
          </p:cNvPr>
          <p:cNvSpPr txBox="1"/>
          <p:nvPr/>
        </p:nvSpPr>
        <p:spPr>
          <a:xfrm>
            <a:off x="8158261" y="5699877"/>
            <a:ext cx="364038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 framer from a Yalgo EdM animates with the husbands</a:t>
            </a:r>
            <a:endParaRPr lang="fr-BF" dirty="0"/>
          </a:p>
        </p:txBody>
      </p:sp>
    </p:spTree>
    <p:extLst>
      <p:ext uri="{BB962C8B-B14F-4D97-AF65-F5344CB8AC3E}">
        <p14:creationId xmlns:p14="http://schemas.microsoft.com/office/powerpoint/2010/main" val="26030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55419-4EA3-1012-542A-37E0BAEB8636}"/>
              </a:ext>
            </a:extLst>
          </p:cNvPr>
          <p:cNvSpPr txBox="1">
            <a:spLocks/>
          </p:cNvSpPr>
          <p:nvPr/>
        </p:nvSpPr>
        <p:spPr>
          <a:xfrm>
            <a:off x="686559" y="1712068"/>
            <a:ext cx="6542202" cy="4650772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10000"/>
              </a:lnSpc>
            </a:pPr>
            <a:r>
              <a:rPr lang="fr-FR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11,222 children aged 6 to 23 months monitored by MUAC in GASPAs</a:t>
            </a:r>
          </a:p>
          <a:p>
            <a:pPr marL="0" defTabSz="914400">
              <a:lnSpc>
                <a:spcPct val="110000"/>
              </a:lnSpc>
            </a:pPr>
            <a:r>
              <a:rPr lang="fr-FR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1,226 MAM/MAS detected and referred for treatment (FY22 =909 cases and FY23 =317 cases )</a:t>
            </a:r>
            <a:endParaRPr lang="en-US" sz="2800" dirty="0">
              <a:latin typeface="Agency FB" panose="020B0503020202020204" pitchFamily="34" charset="0"/>
              <a:ea typeface="+mj-ea"/>
              <a:cs typeface="Times New Roman" panose="02020603050405020304" pitchFamily="18" charset="0"/>
            </a:endParaRPr>
          </a:p>
          <a:p>
            <a:pPr marL="0" defTabSz="914400">
              <a:lnSpc>
                <a:spcPct val="110000"/>
              </a:lnSpc>
            </a:pPr>
            <a:r>
              <a:rPr lang="en-US" sz="28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Growing confidence </a:t>
            </a: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in ML's </a:t>
            </a:r>
            <a:r>
              <a:rPr lang="en-US" sz="28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action</a:t>
            </a:r>
          </a:p>
          <a:p>
            <a:pPr marL="0" defTabSz="914400">
              <a:lnSpc>
                <a:spcPct val="110000"/>
              </a:lnSpc>
            </a:pP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More </a:t>
            </a:r>
            <a:r>
              <a:rPr lang="en-US" sz="28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malnourished children screened </a:t>
            </a: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and referred </a:t>
            </a:r>
          </a:p>
          <a:p>
            <a:pPr marL="0" defTabSz="914400">
              <a:lnSpc>
                <a:spcPct val="110000"/>
              </a:lnSpc>
            </a:pPr>
            <a:r>
              <a:rPr lang="en-US" sz="2800" dirty="0" err="1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Early detection </a:t>
            </a:r>
            <a:r>
              <a:rPr lang="en-US" sz="2800" dirty="0">
                <a:latin typeface="Agency FB" panose="020B0503020202020204" pitchFamily="34" charset="0"/>
                <a:ea typeface="+mj-ea"/>
                <a:cs typeface="Times New Roman" panose="02020603050405020304" pitchFamily="18" charset="0"/>
              </a:rPr>
              <a:t>for early management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7EAFA6-7936-B0F8-6722-6E5D1EB2D6C3}"/>
              </a:ext>
            </a:extLst>
          </p:cNvPr>
          <p:cNvSpPr txBox="1">
            <a:spLocks/>
          </p:cNvSpPr>
          <p:nvPr/>
        </p:nvSpPr>
        <p:spPr>
          <a:xfrm>
            <a:off x="1478281" y="183406"/>
            <a:ext cx="7186034" cy="893039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Avenir LT Std 85 Heavy" panose="020B05030202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latin typeface="Lato Black" panose="020F0A02020204030203" pitchFamily="34" charset="0"/>
                <a:cs typeface="Times New Roman" panose="02020603050405020304" pitchFamily="18" charset="0"/>
              </a:rPr>
              <a:t>3.2. Implementation results (2/2)</a:t>
            </a:r>
            <a:endParaRPr lang="en-US" sz="2800" b="1" dirty="0">
              <a:latin typeface="Lato Black" panose="020F0A0202020403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501F987-C4AA-8259-4D31-1DC456F5D8C0}"/>
              </a:ext>
            </a:extLst>
          </p:cNvPr>
          <p:cNvGrpSpPr/>
          <p:nvPr/>
        </p:nvGrpSpPr>
        <p:grpSpPr>
          <a:xfrm>
            <a:off x="7510072" y="1712068"/>
            <a:ext cx="3995369" cy="5403954"/>
            <a:chOff x="448134" y="561975"/>
            <a:chExt cx="1834056" cy="2850515"/>
          </a:xfrm>
        </p:grpSpPr>
        <p:pic>
          <p:nvPicPr>
            <p:cNvPr id="9" name="Picture 1314781898" descr="A person standing at a table with papers&#10;&#10;Description automatically generated">
              <a:extLst>
                <a:ext uri="{FF2B5EF4-FFF2-40B4-BE49-F238E27FC236}">
                  <a16:creationId xmlns:a16="http://schemas.microsoft.com/office/drawing/2014/main" id="{38688B37-0206-E8F8-B9AB-DB796FA2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34" y="561975"/>
              <a:ext cx="1834056" cy="22999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 Box 1">
              <a:extLst>
                <a:ext uri="{FF2B5EF4-FFF2-40B4-BE49-F238E27FC236}">
                  <a16:creationId xmlns:a16="http://schemas.microsoft.com/office/drawing/2014/main" id="{7790F231-7426-953E-6AE0-6A6347F40F0D}"/>
                </a:ext>
              </a:extLst>
            </p:cNvPr>
            <p:cNvSpPr txBox="1"/>
            <p:nvPr/>
          </p:nvSpPr>
          <p:spPr>
            <a:xfrm>
              <a:off x="448134" y="2867025"/>
              <a:ext cx="1833879" cy="54546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900" b="1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Gill Sans MT" panose="020B0502020104020203" pitchFamily="34" charset="0"/>
                </a:rPr>
                <a:t>Photo 4: A promoter visits the Tébéré CSPS in the commune of Pissila to take stock of the children referred.</a:t>
              </a:r>
              <a:endParaRPr lang="fr-BF" sz="900" b="1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94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F41-28B4-4DD0-AAD1-75E47FC1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223" y="197964"/>
            <a:ext cx="4142995" cy="1282045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100" dirty="0">
                <a:latin typeface="Lato Black" panose="020F0A02020204030203" pitchFamily="34" charset="0"/>
                <a:cs typeface="Times New Roman" panose="02020603050405020304" pitchFamily="18" charset="0"/>
              </a:rPr>
              <a:t>      4. Production of </a:t>
            </a:r>
            <a:r>
              <a:rPr lang="en-US" sz="3100" b="1" dirty="0">
                <a:latin typeface="Lato Black" panose="020F0A02020204030203" pitchFamily="34" charset="0"/>
              </a:rPr>
              <a:t>infant </a:t>
            </a:r>
            <a:r>
              <a:rPr lang="en-US" sz="3100" dirty="0" err="1">
                <a:latin typeface="Lato Black" panose="020F0A02020204030203" pitchFamily="34" charset="0"/>
                <a:cs typeface="Times New Roman" panose="02020603050405020304" pitchFamily="18" charset="0"/>
              </a:rPr>
              <a:t>flour </a:t>
            </a:r>
          </a:p>
        </p:txBody>
      </p:sp>
      <p:pic>
        <p:nvPicPr>
          <p:cNvPr id="5" name="Picture 4" descr="A picture containing person, indoor, floor, standing&#10;&#10;Description automatically generated">
            <a:extLst>
              <a:ext uri="{FF2B5EF4-FFF2-40B4-BE49-F238E27FC236}">
                <a16:creationId xmlns:a16="http://schemas.microsoft.com/office/drawing/2014/main" id="{373B9998-D455-9B66-EB03-10CE2BFD5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 b="-3"/>
          <a:stretch/>
        </p:blipFill>
        <p:spPr>
          <a:xfrm>
            <a:off x="5155536" y="197964"/>
            <a:ext cx="6854211" cy="6165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981955"/>
      </p:ext>
    </p:extLst>
  </p:cSld>
  <p:clrMapOvr>
    <a:masterClrMapping/>
  </p:clrMapOvr>
</p:sld>
</file>

<file path=ppt/theme/theme1.xml><?xml version="1.0" encoding="utf-8"?>
<a:theme xmlns:a="http://schemas.openxmlformats.org/drawingml/2006/main" name="ACDIVOCA Theme 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DIVOCA Theme NEW" id="{F16F033A-08CD-4437-A1AB-E94096B2822B}" vid="{11C6E4F4-2C24-4D17-B665-7EE8F6895A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a96d1671-b0b4-4464-a043-593dbebfaddd" xsi:nil="true"/>
    <lcf76f155ced4ddcb4097134ff3c332f xmlns="18bd3759-27b3-4e3e-8815-95d00e93ca02">
      <Terms xmlns="http://schemas.microsoft.com/office/infopath/2007/PartnerControls"/>
    </lcf76f155ced4ddcb4097134ff3c332f>
    <Year xmlns="18bd3759-27b3-4e3e-8815-95d00e93ca02" xsi:nil="true"/>
    <_dlc_DocId xmlns="a96d1671-b0b4-4464-a043-593dbebfaddd">XV4EPD6DQDWV-1103935761-7939</_dlc_DocId>
    <_dlc_DocIdUrl xmlns="a96d1671-b0b4-4464-a043-593dbebfaddd">
      <Url>https://acdivoca.sharepoint.com/sites/Intranet/projects/Burkina Faso/vimplus/_layouts/15/DocIdRedir.aspx?ID=XV4EPD6DQDWV-1103935761-7939</Url>
      <Description>XV4EPD6DQDWV-1103935761-7939</Description>
    </_dlc_DocIdUrl>
    <SharedWithUsers xmlns="a96d1671-b0b4-4464-a043-593dbebfaddd">
      <UserInfo>
        <DisplayName>Niki Lee</DisplayName>
        <AccountId>110599</AccountId>
        <AccountType/>
      </UserInfo>
      <UserInfo>
        <DisplayName>Margo Sullivan</DisplayName>
        <AccountId>2708</AccountId>
        <AccountType/>
      </UserInfo>
      <UserInfo>
        <DisplayName>Cheryl Turner</DisplayName>
        <AccountId>208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65CF24E2CCB47876795610C76E9A7" ma:contentTypeVersion="101" ma:contentTypeDescription="Create a new document." ma:contentTypeScope="" ma:versionID="33c171722dd4e3454a75be8554ee0c82">
  <xsd:schema xmlns:xsd="http://www.w3.org/2001/XMLSchema" xmlns:xs="http://www.w3.org/2001/XMLSchema" xmlns:p="http://schemas.microsoft.com/office/2006/metadata/properties" xmlns:ns1="http://schemas.microsoft.com/sharepoint/v3" xmlns:ns2="a96d1671-b0b4-4464-a043-593dbebfaddd" xmlns:ns3="18bd3759-27b3-4e3e-8815-95d00e93ca02" targetNamespace="http://schemas.microsoft.com/office/2006/metadata/properties" ma:root="true" ma:fieldsID="8c331273dd41ddadd9dfaba3c0264784" ns1:_="" ns2:_="" ns3:_="">
    <xsd:import namespace="http://schemas.microsoft.com/sharepoint/v3"/>
    <xsd:import namespace="a96d1671-b0b4-4464-a043-593dbebfaddd"/>
    <xsd:import namespace="18bd3759-27b3-4e3e-8815-95d00e93ca0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Year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d1671-b0b4-4464-a043-593dbebfadd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a8e3777-5ae6-4194-b38e-2d3bd7ec326e}" ma:internalName="TaxCatchAll" ma:showField="CatchAllData" ma:web="a96d1671-b0b4-4464-a043-593dbebfad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d3759-27b3-4e3e-8815-95d00e93ca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cea9d53-396a-4643-8c3b-a46bd9f06c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Year" ma:index="27" nillable="true" ma:displayName="Year" ma:format="Dropdown" ma:internalName="Year">
      <xsd:simpleType>
        <xsd:restriction base="dms:Text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471D04-97A4-49E3-93F8-EA6D5DA0F11F}">
  <ds:schemaRefs>
    <ds:schemaRef ds:uri="http://schemas.microsoft.com/sharepoint/v3"/>
    <ds:schemaRef ds:uri="http://purl.org/dc/terms/"/>
    <ds:schemaRef ds:uri="http://schemas.microsoft.com/office/2006/documentManagement/types"/>
    <ds:schemaRef ds:uri="18bd3759-27b3-4e3e-8815-95d00e93ca02"/>
    <ds:schemaRef ds:uri="http://schemas.openxmlformats.org/package/2006/metadata/core-properties"/>
    <ds:schemaRef ds:uri="a96d1671-b0b4-4464-a043-593dbebfadd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2B45AE3-85B5-498D-B469-BB09C07C1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96d1671-b0b4-4464-a043-593dbebfaddd"/>
    <ds:schemaRef ds:uri="18bd3759-27b3-4e3e-8815-95d00e93c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63796A-67EC-41E0-8A9F-7B2F2C03864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F6498A0-CF07-42E0-992D-642C9C1710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ACDIVOCA Theme NEW</Template>
  <TotalTime>11828</TotalTime>
  <Words>1572</Words>
  <Application>Microsoft Office PowerPoint</Application>
  <PresentationFormat>Widescreen</PresentationFormat>
  <Paragraphs>180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Agency FB</vt:lpstr>
      <vt:lpstr>Arial</vt:lpstr>
      <vt:lpstr>Arial Nova Cond Light</vt:lpstr>
      <vt:lpstr>Avenir LT Std 55 Roman</vt:lpstr>
      <vt:lpstr>Avenir LT Std 85 Heavy</vt:lpstr>
      <vt:lpstr>Calibri</vt:lpstr>
      <vt:lpstr>Gill Sans</vt:lpstr>
      <vt:lpstr>Gill Sans MT</vt:lpstr>
      <vt:lpstr>Lato Black</vt:lpstr>
      <vt:lpstr>Lato ExtraBold</vt:lpstr>
      <vt:lpstr>Lato SemiBold</vt:lpstr>
      <vt:lpstr>Wingdings</vt:lpstr>
      <vt:lpstr>ACDIVOCA Theme NEW</vt:lpstr>
      <vt:lpstr>Custom Design</vt:lpstr>
      <vt:lpstr>1_Custom Design</vt:lpstr>
      <vt:lpstr>Integrated package for community management of malnutrition</vt:lpstr>
      <vt:lpstr>Presentation plan</vt:lpstr>
      <vt:lpstr>1. Background to malnutrition in the project area </vt:lpstr>
      <vt:lpstr>2. Package components</vt:lpstr>
      <vt:lpstr>3. Community screening for malnutrition by MLs and referral of cases </vt:lpstr>
      <vt:lpstr>PowerPoint Presentation</vt:lpstr>
      <vt:lpstr>3.2. Implementation results (1/2)</vt:lpstr>
      <vt:lpstr>PowerPoint Presentation</vt:lpstr>
      <vt:lpstr>      4. Production of infant flour </vt:lpstr>
      <vt:lpstr>4.1. Logic of the approach</vt:lpstr>
      <vt:lpstr> 4.2. Implementation strategy</vt:lpstr>
      <vt:lpstr>4.3. Implementation results in terms of changes in behavior, quality of life for households or organizations (1/2)</vt:lpstr>
      <vt:lpstr>4.3. Implementation results in terms of changes in behavior, quality of life for households or organizations (2/2)</vt:lpstr>
      <vt:lpstr>5. Dietary diversification: the drying approach for dark-green leafy vegetables </vt:lpstr>
      <vt:lpstr>5.1. Logic of the approach</vt:lpstr>
      <vt:lpstr>5.2. Implementation results in terms of changes in behaviour, quality of life of households or organizations </vt:lpstr>
      <vt:lpstr>6. Lessons learned from implementation (conditions for success, technical difficulties 1/2)</vt:lpstr>
      <vt:lpstr>6. Lessons learned from implementation (conditions for success, technical difficulties 2/2)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Merckel</dc:creator>
  <cp:keywords>, docId:0A5566306FAEDDE24CE4C7FFEA441A98</cp:keywords>
  <cp:lastModifiedBy>Margo Sullivan</cp:lastModifiedBy>
  <cp:revision>98</cp:revision>
  <dcterms:created xsi:type="dcterms:W3CDTF">2021-07-16T18:21:15Z</dcterms:created>
  <dcterms:modified xsi:type="dcterms:W3CDTF">2024-03-26T09:44:31Z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0x010100A9A65CF24E2CCB47876795610C76E9A7</vt:lpwstr>
  </property>
  <property fmtid="{D5CDD505-2E9C-101B-9397-08002B2CF9AE}" pid="3" name="_dlc_DocIdItemGuid">
    <vt:lpwstr>c0d1f9ba-22a0-43aa-8009-02424947aca1</vt:lpwstr>
  </property>
  <property fmtid="{D5CDD505-2E9C-101B-9397-08002B2CF9AE}" pid="4" name="MediaServiceImageTags">
    <vt:lpwstr/>
  </property>
</Properties>
</file>