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60" r:id="rId4"/>
    <p:sldId id="277" r:id="rId5"/>
    <p:sldId id="261" r:id="rId6"/>
    <p:sldId id="265" r:id="rId7"/>
    <p:sldId id="262" r:id="rId8"/>
    <p:sldId id="266" r:id="rId9"/>
    <p:sldId id="264" r:id="rId10"/>
    <p:sldId id="267" r:id="rId11"/>
    <p:sldId id="271" r:id="rId12"/>
    <p:sldId id="263" r:id="rId13"/>
    <p:sldId id="270" r:id="rId14"/>
    <p:sldId id="269" r:id="rId15"/>
    <p:sldId id="268" r:id="rId16"/>
    <p:sldId id="278" r:id="rId17"/>
    <p:sldId id="279"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61" d="100"/>
          <a:sy n="161" d="100"/>
        </p:scale>
        <p:origin x="30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 Id="rId27" Type="http://schemas.openxmlformats.org/officeDocument/2006/relationships/customXml" Target="../customXml/item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96205E-2DAB-4824-AEFF-F3B997A1C2BF}" type="datetimeFigureOut">
              <a:rPr lang="fr-FR" smtClean="0"/>
              <a:t>19/12/2023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Click to change mask text styles</a:t>
            </a:r>
          </a:p>
          <a:p>
            <a:pPr lvl="1"/>
            <a:r>
              <a:rPr lang="fr-FR"/>
              <a:t>Second level</a:t>
            </a:r>
          </a:p>
          <a:p>
            <a:pPr lvl="2"/>
            <a:r>
              <a:rPr lang="fr-FR"/>
              <a:t>Third level</a:t>
            </a:r>
          </a:p>
          <a:p>
            <a:pPr lvl="3"/>
            <a:r>
              <a:rPr lang="fr-FR"/>
              <a:t>Fourth level</a:t>
            </a:r>
          </a:p>
          <a:p>
            <a:pPr lvl="4"/>
            <a:r>
              <a:rPr lang="fr-FR"/>
              <a:t>Fifth level</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8320B2-C45B-49DF-ACD3-3A7A3E303750}" type="slidenum">
              <a:rPr lang="fr-FR" smtClean="0"/>
              <a:t>‹#›</a:t>
            </a:fld>
            <a:endParaRPr lang="fr-FR"/>
          </a:p>
        </p:txBody>
      </p:sp>
    </p:spTree>
    <p:extLst>
      <p:ext uri="{BB962C8B-B14F-4D97-AF65-F5344CB8AC3E}">
        <p14:creationId xmlns:p14="http://schemas.microsoft.com/office/powerpoint/2010/main" val="693556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D28E0E-3FBB-4614-96F7-8C4A4924C56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6558E77-F841-C81E-CD39-4D10B33867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8359387-B590-3EBB-2A5E-BD50F9673E64}"/>
              </a:ext>
            </a:extLst>
          </p:cNvPr>
          <p:cNvSpPr>
            <a:spLocks noGrp="1"/>
          </p:cNvSpPr>
          <p:nvPr>
            <p:ph type="dt" sz="half" idx="10"/>
          </p:nvPr>
        </p:nvSpPr>
        <p:spPr/>
        <p:txBody>
          <a:bodyPr/>
          <a:lstStyle/>
          <a:p>
            <a:fld id="{9922E538-CDA4-439D-AEFC-CD9A1EC4A0F9}" type="datetimeFigureOut">
              <a:rPr lang="fr-FR" smtClean="0"/>
              <a:t>19/12/2023</a:t>
            </a:fld>
            <a:endParaRPr lang="fr-FR"/>
          </a:p>
        </p:txBody>
      </p:sp>
      <p:sp>
        <p:nvSpPr>
          <p:cNvPr id="5" name="Espace réservé du pied de page 4">
            <a:extLst>
              <a:ext uri="{FF2B5EF4-FFF2-40B4-BE49-F238E27FC236}">
                <a16:creationId xmlns:a16="http://schemas.microsoft.com/office/drawing/2014/main" id="{3815B655-0CF4-C714-DBCA-83AC7DED784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304E893-F1C7-843F-DDC0-C6551A87C7C9}"/>
              </a:ext>
            </a:extLst>
          </p:cNvPr>
          <p:cNvSpPr>
            <a:spLocks noGrp="1"/>
          </p:cNvSpPr>
          <p:nvPr>
            <p:ph type="sldNum" sz="quarter" idx="12"/>
          </p:nvPr>
        </p:nvSpPr>
        <p:spPr/>
        <p:txBody>
          <a:bodyPr/>
          <a:lstStyle/>
          <a:p>
            <a:fld id="{579C35E5-3765-41D3-9328-D6C8AEED1982}" type="slidenum">
              <a:rPr lang="fr-FR" smtClean="0"/>
              <a:t>‹#›</a:t>
            </a:fld>
            <a:endParaRPr lang="fr-FR"/>
          </a:p>
        </p:txBody>
      </p:sp>
    </p:spTree>
    <p:extLst>
      <p:ext uri="{BB962C8B-B14F-4D97-AF65-F5344CB8AC3E}">
        <p14:creationId xmlns:p14="http://schemas.microsoft.com/office/powerpoint/2010/main" val="3601170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F8D5BF-F8FB-FCEE-5B68-E012198C7AB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23FD7C3-29FA-F1C6-96DF-FD787206D07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05B9D31-6036-04AF-CE17-D5E50CB45359}"/>
              </a:ext>
            </a:extLst>
          </p:cNvPr>
          <p:cNvSpPr>
            <a:spLocks noGrp="1"/>
          </p:cNvSpPr>
          <p:nvPr>
            <p:ph type="dt" sz="half" idx="10"/>
          </p:nvPr>
        </p:nvSpPr>
        <p:spPr/>
        <p:txBody>
          <a:bodyPr/>
          <a:lstStyle/>
          <a:p>
            <a:fld id="{9922E538-CDA4-439D-AEFC-CD9A1EC4A0F9}" type="datetimeFigureOut">
              <a:rPr lang="fr-FR" smtClean="0"/>
              <a:t>19/12/2023</a:t>
            </a:fld>
            <a:endParaRPr lang="fr-FR"/>
          </a:p>
        </p:txBody>
      </p:sp>
      <p:sp>
        <p:nvSpPr>
          <p:cNvPr id="5" name="Espace réservé du pied de page 4">
            <a:extLst>
              <a:ext uri="{FF2B5EF4-FFF2-40B4-BE49-F238E27FC236}">
                <a16:creationId xmlns:a16="http://schemas.microsoft.com/office/drawing/2014/main" id="{BFBE7E08-C333-8B1E-81E2-5F99C9597F7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08E620D-ABDB-04D9-B68E-27540B4AF31B}"/>
              </a:ext>
            </a:extLst>
          </p:cNvPr>
          <p:cNvSpPr>
            <a:spLocks noGrp="1"/>
          </p:cNvSpPr>
          <p:nvPr>
            <p:ph type="sldNum" sz="quarter" idx="12"/>
          </p:nvPr>
        </p:nvSpPr>
        <p:spPr/>
        <p:txBody>
          <a:bodyPr/>
          <a:lstStyle/>
          <a:p>
            <a:fld id="{579C35E5-3765-41D3-9328-D6C8AEED1982}" type="slidenum">
              <a:rPr lang="fr-FR" smtClean="0"/>
              <a:t>‹#›</a:t>
            </a:fld>
            <a:endParaRPr lang="fr-FR"/>
          </a:p>
        </p:txBody>
      </p:sp>
    </p:spTree>
    <p:extLst>
      <p:ext uri="{BB962C8B-B14F-4D97-AF65-F5344CB8AC3E}">
        <p14:creationId xmlns:p14="http://schemas.microsoft.com/office/powerpoint/2010/main" val="2005939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056397C-7C53-C5D1-0454-2F117CE3EFB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6DEF500-4DAA-EE7E-7E40-59165DA0A168}"/>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A0A0E3E-63F3-B750-E3FB-9E46A71073D0}"/>
              </a:ext>
            </a:extLst>
          </p:cNvPr>
          <p:cNvSpPr>
            <a:spLocks noGrp="1"/>
          </p:cNvSpPr>
          <p:nvPr>
            <p:ph type="dt" sz="half" idx="10"/>
          </p:nvPr>
        </p:nvSpPr>
        <p:spPr/>
        <p:txBody>
          <a:bodyPr/>
          <a:lstStyle/>
          <a:p>
            <a:fld id="{9922E538-CDA4-439D-AEFC-CD9A1EC4A0F9}" type="datetimeFigureOut">
              <a:rPr lang="fr-FR" smtClean="0"/>
              <a:t>19/12/2023</a:t>
            </a:fld>
            <a:endParaRPr lang="fr-FR"/>
          </a:p>
        </p:txBody>
      </p:sp>
      <p:sp>
        <p:nvSpPr>
          <p:cNvPr id="5" name="Espace réservé du pied de page 4">
            <a:extLst>
              <a:ext uri="{FF2B5EF4-FFF2-40B4-BE49-F238E27FC236}">
                <a16:creationId xmlns:a16="http://schemas.microsoft.com/office/drawing/2014/main" id="{92A4EFEB-C85F-405F-F7FF-3855D08E3CB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722874C-AFAE-39DD-9B15-DE1C773CF7CE}"/>
              </a:ext>
            </a:extLst>
          </p:cNvPr>
          <p:cNvSpPr>
            <a:spLocks noGrp="1"/>
          </p:cNvSpPr>
          <p:nvPr>
            <p:ph type="sldNum" sz="quarter" idx="12"/>
          </p:nvPr>
        </p:nvSpPr>
        <p:spPr/>
        <p:txBody>
          <a:bodyPr/>
          <a:lstStyle/>
          <a:p>
            <a:fld id="{579C35E5-3765-41D3-9328-D6C8AEED1982}" type="slidenum">
              <a:rPr lang="fr-FR" smtClean="0"/>
              <a:t>‹#›</a:t>
            </a:fld>
            <a:endParaRPr lang="fr-FR"/>
          </a:p>
        </p:txBody>
      </p:sp>
    </p:spTree>
    <p:extLst>
      <p:ext uri="{BB962C8B-B14F-4D97-AF65-F5344CB8AC3E}">
        <p14:creationId xmlns:p14="http://schemas.microsoft.com/office/powerpoint/2010/main" val="63504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88B5F2-3BC5-573F-C0FD-9645B88E488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82F8F3A-BFB0-E342-31BD-C70C0343AE8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26F1980-4E4C-6042-F0AC-5C5BE162A665}"/>
              </a:ext>
            </a:extLst>
          </p:cNvPr>
          <p:cNvSpPr>
            <a:spLocks noGrp="1"/>
          </p:cNvSpPr>
          <p:nvPr>
            <p:ph type="dt" sz="half" idx="10"/>
          </p:nvPr>
        </p:nvSpPr>
        <p:spPr/>
        <p:txBody>
          <a:bodyPr/>
          <a:lstStyle/>
          <a:p>
            <a:fld id="{9922E538-CDA4-439D-AEFC-CD9A1EC4A0F9}" type="datetimeFigureOut">
              <a:rPr lang="fr-FR" smtClean="0"/>
              <a:t>19/12/2023</a:t>
            </a:fld>
            <a:endParaRPr lang="fr-FR"/>
          </a:p>
        </p:txBody>
      </p:sp>
      <p:sp>
        <p:nvSpPr>
          <p:cNvPr id="5" name="Espace réservé du pied de page 4">
            <a:extLst>
              <a:ext uri="{FF2B5EF4-FFF2-40B4-BE49-F238E27FC236}">
                <a16:creationId xmlns:a16="http://schemas.microsoft.com/office/drawing/2014/main" id="{4F962F21-4682-7695-96D2-8BFB943FB83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AFEB9CE-0932-A6C9-2C15-E76F6DF255D1}"/>
              </a:ext>
            </a:extLst>
          </p:cNvPr>
          <p:cNvSpPr>
            <a:spLocks noGrp="1"/>
          </p:cNvSpPr>
          <p:nvPr>
            <p:ph type="sldNum" sz="quarter" idx="12"/>
          </p:nvPr>
        </p:nvSpPr>
        <p:spPr/>
        <p:txBody>
          <a:bodyPr/>
          <a:lstStyle/>
          <a:p>
            <a:fld id="{579C35E5-3765-41D3-9328-D6C8AEED1982}" type="slidenum">
              <a:rPr lang="fr-FR" smtClean="0"/>
              <a:t>‹#›</a:t>
            </a:fld>
            <a:endParaRPr lang="fr-FR"/>
          </a:p>
        </p:txBody>
      </p:sp>
    </p:spTree>
    <p:extLst>
      <p:ext uri="{BB962C8B-B14F-4D97-AF65-F5344CB8AC3E}">
        <p14:creationId xmlns:p14="http://schemas.microsoft.com/office/powerpoint/2010/main" val="174633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4C7DBC-C2D7-B1D3-8084-1C78A9C1A31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2226724-618E-6011-759F-4BB807F5D0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5280D3E-19F7-248E-4B43-4EDB63774603}"/>
              </a:ext>
            </a:extLst>
          </p:cNvPr>
          <p:cNvSpPr>
            <a:spLocks noGrp="1"/>
          </p:cNvSpPr>
          <p:nvPr>
            <p:ph type="dt" sz="half" idx="10"/>
          </p:nvPr>
        </p:nvSpPr>
        <p:spPr/>
        <p:txBody>
          <a:bodyPr/>
          <a:lstStyle/>
          <a:p>
            <a:fld id="{9922E538-CDA4-439D-AEFC-CD9A1EC4A0F9}" type="datetimeFigureOut">
              <a:rPr lang="fr-FR" smtClean="0"/>
              <a:t>19/12/2023</a:t>
            </a:fld>
            <a:endParaRPr lang="fr-FR"/>
          </a:p>
        </p:txBody>
      </p:sp>
      <p:sp>
        <p:nvSpPr>
          <p:cNvPr id="5" name="Espace réservé du pied de page 4">
            <a:extLst>
              <a:ext uri="{FF2B5EF4-FFF2-40B4-BE49-F238E27FC236}">
                <a16:creationId xmlns:a16="http://schemas.microsoft.com/office/drawing/2014/main" id="{6121CAF0-0202-D3C9-9CDE-8569DEF0641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5905BB5-73CE-DE7E-1A01-374BBF09A152}"/>
              </a:ext>
            </a:extLst>
          </p:cNvPr>
          <p:cNvSpPr>
            <a:spLocks noGrp="1"/>
          </p:cNvSpPr>
          <p:nvPr>
            <p:ph type="sldNum" sz="quarter" idx="12"/>
          </p:nvPr>
        </p:nvSpPr>
        <p:spPr/>
        <p:txBody>
          <a:bodyPr/>
          <a:lstStyle/>
          <a:p>
            <a:fld id="{579C35E5-3765-41D3-9328-D6C8AEED1982}" type="slidenum">
              <a:rPr lang="fr-FR" smtClean="0"/>
              <a:t>‹#›</a:t>
            </a:fld>
            <a:endParaRPr lang="fr-FR"/>
          </a:p>
        </p:txBody>
      </p:sp>
    </p:spTree>
    <p:extLst>
      <p:ext uri="{BB962C8B-B14F-4D97-AF65-F5344CB8AC3E}">
        <p14:creationId xmlns:p14="http://schemas.microsoft.com/office/powerpoint/2010/main" val="4191046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C2C6C5-EC60-0D42-D2A8-C3D6B0EAFBD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0700483-BC59-7B6C-62B9-62006CBC7D0F}"/>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F823BCE4-3820-0A22-DF37-B925225C17A6}"/>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730BBF3-FF8D-64EE-D44F-DFFE0FE6B634}"/>
              </a:ext>
            </a:extLst>
          </p:cNvPr>
          <p:cNvSpPr>
            <a:spLocks noGrp="1"/>
          </p:cNvSpPr>
          <p:nvPr>
            <p:ph type="dt" sz="half" idx="10"/>
          </p:nvPr>
        </p:nvSpPr>
        <p:spPr/>
        <p:txBody>
          <a:bodyPr/>
          <a:lstStyle/>
          <a:p>
            <a:fld id="{9922E538-CDA4-439D-AEFC-CD9A1EC4A0F9}" type="datetimeFigureOut">
              <a:rPr lang="fr-FR" smtClean="0"/>
              <a:t>19/12/2023</a:t>
            </a:fld>
            <a:endParaRPr lang="fr-FR"/>
          </a:p>
        </p:txBody>
      </p:sp>
      <p:sp>
        <p:nvSpPr>
          <p:cNvPr id="6" name="Espace réservé du pied de page 5">
            <a:extLst>
              <a:ext uri="{FF2B5EF4-FFF2-40B4-BE49-F238E27FC236}">
                <a16:creationId xmlns:a16="http://schemas.microsoft.com/office/drawing/2014/main" id="{1F4B3DDF-307A-8A69-5D18-2B725612E3F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5EEE08E-BFCB-2B30-0809-45CFD09D28D9}"/>
              </a:ext>
            </a:extLst>
          </p:cNvPr>
          <p:cNvSpPr>
            <a:spLocks noGrp="1"/>
          </p:cNvSpPr>
          <p:nvPr>
            <p:ph type="sldNum" sz="quarter" idx="12"/>
          </p:nvPr>
        </p:nvSpPr>
        <p:spPr/>
        <p:txBody>
          <a:bodyPr/>
          <a:lstStyle/>
          <a:p>
            <a:fld id="{579C35E5-3765-41D3-9328-D6C8AEED1982}" type="slidenum">
              <a:rPr lang="fr-FR" smtClean="0"/>
              <a:t>‹#›</a:t>
            </a:fld>
            <a:endParaRPr lang="fr-FR"/>
          </a:p>
        </p:txBody>
      </p:sp>
    </p:spTree>
    <p:extLst>
      <p:ext uri="{BB962C8B-B14F-4D97-AF65-F5344CB8AC3E}">
        <p14:creationId xmlns:p14="http://schemas.microsoft.com/office/powerpoint/2010/main" val="3057920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0A6D90-FC9B-3FD2-3F03-407002D06C8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9DBA79D-FB27-3EFD-DE81-305C1A5BED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A91C520-4CBC-E652-B083-0A3212289582}"/>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D1F23B43-D7C5-865D-430C-16B08E328B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9C4D009-FE29-6723-89F7-872317325E22}"/>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AE7E523-218A-21CE-01C2-84EA384C3179}"/>
              </a:ext>
            </a:extLst>
          </p:cNvPr>
          <p:cNvSpPr>
            <a:spLocks noGrp="1"/>
          </p:cNvSpPr>
          <p:nvPr>
            <p:ph type="dt" sz="half" idx="10"/>
          </p:nvPr>
        </p:nvSpPr>
        <p:spPr/>
        <p:txBody>
          <a:bodyPr/>
          <a:lstStyle/>
          <a:p>
            <a:fld id="{9922E538-CDA4-439D-AEFC-CD9A1EC4A0F9}" type="datetimeFigureOut">
              <a:rPr lang="fr-FR" smtClean="0"/>
              <a:t>19/12/2023</a:t>
            </a:fld>
            <a:endParaRPr lang="fr-FR"/>
          </a:p>
        </p:txBody>
      </p:sp>
      <p:sp>
        <p:nvSpPr>
          <p:cNvPr id="8" name="Espace réservé du pied de page 7">
            <a:extLst>
              <a:ext uri="{FF2B5EF4-FFF2-40B4-BE49-F238E27FC236}">
                <a16:creationId xmlns:a16="http://schemas.microsoft.com/office/drawing/2014/main" id="{4F06FE4E-F32C-09EE-096A-0735F8E07BE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EBA011B-FDE0-FA32-821F-DDB1DFAD5691}"/>
              </a:ext>
            </a:extLst>
          </p:cNvPr>
          <p:cNvSpPr>
            <a:spLocks noGrp="1"/>
          </p:cNvSpPr>
          <p:nvPr>
            <p:ph type="sldNum" sz="quarter" idx="12"/>
          </p:nvPr>
        </p:nvSpPr>
        <p:spPr/>
        <p:txBody>
          <a:bodyPr/>
          <a:lstStyle/>
          <a:p>
            <a:fld id="{579C35E5-3765-41D3-9328-D6C8AEED1982}" type="slidenum">
              <a:rPr lang="fr-FR" smtClean="0"/>
              <a:t>‹#›</a:t>
            </a:fld>
            <a:endParaRPr lang="fr-FR"/>
          </a:p>
        </p:txBody>
      </p:sp>
    </p:spTree>
    <p:extLst>
      <p:ext uri="{BB962C8B-B14F-4D97-AF65-F5344CB8AC3E}">
        <p14:creationId xmlns:p14="http://schemas.microsoft.com/office/powerpoint/2010/main" val="1889773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D7F1B7-25E4-0DB1-979C-25915B0DFC0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20DD8CD7-D90E-53AE-A899-8D5CD04269F1}"/>
              </a:ext>
            </a:extLst>
          </p:cNvPr>
          <p:cNvSpPr>
            <a:spLocks noGrp="1"/>
          </p:cNvSpPr>
          <p:nvPr>
            <p:ph type="dt" sz="half" idx="10"/>
          </p:nvPr>
        </p:nvSpPr>
        <p:spPr/>
        <p:txBody>
          <a:bodyPr/>
          <a:lstStyle/>
          <a:p>
            <a:fld id="{9922E538-CDA4-439D-AEFC-CD9A1EC4A0F9}" type="datetimeFigureOut">
              <a:rPr lang="fr-FR" smtClean="0"/>
              <a:t>19/12/2023</a:t>
            </a:fld>
            <a:endParaRPr lang="fr-FR"/>
          </a:p>
        </p:txBody>
      </p:sp>
      <p:sp>
        <p:nvSpPr>
          <p:cNvPr id="4" name="Espace réservé du pied de page 3">
            <a:extLst>
              <a:ext uri="{FF2B5EF4-FFF2-40B4-BE49-F238E27FC236}">
                <a16:creationId xmlns:a16="http://schemas.microsoft.com/office/drawing/2014/main" id="{BD080A43-8C1C-90C9-3E2A-426BE5749A6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F84CC5BD-221D-AFF0-10C0-A770F93EE307}"/>
              </a:ext>
            </a:extLst>
          </p:cNvPr>
          <p:cNvSpPr>
            <a:spLocks noGrp="1"/>
          </p:cNvSpPr>
          <p:nvPr>
            <p:ph type="sldNum" sz="quarter" idx="12"/>
          </p:nvPr>
        </p:nvSpPr>
        <p:spPr/>
        <p:txBody>
          <a:bodyPr/>
          <a:lstStyle/>
          <a:p>
            <a:fld id="{579C35E5-3765-41D3-9328-D6C8AEED1982}" type="slidenum">
              <a:rPr lang="fr-FR" smtClean="0"/>
              <a:t>‹#›</a:t>
            </a:fld>
            <a:endParaRPr lang="fr-FR"/>
          </a:p>
        </p:txBody>
      </p:sp>
    </p:spTree>
    <p:extLst>
      <p:ext uri="{BB962C8B-B14F-4D97-AF65-F5344CB8AC3E}">
        <p14:creationId xmlns:p14="http://schemas.microsoft.com/office/powerpoint/2010/main" val="3197523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8B8F34E-2317-E216-A3E7-59ADCF3ED00D}"/>
              </a:ext>
            </a:extLst>
          </p:cNvPr>
          <p:cNvSpPr>
            <a:spLocks noGrp="1"/>
          </p:cNvSpPr>
          <p:nvPr>
            <p:ph type="dt" sz="half" idx="10"/>
          </p:nvPr>
        </p:nvSpPr>
        <p:spPr/>
        <p:txBody>
          <a:bodyPr/>
          <a:lstStyle/>
          <a:p>
            <a:fld id="{9922E538-CDA4-439D-AEFC-CD9A1EC4A0F9}" type="datetimeFigureOut">
              <a:rPr lang="fr-FR" smtClean="0"/>
              <a:t>19/12/2023</a:t>
            </a:fld>
            <a:endParaRPr lang="fr-FR"/>
          </a:p>
        </p:txBody>
      </p:sp>
      <p:sp>
        <p:nvSpPr>
          <p:cNvPr id="3" name="Espace réservé du pied de page 2">
            <a:extLst>
              <a:ext uri="{FF2B5EF4-FFF2-40B4-BE49-F238E27FC236}">
                <a16:creationId xmlns:a16="http://schemas.microsoft.com/office/drawing/2014/main" id="{CD76436F-396B-86CB-8583-C8271E50D693}"/>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741D1FF9-61B4-4920-ADA6-CACCA992E0BC}"/>
              </a:ext>
            </a:extLst>
          </p:cNvPr>
          <p:cNvSpPr>
            <a:spLocks noGrp="1"/>
          </p:cNvSpPr>
          <p:nvPr>
            <p:ph type="sldNum" sz="quarter" idx="12"/>
          </p:nvPr>
        </p:nvSpPr>
        <p:spPr/>
        <p:txBody>
          <a:bodyPr/>
          <a:lstStyle/>
          <a:p>
            <a:fld id="{579C35E5-3765-41D3-9328-D6C8AEED1982}" type="slidenum">
              <a:rPr lang="fr-FR" smtClean="0"/>
              <a:t>‹#›</a:t>
            </a:fld>
            <a:endParaRPr lang="fr-FR"/>
          </a:p>
        </p:txBody>
      </p:sp>
    </p:spTree>
    <p:extLst>
      <p:ext uri="{BB962C8B-B14F-4D97-AF65-F5344CB8AC3E}">
        <p14:creationId xmlns:p14="http://schemas.microsoft.com/office/powerpoint/2010/main" val="4286741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E69D99-C83F-8462-93E3-F6B7CA80B55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015F750-6407-7F1F-7157-8E3A7119BC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341EB32-465F-CE70-0A6E-6C29269F25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F49E9D3-27C9-8FC6-3B7D-94463C9833FC}"/>
              </a:ext>
            </a:extLst>
          </p:cNvPr>
          <p:cNvSpPr>
            <a:spLocks noGrp="1"/>
          </p:cNvSpPr>
          <p:nvPr>
            <p:ph type="dt" sz="half" idx="10"/>
          </p:nvPr>
        </p:nvSpPr>
        <p:spPr/>
        <p:txBody>
          <a:bodyPr/>
          <a:lstStyle/>
          <a:p>
            <a:fld id="{9922E538-CDA4-439D-AEFC-CD9A1EC4A0F9}" type="datetimeFigureOut">
              <a:rPr lang="fr-FR" smtClean="0"/>
              <a:t>19/12/2023</a:t>
            </a:fld>
            <a:endParaRPr lang="fr-FR"/>
          </a:p>
        </p:txBody>
      </p:sp>
      <p:sp>
        <p:nvSpPr>
          <p:cNvPr id="6" name="Espace réservé du pied de page 5">
            <a:extLst>
              <a:ext uri="{FF2B5EF4-FFF2-40B4-BE49-F238E27FC236}">
                <a16:creationId xmlns:a16="http://schemas.microsoft.com/office/drawing/2014/main" id="{8BCFDC7F-A7F7-77DE-68BC-ACC0F0E3D72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0C0D3E1-442B-8153-2D2F-4EBF98E089FF}"/>
              </a:ext>
            </a:extLst>
          </p:cNvPr>
          <p:cNvSpPr>
            <a:spLocks noGrp="1"/>
          </p:cNvSpPr>
          <p:nvPr>
            <p:ph type="sldNum" sz="quarter" idx="12"/>
          </p:nvPr>
        </p:nvSpPr>
        <p:spPr/>
        <p:txBody>
          <a:bodyPr/>
          <a:lstStyle/>
          <a:p>
            <a:fld id="{579C35E5-3765-41D3-9328-D6C8AEED1982}" type="slidenum">
              <a:rPr lang="fr-FR" smtClean="0"/>
              <a:t>‹#›</a:t>
            </a:fld>
            <a:endParaRPr lang="fr-FR"/>
          </a:p>
        </p:txBody>
      </p:sp>
    </p:spTree>
    <p:extLst>
      <p:ext uri="{BB962C8B-B14F-4D97-AF65-F5344CB8AC3E}">
        <p14:creationId xmlns:p14="http://schemas.microsoft.com/office/powerpoint/2010/main" val="1972559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85517F-F13A-FDF0-6DCB-F1330FABCC9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9EAE639A-FB46-E81F-EF15-C0353A659B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024B3057-A590-4B82-64FC-6C3F0DDA42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CFF0B60-D7F5-43D5-0B7B-7942C43BAFE1}"/>
              </a:ext>
            </a:extLst>
          </p:cNvPr>
          <p:cNvSpPr>
            <a:spLocks noGrp="1"/>
          </p:cNvSpPr>
          <p:nvPr>
            <p:ph type="dt" sz="half" idx="10"/>
          </p:nvPr>
        </p:nvSpPr>
        <p:spPr/>
        <p:txBody>
          <a:bodyPr/>
          <a:lstStyle/>
          <a:p>
            <a:fld id="{9922E538-CDA4-439D-AEFC-CD9A1EC4A0F9}" type="datetimeFigureOut">
              <a:rPr lang="fr-FR" smtClean="0"/>
              <a:t>19/12/2023</a:t>
            </a:fld>
            <a:endParaRPr lang="fr-FR"/>
          </a:p>
        </p:txBody>
      </p:sp>
      <p:sp>
        <p:nvSpPr>
          <p:cNvPr id="6" name="Espace réservé du pied de page 5">
            <a:extLst>
              <a:ext uri="{FF2B5EF4-FFF2-40B4-BE49-F238E27FC236}">
                <a16:creationId xmlns:a16="http://schemas.microsoft.com/office/drawing/2014/main" id="{81FE89EC-29CD-E8BA-AE50-5DA2375DAC5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A3D74CE-AD0D-D769-ACC0-01307072491C}"/>
              </a:ext>
            </a:extLst>
          </p:cNvPr>
          <p:cNvSpPr>
            <a:spLocks noGrp="1"/>
          </p:cNvSpPr>
          <p:nvPr>
            <p:ph type="sldNum" sz="quarter" idx="12"/>
          </p:nvPr>
        </p:nvSpPr>
        <p:spPr/>
        <p:txBody>
          <a:bodyPr/>
          <a:lstStyle/>
          <a:p>
            <a:fld id="{579C35E5-3765-41D3-9328-D6C8AEED1982}" type="slidenum">
              <a:rPr lang="fr-FR" smtClean="0"/>
              <a:t>‹#›</a:t>
            </a:fld>
            <a:endParaRPr lang="fr-FR"/>
          </a:p>
        </p:txBody>
      </p:sp>
    </p:spTree>
    <p:extLst>
      <p:ext uri="{BB962C8B-B14F-4D97-AF65-F5344CB8AC3E}">
        <p14:creationId xmlns:p14="http://schemas.microsoft.com/office/powerpoint/2010/main" val="846236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CFB1E83-E504-689B-729D-B0AB2137F1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Change title style</a:t>
            </a:r>
          </a:p>
        </p:txBody>
      </p:sp>
      <p:sp>
        <p:nvSpPr>
          <p:cNvPr id="3" name="Espace réservé du texte 2">
            <a:extLst>
              <a:ext uri="{FF2B5EF4-FFF2-40B4-BE49-F238E27FC236}">
                <a16:creationId xmlns:a16="http://schemas.microsoft.com/office/drawing/2014/main" id="{4659600F-0452-A798-A5B3-57A3AD3990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Click to change mask text styles</a:t>
            </a:r>
          </a:p>
          <a:p>
            <a:pPr lvl="1"/>
            <a:r>
              <a:rPr lang="fr-FR"/>
              <a:t>Second level</a:t>
            </a:r>
          </a:p>
          <a:p>
            <a:pPr lvl="2"/>
            <a:r>
              <a:rPr lang="fr-FR"/>
              <a:t>Third level</a:t>
            </a:r>
          </a:p>
          <a:p>
            <a:pPr lvl="3"/>
            <a:r>
              <a:rPr lang="fr-FR"/>
              <a:t>Fourth level</a:t>
            </a:r>
          </a:p>
          <a:p>
            <a:pPr lvl="4"/>
            <a:r>
              <a:rPr lang="fr-FR"/>
              <a:t>Fifth level</a:t>
            </a:r>
          </a:p>
        </p:txBody>
      </p:sp>
      <p:sp>
        <p:nvSpPr>
          <p:cNvPr id="4" name="Espace réservé de la date 3">
            <a:extLst>
              <a:ext uri="{FF2B5EF4-FFF2-40B4-BE49-F238E27FC236}">
                <a16:creationId xmlns:a16="http://schemas.microsoft.com/office/drawing/2014/main" id="{A0A95BB3-966D-0F2C-9510-15FD86CABB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22E538-CDA4-439D-AEFC-CD9A1EC4A0F9}" type="datetimeFigureOut">
              <a:rPr lang="fr-FR" smtClean="0"/>
              <a:t>19/12/2023</a:t>
            </a:fld>
            <a:endParaRPr lang="fr-FR"/>
          </a:p>
        </p:txBody>
      </p:sp>
      <p:sp>
        <p:nvSpPr>
          <p:cNvPr id="5" name="Espace réservé du pied de page 4">
            <a:extLst>
              <a:ext uri="{FF2B5EF4-FFF2-40B4-BE49-F238E27FC236}">
                <a16:creationId xmlns:a16="http://schemas.microsoft.com/office/drawing/2014/main" id="{21AFE601-8A50-B409-D7B7-FAED065202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920A789-2FA9-F629-5F9B-F2EA06C1ED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9C35E5-3765-41D3-9328-D6C8AEED1982}" type="slidenum">
              <a:rPr lang="fr-FR" smtClean="0"/>
              <a:t>‹#›</a:t>
            </a:fld>
            <a:endParaRPr lang="fr-FR"/>
          </a:p>
        </p:txBody>
      </p:sp>
    </p:spTree>
    <p:extLst>
      <p:ext uri="{BB962C8B-B14F-4D97-AF65-F5344CB8AC3E}">
        <p14:creationId xmlns:p14="http://schemas.microsoft.com/office/powerpoint/2010/main" val="1366670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25;p22">
            <a:extLst>
              <a:ext uri="{FF2B5EF4-FFF2-40B4-BE49-F238E27FC236}">
                <a16:creationId xmlns:a16="http://schemas.microsoft.com/office/drawing/2014/main" id="{7623276D-EFEF-BB0F-3CDE-C4524618B05E}"/>
              </a:ext>
            </a:extLst>
          </p:cNvPr>
          <p:cNvSpPr txBox="1">
            <a:spLocks/>
          </p:cNvSpPr>
          <p:nvPr/>
        </p:nvSpPr>
        <p:spPr>
          <a:xfrm>
            <a:off x="208049" y="265400"/>
            <a:ext cx="11659695" cy="717094"/>
          </a:xfrm>
          <a:prstGeom prst="rect">
            <a:avLst/>
          </a:prstGeom>
          <a:noFill/>
          <a:ln>
            <a:noFill/>
          </a:ln>
        </p:spPr>
        <p:txBody>
          <a:bodyPr spcFirstLastPara="1" vert="horz" wrap="square" lIns="0" tIns="0" rIns="0" bIns="0" rtlCol="0" anchor="b"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3200" b="1" dirty="0">
                <a:solidFill>
                  <a:srgbClr val="D01D2B"/>
                </a:solidFill>
                <a:latin typeface="+mn-lt"/>
                <a:sym typeface="Arial Black"/>
              </a:rPr>
              <a:t>National Food Safety Council</a:t>
            </a:r>
            <a:endParaRPr lang="fr-FR" sz="3200" b="1" dirty="0">
              <a:solidFill>
                <a:srgbClr val="D01D2B"/>
              </a:solidFill>
              <a:latin typeface="+mn-lt"/>
              <a:sym typeface="Arial"/>
            </a:endParaRPr>
          </a:p>
        </p:txBody>
      </p:sp>
      <p:sp>
        <p:nvSpPr>
          <p:cNvPr id="6" name="Google Shape;126;p22">
            <a:extLst>
              <a:ext uri="{FF2B5EF4-FFF2-40B4-BE49-F238E27FC236}">
                <a16:creationId xmlns:a16="http://schemas.microsoft.com/office/drawing/2014/main" id="{DFB18D04-60B5-E6DA-2D12-F47D7FCA91BA}"/>
              </a:ext>
            </a:extLst>
          </p:cNvPr>
          <p:cNvSpPr txBox="1">
            <a:spLocks/>
          </p:cNvSpPr>
          <p:nvPr/>
        </p:nvSpPr>
        <p:spPr>
          <a:xfrm>
            <a:off x="291371" y="2547231"/>
            <a:ext cx="11498552" cy="1155000"/>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fr-FR" b="1" dirty="0">
                <a:solidFill>
                  <a:srgbClr val="000000"/>
                </a:solidFill>
                <a:latin typeface="Arial" panose="020B0604020202020204" pitchFamily="34" charset="0"/>
                <a:ea typeface="Arial" panose="020B0604020202020204" pitchFamily="34" charset="0"/>
              </a:rPr>
              <a:t>A resilience basket to gradually build the resilience of vulnerable households</a:t>
            </a:r>
            <a:endParaRPr lang="fr-FR" b="1" dirty="0">
              <a:latin typeface="Arial"/>
              <a:ea typeface="Arial"/>
              <a:cs typeface="Arial"/>
              <a:sym typeface="Arial"/>
            </a:endParaRPr>
          </a:p>
        </p:txBody>
      </p:sp>
      <p:sp>
        <p:nvSpPr>
          <p:cNvPr id="9" name="Google Shape;127;p22">
            <a:extLst>
              <a:ext uri="{FF2B5EF4-FFF2-40B4-BE49-F238E27FC236}">
                <a16:creationId xmlns:a16="http://schemas.microsoft.com/office/drawing/2014/main" id="{AE57E1EF-2FF0-B8D3-3BB4-4D094002EF83}"/>
              </a:ext>
            </a:extLst>
          </p:cNvPr>
          <p:cNvSpPr txBox="1">
            <a:spLocks/>
          </p:cNvSpPr>
          <p:nvPr/>
        </p:nvSpPr>
        <p:spPr>
          <a:xfrm>
            <a:off x="291371" y="5731516"/>
            <a:ext cx="2558833" cy="583288"/>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None/>
            </a:pPr>
            <a:r>
              <a:rPr lang="fr-FR" sz="1600" dirty="0">
                <a:latin typeface="Arial" panose="020B0604020202020204" pitchFamily="34" charset="0"/>
                <a:cs typeface="Arial" panose="020B0604020202020204" pitchFamily="34" charset="0"/>
              </a:rPr>
              <a:t>Presented by: SE-CNSA</a:t>
            </a:r>
          </a:p>
        </p:txBody>
      </p:sp>
      <p:sp>
        <p:nvSpPr>
          <p:cNvPr id="10" name="Google Shape;124;p22">
            <a:extLst>
              <a:ext uri="{FF2B5EF4-FFF2-40B4-BE49-F238E27FC236}">
                <a16:creationId xmlns:a16="http://schemas.microsoft.com/office/drawing/2014/main" id="{3C8354A6-F47F-D9E7-30F4-4F4BF5841D9D}"/>
              </a:ext>
            </a:extLst>
          </p:cNvPr>
          <p:cNvSpPr txBox="1">
            <a:spLocks/>
          </p:cNvSpPr>
          <p:nvPr/>
        </p:nvSpPr>
        <p:spPr>
          <a:xfrm>
            <a:off x="3660806" y="4398052"/>
            <a:ext cx="4685525" cy="478266"/>
          </a:xfrm>
          <a:prstGeom prst="rect">
            <a:avLst/>
          </a:prstGeom>
          <a:noFill/>
          <a:ln>
            <a:noFill/>
          </a:ln>
        </p:spPr>
        <p:txBody>
          <a:bodyPr spcFirstLastPara="1" vert="horz" wrap="square" lIns="0" tIns="0" rIns="0" bIns="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000" b="1" i="1" dirty="0">
                <a:latin typeface="Arial" panose="020B0604020202020204" pitchFamily="34" charset="0"/>
                <a:cs typeface="Arial" panose="020B0604020202020204" pitchFamily="34" charset="0"/>
              </a:rPr>
              <a:t>Ouagadougou, December 12, 2023</a:t>
            </a:r>
          </a:p>
        </p:txBody>
      </p:sp>
      <p:pic>
        <p:nvPicPr>
          <p:cNvPr id="11" name="Image 10">
            <a:extLst>
              <a:ext uri="{FF2B5EF4-FFF2-40B4-BE49-F238E27FC236}">
                <a16:creationId xmlns:a16="http://schemas.microsoft.com/office/drawing/2014/main" id="{F7D27320-6807-6689-6F10-BE91D01E1F5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1862" y="0"/>
            <a:ext cx="874842" cy="899371"/>
          </a:xfrm>
          <a:prstGeom prst="rect">
            <a:avLst/>
          </a:prstGeom>
          <a:noFill/>
          <a:ln>
            <a:noFill/>
          </a:ln>
        </p:spPr>
      </p:pic>
      <p:pic>
        <p:nvPicPr>
          <p:cNvPr id="2" name="Image 1">
            <a:extLst>
              <a:ext uri="{FF2B5EF4-FFF2-40B4-BE49-F238E27FC236}">
                <a16:creationId xmlns:a16="http://schemas.microsoft.com/office/drawing/2014/main" id="{96987704-5C6F-7AA4-6639-CAC92B25CF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317158" y="83123"/>
            <a:ext cx="874842" cy="899371"/>
          </a:xfrm>
          <a:prstGeom prst="rect">
            <a:avLst/>
          </a:prstGeom>
          <a:noFill/>
          <a:ln>
            <a:noFill/>
          </a:ln>
        </p:spPr>
      </p:pic>
    </p:spTree>
    <p:extLst>
      <p:ext uri="{BB962C8B-B14F-4D97-AF65-F5344CB8AC3E}">
        <p14:creationId xmlns:p14="http://schemas.microsoft.com/office/powerpoint/2010/main" val="91991765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4="http://schemas.microsoft.com/office/drawing/2010/main" xmlns:a16="http://schemas.microsoft.com/office/drawing/2014/main"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27748" y="34402"/>
            <a:ext cx="739494" cy="760228"/>
          </a:xfrm>
          <a:prstGeom prst="rect">
            <a:avLst/>
          </a:prstGeom>
          <a:noFill/>
          <a:ln>
            <a:noFill/>
          </a:ln>
        </p:spPr>
      </p:pic>
      <p:sp>
        <p:nvSpPr>
          <p:cNvPr id="2" name="Titre 1">
            <a:extLst>
              <a:ext uri="{FF2B5EF4-FFF2-40B4-BE49-F238E27FC236}">
                <a16:creationId xmlns:a16="http://schemas.microsoft.com/office/drawing/2014/main" id="{07B820EF-8A44-5FA8-F0E4-4F9964C17EC3}"/>
              </a:ext>
            </a:extLst>
          </p:cNvPr>
          <p:cNvSpPr>
            <a:spLocks noGrp="1"/>
          </p:cNvSpPr>
          <p:nvPr>
            <p:ph type="title"/>
          </p:nvPr>
        </p:nvSpPr>
        <p:spPr>
          <a:xfrm>
            <a:off x="836579" y="179517"/>
            <a:ext cx="10778814" cy="540487"/>
          </a:xfrm>
        </p:spPr>
        <p:txBody>
          <a:bodyPr>
            <a:normAutofit/>
          </a:bodyPr>
          <a:lstStyle/>
          <a:p>
            <a:pPr algn="ctr"/>
            <a:r>
              <a:rPr lang="fr-FR" sz="3000" b="1" dirty="0">
                <a:solidFill>
                  <a:srgbClr val="FF0000"/>
                </a:solidFill>
                <a:latin typeface="Arial"/>
                <a:cs typeface="Arial"/>
              </a:rPr>
              <a:t>Key innovations and adoption processes (2/3) </a:t>
            </a:r>
            <a:endParaRPr lang="fr-BF" sz="3000" b="1" dirty="0">
              <a:solidFill>
                <a:srgbClr val="FF0000"/>
              </a:solidFill>
              <a:latin typeface="Arial"/>
              <a:cs typeface="Arial"/>
            </a:endParaRPr>
          </a:p>
        </p:txBody>
      </p:sp>
      <p:sp>
        <p:nvSpPr>
          <p:cNvPr id="7" name="Espace réservé du numéro de diapositive 10">
            <a:extLst>
              <a:ext uri="{FF2B5EF4-FFF2-40B4-BE49-F238E27FC236}">
                <a16:creationId xmlns:a16="http://schemas.microsoft.com/office/drawing/2014/main" id="{FADFF09D-360B-E1F7-29C5-D12FDAF53712}"/>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10</a:t>
            </a:r>
          </a:p>
        </p:txBody>
      </p:sp>
      <p:sp>
        <p:nvSpPr>
          <p:cNvPr id="8" name="Espace réservé du texte 2">
            <a:extLst>
              <a:ext uri="{FF2B5EF4-FFF2-40B4-BE49-F238E27FC236}">
                <a16:creationId xmlns:a16="http://schemas.microsoft.com/office/drawing/2014/main" id="{20C7E5A4-26F1-53D2-154B-AAAB5F5E7087}"/>
              </a:ext>
            </a:extLst>
          </p:cNvPr>
          <p:cNvSpPr txBox="1">
            <a:spLocks/>
          </p:cNvSpPr>
          <p:nvPr/>
        </p:nvSpPr>
        <p:spPr>
          <a:xfrm>
            <a:off x="218921" y="987744"/>
            <a:ext cx="4813562" cy="17262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lgn="just">
              <a:buFont typeface="Arial" panose="020B0604020202020204" pitchFamily="34" charset="0"/>
              <a:buNone/>
            </a:pPr>
            <a:r>
              <a:rPr lang="fr-FR" altLang="fr-FR" sz="2600" b="1" dirty="0">
                <a:solidFill>
                  <a:srgbClr val="0070C0"/>
                </a:solidFill>
                <a:latin typeface="Arial" panose="020B0604020202020204" pitchFamily="34" charset="0"/>
                <a:cs typeface="Arial" panose="020B0604020202020204" pitchFamily="34" charset="0"/>
              </a:rPr>
              <a:t>Main innovations (2/2)</a:t>
            </a:r>
            <a:endParaRPr lang="fr-FR" sz="2400" dirty="0">
              <a:solidFill>
                <a:schemeClr val="dk1"/>
              </a:solidFill>
              <a:latin typeface="Arial" panose="020B0604020202020204" pitchFamily="34" charset="0"/>
              <a:cs typeface="Arial" panose="020B0604020202020204" pitchFamily="34" charset="0"/>
              <a:sym typeface="Arial"/>
            </a:endParaRPr>
          </a:p>
          <a:p>
            <a:pPr algn="just">
              <a:lnSpc>
                <a:spcPct val="100000"/>
              </a:lnSpc>
              <a:buFont typeface="Wingdings" panose="05000000000000000000" pitchFamily="2" charset="2"/>
              <a:buChar char="q"/>
            </a:pPr>
            <a:r>
              <a:rPr lang="fr-FR" sz="2400" dirty="0">
                <a:solidFill>
                  <a:schemeClr val="dk1"/>
                </a:solidFill>
                <a:latin typeface="Arial" panose="020B0604020202020204" pitchFamily="34" charset="0"/>
                <a:cs typeface="Arial" panose="020B0604020202020204" pitchFamily="34" charset="0"/>
                <a:sym typeface="Arial"/>
              </a:rPr>
              <a:t>Actions are planned according to livelihood zones. </a:t>
            </a:r>
            <a:endParaRPr lang="fr-FR" sz="2400" dirty="0"/>
          </a:p>
          <a:p>
            <a:pPr marL="114300" indent="0">
              <a:buFont typeface="Arial" panose="020B0604020202020204" pitchFamily="34" charset="0"/>
              <a:buNone/>
            </a:pPr>
            <a:endParaRPr lang="fr-FR" sz="2400" dirty="0"/>
          </a:p>
        </p:txBody>
      </p:sp>
      <p:pic>
        <p:nvPicPr>
          <p:cNvPr id="9" name="Picture 5" descr="carte1.jpg">
            <a:extLst>
              <a:ext uri="{FF2B5EF4-FFF2-40B4-BE49-F238E27FC236}">
                <a16:creationId xmlns:a16="http://schemas.microsoft.com/office/drawing/2014/main" id="{BB2BB882-AB24-96FF-59D5-A63F68F0B51B}"/>
              </a:ext>
            </a:extLst>
          </p:cNvPr>
          <p:cNvPicPr>
            <a:picLocks noChangeAspect="1"/>
          </p:cNvPicPr>
          <p:nvPr/>
        </p:nvPicPr>
        <p:blipFill>
          <a:blip r:embed="rId3" cstate="print"/>
          <a:stretch>
            <a:fillRect/>
          </a:stretch>
        </p:blipFill>
        <p:spPr>
          <a:xfrm>
            <a:off x="5316005" y="1060798"/>
            <a:ext cx="6961875" cy="5238402"/>
          </a:xfrm>
          <a:prstGeom prst="rect">
            <a:avLst/>
          </a:prstGeom>
        </p:spPr>
      </p:pic>
      <p:sp>
        <p:nvSpPr>
          <p:cNvPr id="10" name="Espace réservé du texte 2">
            <a:extLst>
              <a:ext uri="{FF2B5EF4-FFF2-40B4-BE49-F238E27FC236}">
                <a16:creationId xmlns:a16="http://schemas.microsoft.com/office/drawing/2014/main" id="{A957F256-196D-B818-8657-BD123C538A47}"/>
              </a:ext>
            </a:extLst>
          </p:cNvPr>
          <p:cNvSpPr txBox="1">
            <a:spLocks/>
          </p:cNvSpPr>
          <p:nvPr/>
        </p:nvSpPr>
        <p:spPr>
          <a:xfrm>
            <a:off x="11052" y="2531678"/>
            <a:ext cx="4813562" cy="322460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12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17500" algn="l" rtl="0">
              <a:lnSpc>
                <a:spcPct val="100000"/>
              </a:lnSpc>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4pPr>
            <a:lvl5pPr marL="2286000" marR="0" lvl="4" indent="-317500" algn="l" rtl="0">
              <a:lnSpc>
                <a:spcPct val="100000"/>
              </a:lnSpc>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marL="114300" indent="0" algn="just">
              <a:buNone/>
            </a:pPr>
            <a:r>
              <a:rPr lang="fr-FR" sz="2400" b="1" dirty="0">
                <a:latin typeface="Arial" panose="020B0604020202020204" pitchFamily="34" charset="0"/>
                <a:cs typeface="Arial" panose="020B0604020202020204" pitchFamily="34" charset="0"/>
              </a:rPr>
              <a:t>Advantages : </a:t>
            </a:r>
          </a:p>
          <a:p>
            <a:pPr algn="just">
              <a:buFont typeface="Wingdings" panose="05000000000000000000" pitchFamily="2" charset="2"/>
              <a:buChar char="§"/>
            </a:pPr>
            <a:r>
              <a:rPr lang="fr-FR" sz="2400" dirty="0">
                <a:latin typeface="Arial" panose="020B0604020202020204" pitchFamily="34" charset="0"/>
                <a:cs typeface="Arial" panose="020B0604020202020204" pitchFamily="34" charset="0"/>
              </a:rPr>
              <a:t>The resilience basket is in line with the current vision of the MARAH authorities;</a:t>
            </a:r>
          </a:p>
          <a:p>
            <a:pPr algn="just">
              <a:buFont typeface="Wingdings" panose="05000000000000000000" pitchFamily="2" charset="2"/>
              <a:buChar char="§"/>
            </a:pPr>
            <a:r>
              <a:rPr lang="fr-FR" sz="2400" dirty="0">
                <a:latin typeface="Arial" panose="020B0604020202020204" pitchFamily="34" charset="0"/>
                <a:cs typeface="Arial" panose="020B0604020202020204" pitchFamily="34" charset="0"/>
              </a:rPr>
              <a:t>The resilience basket will contribute to the implementation of the 2023-2025 agropastoral and </a:t>
            </a:r>
            <a:r>
              <a:rPr lang="fr-FR" sz="2400" dirty="0" err="1">
                <a:latin typeface="Arial" panose="020B0604020202020204" pitchFamily="34" charset="0"/>
                <a:cs typeface="Arial" panose="020B0604020202020204" pitchFamily="34" charset="0"/>
              </a:rPr>
              <a:t>fisheries</a:t>
            </a:r>
            <a:r>
              <a:rPr lang="fr-FR" sz="2400" dirty="0">
                <a:latin typeface="Arial" panose="020B0604020202020204" pitchFamily="34" charset="0"/>
                <a:cs typeface="Arial" panose="020B0604020202020204" pitchFamily="34" charset="0"/>
              </a:rPr>
              <a:t> initiative.</a:t>
            </a:r>
          </a:p>
        </p:txBody>
      </p:sp>
    </p:spTree>
    <p:extLst>
      <p:ext uri="{BB962C8B-B14F-4D97-AF65-F5344CB8AC3E}">
        <p14:creationId xmlns:p14="http://schemas.microsoft.com/office/powerpoint/2010/main" val="220441309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4="http://schemas.microsoft.com/office/drawing/2010/main" xmlns:a16="http://schemas.microsoft.com/office/drawing/2014/main"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27748" y="34402"/>
            <a:ext cx="739494" cy="760228"/>
          </a:xfrm>
          <a:prstGeom prst="rect">
            <a:avLst/>
          </a:prstGeom>
          <a:noFill/>
          <a:ln>
            <a:noFill/>
          </a:ln>
        </p:spPr>
      </p:pic>
      <p:sp>
        <p:nvSpPr>
          <p:cNvPr id="2" name="Titre 1">
            <a:extLst>
              <a:ext uri="{FF2B5EF4-FFF2-40B4-BE49-F238E27FC236}">
                <a16:creationId xmlns:a16="http://schemas.microsoft.com/office/drawing/2014/main" id="{07B820EF-8A44-5FA8-F0E4-4F9964C17EC3}"/>
              </a:ext>
            </a:extLst>
          </p:cNvPr>
          <p:cNvSpPr>
            <a:spLocks noGrp="1"/>
          </p:cNvSpPr>
          <p:nvPr>
            <p:ph type="title"/>
          </p:nvPr>
        </p:nvSpPr>
        <p:spPr>
          <a:xfrm>
            <a:off x="847539" y="279733"/>
            <a:ext cx="10778814" cy="540487"/>
          </a:xfrm>
        </p:spPr>
        <p:txBody>
          <a:bodyPr>
            <a:normAutofit/>
          </a:bodyPr>
          <a:lstStyle/>
          <a:p>
            <a:pPr algn="ctr"/>
            <a:r>
              <a:rPr lang="fr-FR" sz="3000" b="1" dirty="0">
                <a:solidFill>
                  <a:srgbClr val="FF0000"/>
                </a:solidFill>
                <a:latin typeface="Arial"/>
                <a:cs typeface="Arial"/>
              </a:rPr>
              <a:t>Key innovations and adoption processes (3/3) </a:t>
            </a:r>
            <a:endParaRPr lang="fr-BF" sz="3000" b="1" dirty="0">
              <a:solidFill>
                <a:srgbClr val="FF0000"/>
              </a:solidFill>
              <a:latin typeface="Arial"/>
              <a:cs typeface="Arial"/>
            </a:endParaRPr>
          </a:p>
        </p:txBody>
      </p:sp>
      <p:sp>
        <p:nvSpPr>
          <p:cNvPr id="7" name="Espace réservé du numéro de diapositive 10">
            <a:extLst>
              <a:ext uri="{FF2B5EF4-FFF2-40B4-BE49-F238E27FC236}">
                <a16:creationId xmlns:a16="http://schemas.microsoft.com/office/drawing/2014/main" id="{FADFF09D-360B-E1F7-29C5-D12FDAF53712}"/>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11</a:t>
            </a:r>
          </a:p>
        </p:txBody>
      </p:sp>
      <p:sp>
        <p:nvSpPr>
          <p:cNvPr id="3" name="Espace réservé du texte 2">
            <a:extLst>
              <a:ext uri="{FF2B5EF4-FFF2-40B4-BE49-F238E27FC236}">
                <a16:creationId xmlns:a16="http://schemas.microsoft.com/office/drawing/2014/main" id="{A799FBF7-DB95-4954-FD25-8A633E74AA58}"/>
              </a:ext>
            </a:extLst>
          </p:cNvPr>
          <p:cNvSpPr txBox="1">
            <a:spLocks/>
          </p:cNvSpPr>
          <p:nvPr/>
        </p:nvSpPr>
        <p:spPr>
          <a:xfrm>
            <a:off x="750546" y="1390858"/>
            <a:ext cx="10972800" cy="47117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lgn="just">
              <a:buFont typeface="Arial" panose="020B0604020202020204" pitchFamily="34" charset="0"/>
              <a:buNone/>
            </a:pPr>
            <a:r>
              <a:rPr lang="fr-FR" b="1" dirty="0">
                <a:solidFill>
                  <a:srgbClr val="0070C0"/>
                </a:solidFill>
                <a:latin typeface="Arial" panose="020B0604020202020204" pitchFamily="34" charset="0"/>
                <a:cs typeface="Arial" panose="020B0604020202020204" pitchFamily="34" charset="0"/>
              </a:rPr>
              <a:t>Ownership process</a:t>
            </a:r>
          </a:p>
          <a:p>
            <a:pPr marL="114300" indent="0">
              <a:lnSpc>
                <a:spcPct val="150000"/>
              </a:lnSpc>
              <a:buFont typeface="Arial" panose="020B0604020202020204" pitchFamily="34" charset="0"/>
              <a:buNone/>
            </a:pPr>
            <a:r>
              <a:rPr lang="fr-FR" sz="2400" dirty="0">
                <a:latin typeface="Arial" panose="020B0604020202020204" pitchFamily="34" charset="0"/>
                <a:cs typeface="Arial" panose="020B0604020202020204" pitchFamily="34" charset="0"/>
              </a:rPr>
              <a:t>The </a:t>
            </a:r>
            <a:r>
              <a:rPr lang="fr-FR" sz="2400" dirty="0" err="1">
                <a:latin typeface="Arial" panose="020B0604020202020204" pitchFamily="34" charset="0"/>
                <a:cs typeface="Arial" panose="020B0604020202020204" pitchFamily="34" charset="0"/>
              </a:rPr>
              <a:t>ownership</a:t>
            </a:r>
            <a:r>
              <a:rPr lang="fr-FR" sz="2400" dirty="0">
                <a:latin typeface="Arial" panose="020B0604020202020204" pitchFamily="34" charset="0"/>
                <a:cs typeface="Arial" panose="020B0604020202020204" pitchFamily="34" charset="0"/>
              </a:rPr>
              <a:t> process followed the following stages:</a:t>
            </a:r>
          </a:p>
          <a:p>
            <a:pPr lvl="1">
              <a:lnSpc>
                <a:spcPct val="150000"/>
              </a:lnSpc>
              <a:buFont typeface="Wingdings" panose="05000000000000000000" pitchFamily="2" charset="2"/>
              <a:buChar char="ü"/>
            </a:pPr>
            <a:r>
              <a:rPr lang="fr-FR" dirty="0">
                <a:latin typeface="Arial" panose="020B0604020202020204" pitchFamily="34" charset="0"/>
                <a:cs typeface="Arial" panose="020B0604020202020204" pitchFamily="34" charset="0"/>
              </a:rPr>
              <a:t> Work session to harmonize the costs of the resilience basket with those of the minimum expenditure basket, especially with regard to the humanitarian basket.</a:t>
            </a:r>
          </a:p>
          <a:p>
            <a:pPr lvl="1">
              <a:lnSpc>
                <a:spcPct val="150000"/>
              </a:lnSpc>
              <a:buFont typeface="Wingdings" panose="05000000000000000000" pitchFamily="2" charset="2"/>
              <a:buChar char="ü"/>
            </a:pPr>
            <a:r>
              <a:rPr lang="fr-FR" dirty="0">
                <a:latin typeface="Arial" panose="020B0604020202020204" pitchFamily="34" charset="0"/>
                <a:cs typeface="Arial" panose="020B0604020202020204" pitchFamily="34" charset="0"/>
              </a:rPr>
              <a:t> National workshop to validate the resilience basket</a:t>
            </a:r>
          </a:p>
          <a:p>
            <a:pPr lvl="1">
              <a:lnSpc>
                <a:spcPct val="150000"/>
              </a:lnSpc>
              <a:buFont typeface="Wingdings" panose="05000000000000000000" pitchFamily="2" charset="2"/>
              <a:buChar char="ü"/>
            </a:pPr>
            <a:r>
              <a:rPr lang="fr-FR" dirty="0">
                <a:latin typeface="Arial" panose="020B0604020202020204" pitchFamily="34" charset="0"/>
                <a:cs typeface="Arial" panose="020B0604020202020204" pitchFamily="34" charset="0"/>
              </a:rPr>
              <a:t> Regional workshops to disseminate the resilience basket</a:t>
            </a:r>
            <a:endParaRPr lang="fr-BF"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867090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4="http://schemas.microsoft.com/office/drawing/2010/main" xmlns:a16="http://schemas.microsoft.com/office/drawing/2014/main"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27748" y="34402"/>
            <a:ext cx="739494" cy="760228"/>
          </a:xfrm>
          <a:prstGeom prst="rect">
            <a:avLst/>
          </a:prstGeom>
          <a:noFill/>
          <a:ln>
            <a:noFill/>
          </a:ln>
        </p:spPr>
      </p:pic>
      <p:sp>
        <p:nvSpPr>
          <p:cNvPr id="2" name="Titre 1">
            <a:extLst>
              <a:ext uri="{FF2B5EF4-FFF2-40B4-BE49-F238E27FC236}">
                <a16:creationId xmlns:a16="http://schemas.microsoft.com/office/drawing/2014/main" id="{B5F2F631-B2C5-CCBE-10CA-53017BC5E1FA}"/>
              </a:ext>
            </a:extLst>
          </p:cNvPr>
          <p:cNvSpPr>
            <a:spLocks noGrp="1"/>
          </p:cNvSpPr>
          <p:nvPr>
            <p:ph type="title"/>
          </p:nvPr>
        </p:nvSpPr>
        <p:spPr>
          <a:xfrm>
            <a:off x="750546" y="205534"/>
            <a:ext cx="10831854" cy="691086"/>
          </a:xfrm>
        </p:spPr>
        <p:txBody>
          <a:bodyPr>
            <a:normAutofit fontScale="90000"/>
          </a:bodyPr>
          <a:lstStyle/>
          <a:p>
            <a:r>
              <a:rPr lang="fr-FR" sz="3600" b="1" dirty="0">
                <a:solidFill>
                  <a:srgbClr val="FF0000"/>
                </a:solidFill>
                <a:latin typeface="Arial"/>
                <a:cs typeface="Arial"/>
              </a:rPr>
              <a:t>Implementation challenges and recommendations (1/2) </a:t>
            </a:r>
            <a:endParaRPr lang="fr-BF" sz="3600" b="1" dirty="0">
              <a:solidFill>
                <a:srgbClr val="FF0000"/>
              </a:solidFill>
              <a:latin typeface="Arial"/>
              <a:cs typeface="Arial"/>
            </a:endParaRPr>
          </a:p>
        </p:txBody>
      </p:sp>
      <p:sp>
        <p:nvSpPr>
          <p:cNvPr id="3" name="Espace réservé du texte 2">
            <a:extLst>
              <a:ext uri="{FF2B5EF4-FFF2-40B4-BE49-F238E27FC236}">
                <a16:creationId xmlns:a16="http://schemas.microsoft.com/office/drawing/2014/main" id="{10BA3EC2-408B-268D-84C0-2FE815432E25}"/>
              </a:ext>
            </a:extLst>
          </p:cNvPr>
          <p:cNvSpPr txBox="1">
            <a:spLocks/>
          </p:cNvSpPr>
          <p:nvPr/>
        </p:nvSpPr>
        <p:spPr>
          <a:xfrm>
            <a:off x="609600" y="1090766"/>
            <a:ext cx="10972800" cy="4777422"/>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Font typeface="Arial" panose="020B0604020202020204" pitchFamily="34" charset="0"/>
              <a:buNone/>
            </a:pPr>
            <a:r>
              <a:rPr lang="fr-FR" b="1" dirty="0">
                <a:solidFill>
                  <a:srgbClr val="0070C0"/>
                </a:solidFill>
              </a:rPr>
              <a:t>Challenges in implementing the resilience basket</a:t>
            </a:r>
          </a:p>
          <a:p>
            <a:pPr marL="342900" indent="-342900" algn="just">
              <a:lnSpc>
                <a:spcPct val="150000"/>
              </a:lnSpc>
              <a:buFont typeface="Wingdings" panose="05000000000000000000" pitchFamily="2" charset="2"/>
              <a:buChar char="q"/>
            </a:pPr>
            <a:r>
              <a:rPr lang="fr-FR" sz="2400" dirty="0">
                <a:latin typeface="Arial" panose="020B0604020202020204" pitchFamily="34" charset="0"/>
                <a:cs typeface="Arial" panose="020B0604020202020204" pitchFamily="34" charset="0"/>
              </a:rPr>
              <a:t>Availability of financing ;</a:t>
            </a:r>
          </a:p>
          <a:p>
            <a:pPr marL="342900" indent="-342900" algn="just">
              <a:lnSpc>
                <a:spcPct val="150000"/>
              </a:lnSpc>
              <a:buFont typeface="Wingdings" panose="05000000000000000000" pitchFamily="2" charset="2"/>
              <a:buChar char="q"/>
            </a:pPr>
            <a:r>
              <a:rPr lang="fr-FR" sz="2400" dirty="0">
                <a:latin typeface="Arial" panose="020B0604020202020204" pitchFamily="34" charset="0"/>
                <a:cs typeface="Arial" panose="020B0604020202020204" pitchFamily="34" charset="0"/>
              </a:rPr>
              <a:t>Households' access to land: the land issue was discussed at length during the first panel, and without land vulnerable households cannot build their resilience.</a:t>
            </a:r>
          </a:p>
          <a:p>
            <a:pPr marL="342900" indent="-342900" algn="just">
              <a:lnSpc>
                <a:spcPct val="150000"/>
              </a:lnSpc>
              <a:buFont typeface="Wingdings" panose="05000000000000000000" pitchFamily="2" charset="2"/>
              <a:buChar char="q"/>
            </a:pPr>
            <a:r>
              <a:rPr lang="fr-FR" sz="2400" dirty="0">
                <a:latin typeface="Arial" panose="020B0604020202020204" pitchFamily="34" charset="0"/>
                <a:cs typeface="Arial" panose="020B0604020202020204" pitchFamily="34" charset="0"/>
              </a:rPr>
              <a:t>Targeting (to assess the real needs of each household) using the HEA method;</a:t>
            </a:r>
          </a:p>
          <a:p>
            <a:pPr marL="342900" indent="-342900" algn="just">
              <a:lnSpc>
                <a:spcPct val="150000"/>
              </a:lnSpc>
              <a:buFont typeface="Wingdings" panose="05000000000000000000" pitchFamily="2" charset="2"/>
              <a:buChar char="q"/>
            </a:pPr>
            <a:r>
              <a:rPr lang="fr-FR" sz="2400" dirty="0">
                <a:latin typeface="Arial" panose="020B0604020202020204" pitchFamily="34" charset="0"/>
                <a:cs typeface="Arial" panose="020B0604020202020204" pitchFamily="34" charset="0"/>
              </a:rPr>
              <a:t>Synergy of actions involving all players (state and non-state);</a:t>
            </a:r>
          </a:p>
          <a:p>
            <a:pPr marL="342900" indent="-342900" algn="just">
              <a:lnSpc>
                <a:spcPct val="150000"/>
              </a:lnSpc>
              <a:buFont typeface="Wingdings" panose="05000000000000000000" pitchFamily="2" charset="2"/>
              <a:buChar char="q"/>
            </a:pPr>
            <a:r>
              <a:rPr lang="fr-FR" sz="2400" dirty="0">
                <a:latin typeface="Arial" panose="020B0604020202020204" pitchFamily="34" charset="0"/>
                <a:cs typeface="Arial" panose="020B0604020202020204" pitchFamily="34" charset="0"/>
              </a:rPr>
              <a:t>Close supervision and monitoring of beneficiaries.</a:t>
            </a:r>
          </a:p>
        </p:txBody>
      </p:sp>
      <p:sp>
        <p:nvSpPr>
          <p:cNvPr id="7" name="Espace réservé du numéro de diapositive 10">
            <a:extLst>
              <a:ext uri="{FF2B5EF4-FFF2-40B4-BE49-F238E27FC236}">
                <a16:creationId xmlns:a16="http://schemas.microsoft.com/office/drawing/2014/main" id="{A63342AA-70B5-2018-C96E-5132E7028E08}"/>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12</a:t>
            </a:r>
          </a:p>
        </p:txBody>
      </p:sp>
    </p:spTree>
    <p:extLst>
      <p:ext uri="{BB962C8B-B14F-4D97-AF65-F5344CB8AC3E}">
        <p14:creationId xmlns:p14="http://schemas.microsoft.com/office/powerpoint/2010/main" val="363586406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4="http://schemas.microsoft.com/office/drawing/2010/main" xmlns:a16="http://schemas.microsoft.com/office/drawing/2014/main"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27748" y="34402"/>
            <a:ext cx="739494" cy="760228"/>
          </a:xfrm>
          <a:prstGeom prst="rect">
            <a:avLst/>
          </a:prstGeom>
          <a:noFill/>
          <a:ln>
            <a:noFill/>
          </a:ln>
        </p:spPr>
      </p:pic>
      <p:sp>
        <p:nvSpPr>
          <p:cNvPr id="2" name="Espace réservé du texte 2">
            <a:extLst>
              <a:ext uri="{FF2B5EF4-FFF2-40B4-BE49-F238E27FC236}">
                <a16:creationId xmlns:a16="http://schemas.microsoft.com/office/drawing/2014/main" id="{1399EFA3-84C7-70B3-0DF3-8709748CCC00}"/>
              </a:ext>
            </a:extLst>
          </p:cNvPr>
          <p:cNvSpPr txBox="1">
            <a:spLocks/>
          </p:cNvSpPr>
          <p:nvPr/>
        </p:nvSpPr>
        <p:spPr>
          <a:xfrm>
            <a:off x="645268" y="840283"/>
            <a:ext cx="11086289" cy="5387022"/>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lgn="just">
              <a:lnSpc>
                <a:spcPct val="150000"/>
              </a:lnSpc>
              <a:buFont typeface="Arial" panose="020B0604020202020204" pitchFamily="34" charset="0"/>
              <a:buNone/>
            </a:pPr>
            <a:r>
              <a:rPr lang="fr-FR" b="1" dirty="0">
                <a:solidFill>
                  <a:srgbClr val="0070C0"/>
                </a:solidFill>
                <a:latin typeface="Arial" panose="020B0604020202020204" pitchFamily="34" charset="0"/>
                <a:cs typeface="Arial" panose="020B0604020202020204" pitchFamily="34" charset="0"/>
              </a:rPr>
              <a:t>Recommendations</a:t>
            </a:r>
          </a:p>
          <a:p>
            <a:pPr marL="114300" indent="0" algn="just">
              <a:lnSpc>
                <a:spcPct val="150000"/>
              </a:lnSpc>
              <a:buFont typeface="Arial" panose="020B0604020202020204" pitchFamily="34" charset="0"/>
              <a:buNone/>
            </a:pPr>
            <a:r>
              <a:rPr lang="fr-FR" sz="2400" b="1" dirty="0">
                <a:latin typeface="Arial" panose="020B0604020202020204" pitchFamily="34" charset="0"/>
                <a:cs typeface="Arial" panose="020B0604020202020204" pitchFamily="34" charset="0"/>
              </a:rPr>
              <a:t>To the State</a:t>
            </a:r>
          </a:p>
          <a:p>
            <a:pPr lvl="1" algn="just">
              <a:lnSpc>
                <a:spcPct val="150000"/>
              </a:lnSpc>
              <a:buFont typeface="Wingdings" panose="05000000000000000000" pitchFamily="2" charset="2"/>
              <a:buChar char="q"/>
            </a:pPr>
            <a:r>
              <a:rPr lang="fr-FR" dirty="0">
                <a:latin typeface="Arial" panose="020B0604020202020204" pitchFamily="34" charset="0"/>
                <a:cs typeface="Arial" panose="020B0604020202020204" pitchFamily="34" charset="0"/>
              </a:rPr>
              <a:t> Increase the budget allocated to implementing actions in the resilience basket for vulnerable households</a:t>
            </a:r>
          </a:p>
          <a:p>
            <a:pPr marL="114300" indent="0" algn="just">
              <a:lnSpc>
                <a:spcPct val="150000"/>
              </a:lnSpc>
              <a:buFont typeface="Arial" panose="020B0604020202020204" pitchFamily="34" charset="0"/>
              <a:buNone/>
            </a:pPr>
            <a:r>
              <a:rPr lang="fr-FR" sz="2400" b="1" dirty="0">
                <a:latin typeface="Arial" panose="020B0604020202020204" pitchFamily="34" charset="0"/>
                <a:cs typeface="Arial" panose="020B0604020202020204" pitchFamily="34" charset="0"/>
              </a:rPr>
              <a:t>TFPs, NGOs and associations</a:t>
            </a:r>
          </a:p>
          <a:p>
            <a:pPr lvl="1" algn="just">
              <a:lnSpc>
                <a:spcPct val="150000"/>
              </a:lnSpc>
              <a:buFont typeface="Wingdings" panose="05000000000000000000" pitchFamily="2" charset="2"/>
              <a:buChar char="q"/>
            </a:pPr>
            <a:r>
              <a:rPr lang="fr-FR" dirty="0">
                <a:latin typeface="Arial" panose="020B0604020202020204" pitchFamily="34" charset="0"/>
                <a:cs typeface="Arial" panose="020B0604020202020204" pitchFamily="34" charset="0"/>
              </a:rPr>
              <a:t> Help implement the resilience basket in your areas of intervention for the benefit of vulnerable households</a:t>
            </a:r>
          </a:p>
          <a:p>
            <a:pPr lvl="1" algn="just">
              <a:lnSpc>
                <a:spcPct val="150000"/>
              </a:lnSpc>
              <a:buFont typeface="Wingdings" panose="05000000000000000000" pitchFamily="2" charset="2"/>
              <a:buChar char="q"/>
            </a:pPr>
            <a:r>
              <a:rPr lang="fr-FR" dirty="0">
                <a:latin typeface="Arial" panose="020B0604020202020204" pitchFamily="34" charset="0"/>
                <a:cs typeface="Arial" panose="020B0604020202020204" pitchFamily="34" charset="0"/>
              </a:rPr>
              <a:t> Ensure that, at the end of the intervention, beneficiary households are able to look after themselves.</a:t>
            </a:r>
          </a:p>
          <a:p>
            <a:pPr marL="114300" indent="0">
              <a:buFont typeface="Arial" panose="020B0604020202020204" pitchFamily="34" charset="0"/>
              <a:buNone/>
            </a:pPr>
            <a:endParaRPr lang="fr-BF" dirty="0"/>
          </a:p>
        </p:txBody>
      </p:sp>
      <p:sp>
        <p:nvSpPr>
          <p:cNvPr id="3" name="Espace réservé du numéro de diapositive 10">
            <a:extLst>
              <a:ext uri="{FF2B5EF4-FFF2-40B4-BE49-F238E27FC236}">
                <a16:creationId xmlns:a16="http://schemas.microsoft.com/office/drawing/2014/main" id="{578BF6A9-21DD-23BF-AF0E-BC422FAE8BF6}"/>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13</a:t>
            </a:r>
          </a:p>
        </p:txBody>
      </p:sp>
      <p:sp>
        <p:nvSpPr>
          <p:cNvPr id="7" name="Titre 1">
            <a:extLst>
              <a:ext uri="{FF2B5EF4-FFF2-40B4-BE49-F238E27FC236}">
                <a16:creationId xmlns:a16="http://schemas.microsoft.com/office/drawing/2014/main" id="{17F7897C-33AC-143F-AA79-87DD5298B0D4}"/>
              </a:ext>
            </a:extLst>
          </p:cNvPr>
          <p:cNvSpPr>
            <a:spLocks noGrp="1"/>
          </p:cNvSpPr>
          <p:nvPr>
            <p:ph type="title"/>
          </p:nvPr>
        </p:nvSpPr>
        <p:spPr>
          <a:xfrm>
            <a:off x="750546" y="205534"/>
            <a:ext cx="10831854" cy="691086"/>
          </a:xfrm>
        </p:spPr>
        <p:txBody>
          <a:bodyPr>
            <a:normAutofit fontScale="90000"/>
          </a:bodyPr>
          <a:lstStyle/>
          <a:p>
            <a:r>
              <a:rPr lang="fr-FR" sz="3600" b="1" dirty="0">
                <a:solidFill>
                  <a:srgbClr val="FF0000"/>
                </a:solidFill>
                <a:latin typeface="Arial"/>
                <a:cs typeface="Arial"/>
              </a:rPr>
              <a:t>Implementation challenges and recommendations (2/2) </a:t>
            </a:r>
            <a:endParaRPr lang="fr-BF" sz="3600" b="1" dirty="0">
              <a:solidFill>
                <a:srgbClr val="FF0000"/>
              </a:solidFill>
              <a:latin typeface="Arial"/>
              <a:cs typeface="Arial"/>
            </a:endParaRPr>
          </a:p>
        </p:txBody>
      </p:sp>
    </p:spTree>
    <p:extLst>
      <p:ext uri="{BB962C8B-B14F-4D97-AF65-F5344CB8AC3E}">
        <p14:creationId xmlns:p14="http://schemas.microsoft.com/office/powerpoint/2010/main" val="291880988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4="http://schemas.microsoft.com/office/drawing/2010/main" xmlns:a16="http://schemas.microsoft.com/office/drawing/2014/main"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27748" y="34402"/>
            <a:ext cx="739494" cy="760228"/>
          </a:xfrm>
          <a:prstGeom prst="rect">
            <a:avLst/>
          </a:prstGeom>
          <a:noFill/>
          <a:ln>
            <a:noFill/>
          </a:ln>
        </p:spPr>
      </p:pic>
      <p:sp>
        <p:nvSpPr>
          <p:cNvPr id="2" name="Titre 1">
            <a:extLst>
              <a:ext uri="{FF2B5EF4-FFF2-40B4-BE49-F238E27FC236}">
                <a16:creationId xmlns:a16="http://schemas.microsoft.com/office/drawing/2014/main" id="{E1C924E6-A5C0-ED0C-6712-332E564A5113}"/>
              </a:ext>
            </a:extLst>
          </p:cNvPr>
          <p:cNvSpPr>
            <a:spLocks noGrp="1"/>
          </p:cNvSpPr>
          <p:nvPr>
            <p:ph type="title"/>
          </p:nvPr>
        </p:nvSpPr>
        <p:spPr>
          <a:xfrm>
            <a:off x="1351280" y="250087"/>
            <a:ext cx="10292080" cy="597106"/>
          </a:xfrm>
        </p:spPr>
        <p:txBody>
          <a:bodyPr/>
          <a:lstStyle/>
          <a:p>
            <a:r>
              <a:rPr lang="fr-FR" sz="3600" b="1" dirty="0">
                <a:solidFill>
                  <a:srgbClr val="FF0000"/>
                </a:solidFill>
                <a:latin typeface="Arial"/>
                <a:cs typeface="Arial"/>
              </a:rPr>
              <a:t>Conclusion (1/1)</a:t>
            </a:r>
            <a:endParaRPr lang="fr-BF" sz="3600" b="1" dirty="0">
              <a:solidFill>
                <a:srgbClr val="FF0000"/>
              </a:solidFill>
              <a:latin typeface="Arial"/>
              <a:cs typeface="Arial"/>
            </a:endParaRPr>
          </a:p>
        </p:txBody>
      </p:sp>
      <p:sp>
        <p:nvSpPr>
          <p:cNvPr id="3" name="Espace réservé du texte 2">
            <a:extLst>
              <a:ext uri="{FF2B5EF4-FFF2-40B4-BE49-F238E27FC236}">
                <a16:creationId xmlns:a16="http://schemas.microsoft.com/office/drawing/2014/main" id="{092586B6-A2B7-A923-1AD2-CAF304F37909}"/>
              </a:ext>
            </a:extLst>
          </p:cNvPr>
          <p:cNvSpPr txBox="1">
            <a:spLocks/>
          </p:cNvSpPr>
          <p:nvPr/>
        </p:nvSpPr>
        <p:spPr>
          <a:xfrm>
            <a:off x="145915" y="1097280"/>
            <a:ext cx="11770468" cy="52120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9388" lvl="2" indent="0" algn="just">
              <a:lnSpc>
                <a:spcPct val="150000"/>
              </a:lnSpc>
              <a:spcBef>
                <a:spcPct val="0"/>
              </a:spcBef>
              <a:buFont typeface="Arial" panose="020B0604020202020204" pitchFamily="34" charset="0"/>
              <a:buNone/>
              <a:defRPr/>
            </a:pPr>
            <a:r>
              <a:rPr lang="fr-CA" sz="2400" dirty="0">
                <a:latin typeface="Arial" panose="020B0604020202020204" pitchFamily="34" charset="0"/>
                <a:cs typeface="Arial" panose="020B0604020202020204" pitchFamily="34" charset="0"/>
              </a:rPr>
              <a:t>The resilience basket a </a:t>
            </a:r>
            <a:r>
              <a:rPr lang="fr-FR" sz="2400" dirty="0">
                <a:latin typeface="Arial" panose="020B0604020202020204" pitchFamily="34" charset="0"/>
                <a:ea typeface="Calibri" panose="020F0502020204030204" pitchFamily="34" charset="0"/>
                <a:cs typeface="Arial" panose="020B0604020202020204" pitchFamily="34" charset="0"/>
              </a:rPr>
              <a:t>strategic adaptation </a:t>
            </a:r>
            <a:r>
              <a:rPr lang="fr-CA" sz="2400" dirty="0">
                <a:latin typeface="Arial" panose="020B0604020202020204" pitchFamily="34" charset="0"/>
                <a:cs typeface="Arial" panose="020B0604020202020204" pitchFamily="34" charset="0"/>
              </a:rPr>
              <a:t>designed to enable short-, medium- and long-term :</a:t>
            </a:r>
          </a:p>
          <a:p>
            <a:pPr marL="1081088" lvl="3" indent="-444500" algn="just">
              <a:lnSpc>
                <a:spcPct val="150000"/>
              </a:lnSpc>
              <a:spcBef>
                <a:spcPct val="0"/>
              </a:spcBef>
              <a:buFont typeface="Wingdings" panose="05000000000000000000" pitchFamily="2" charset="2"/>
              <a:buChar char="ü"/>
              <a:defRPr/>
            </a:pPr>
            <a:r>
              <a:rPr lang="fr-CA" sz="2400" dirty="0">
                <a:latin typeface="Arial" panose="020B0604020202020204" pitchFamily="34" charset="0"/>
                <a:cs typeface="Arial" panose="020B0604020202020204" pitchFamily="34" charset="0"/>
              </a:rPr>
              <a:t>Making food available and diversifying diets in beneficiary households; </a:t>
            </a:r>
            <a:endParaRPr lang="fr-FR" sz="2400" dirty="0">
              <a:latin typeface="Arial" panose="020B0604020202020204" pitchFamily="34" charset="0"/>
              <a:cs typeface="Arial" panose="020B0604020202020204" pitchFamily="34" charset="0"/>
            </a:endParaRPr>
          </a:p>
          <a:p>
            <a:pPr marL="1081088" lvl="3" indent="-444500" algn="just">
              <a:lnSpc>
                <a:spcPct val="150000"/>
              </a:lnSpc>
              <a:spcBef>
                <a:spcPct val="0"/>
              </a:spcBef>
              <a:buFont typeface="Wingdings" panose="05000000000000000000" pitchFamily="2" charset="2"/>
              <a:buChar char="ü"/>
              <a:defRPr/>
            </a:pPr>
            <a:r>
              <a:rPr lang="fr-CA" sz="2400" dirty="0">
                <a:latin typeface="Arial" panose="020B0604020202020204" pitchFamily="34" charset="0"/>
                <a:cs typeface="Arial" panose="020B0604020202020204" pitchFamily="34" charset="0"/>
              </a:rPr>
              <a:t>Increase household incomes by providing access to other basic products needed for daily consumption;</a:t>
            </a:r>
            <a:endParaRPr lang="fr-FR" sz="2400" dirty="0">
              <a:latin typeface="Arial" panose="020B0604020202020204" pitchFamily="34" charset="0"/>
              <a:cs typeface="Arial" panose="020B0604020202020204" pitchFamily="34" charset="0"/>
            </a:endParaRPr>
          </a:p>
          <a:p>
            <a:pPr marL="1081088" lvl="3" indent="-444500" algn="just">
              <a:lnSpc>
                <a:spcPct val="150000"/>
              </a:lnSpc>
              <a:spcBef>
                <a:spcPct val="0"/>
              </a:spcBef>
              <a:buFont typeface="Wingdings" panose="05000000000000000000" pitchFamily="2" charset="2"/>
              <a:buChar char="ü"/>
              <a:defRPr/>
            </a:pPr>
            <a:r>
              <a:rPr lang="fr-CA" sz="2400" dirty="0">
                <a:latin typeface="Arial" panose="020B0604020202020204" pitchFamily="34" charset="0"/>
                <a:cs typeface="Arial" panose="020B0604020202020204" pitchFamily="34" charset="0"/>
              </a:rPr>
              <a:t>Help build local food reserves;</a:t>
            </a:r>
            <a:endParaRPr lang="fr-FR" sz="2400" dirty="0">
              <a:latin typeface="Arial" panose="020B0604020202020204" pitchFamily="34" charset="0"/>
              <a:cs typeface="Arial" panose="020B0604020202020204" pitchFamily="34" charset="0"/>
            </a:endParaRPr>
          </a:p>
          <a:p>
            <a:pPr marL="1081088" lvl="3" indent="-444500" algn="just">
              <a:lnSpc>
                <a:spcPct val="150000"/>
              </a:lnSpc>
              <a:spcBef>
                <a:spcPct val="0"/>
              </a:spcBef>
              <a:buFont typeface="Wingdings" panose="05000000000000000000" pitchFamily="2" charset="2"/>
              <a:buChar char="ü"/>
              <a:defRPr/>
            </a:pPr>
            <a:r>
              <a:rPr lang="fr-CA" sz="2400" dirty="0">
                <a:latin typeface="Arial" panose="020B0604020202020204" pitchFamily="34" charset="0"/>
                <a:cs typeface="Arial" panose="020B0604020202020204" pitchFamily="34" charset="0"/>
              </a:rPr>
              <a:t>Regularly supply school canteens with food products; </a:t>
            </a:r>
          </a:p>
          <a:p>
            <a:pPr marL="1081088" lvl="3" indent="-444500" algn="just">
              <a:lnSpc>
                <a:spcPct val="150000"/>
              </a:lnSpc>
              <a:spcBef>
                <a:spcPct val="0"/>
              </a:spcBef>
              <a:buFont typeface="Wingdings" panose="05000000000000000000" pitchFamily="2" charset="2"/>
              <a:buChar char="ü"/>
              <a:defRPr/>
            </a:pPr>
            <a:r>
              <a:rPr lang="fr-CA" sz="2400" dirty="0">
                <a:latin typeface="Arial" panose="020B0604020202020204" pitchFamily="34" charset="0"/>
                <a:cs typeface="Arial" panose="020B0604020202020204" pitchFamily="34" charset="0"/>
              </a:rPr>
              <a:t>Massively employ young people and develop the local economy.</a:t>
            </a:r>
            <a:endParaRPr lang="fr-FR" sz="2400" dirty="0">
              <a:latin typeface="Arial" panose="020B0604020202020204" pitchFamily="34" charset="0"/>
              <a:cs typeface="Arial" panose="020B0604020202020204" pitchFamily="34" charset="0"/>
            </a:endParaRPr>
          </a:p>
        </p:txBody>
      </p:sp>
      <p:sp>
        <p:nvSpPr>
          <p:cNvPr id="7" name="Espace réservé du numéro de diapositive 10">
            <a:extLst>
              <a:ext uri="{FF2B5EF4-FFF2-40B4-BE49-F238E27FC236}">
                <a16:creationId xmlns:a16="http://schemas.microsoft.com/office/drawing/2014/main" id="{1259A6FB-F0C7-B2DE-CEFB-11C74755EDD9}"/>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14</a:t>
            </a:r>
          </a:p>
        </p:txBody>
      </p:sp>
    </p:spTree>
    <p:extLst>
      <p:ext uri="{BB962C8B-B14F-4D97-AF65-F5344CB8AC3E}">
        <p14:creationId xmlns:p14="http://schemas.microsoft.com/office/powerpoint/2010/main" val="57964265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4="http://schemas.microsoft.com/office/drawing/2010/main" xmlns:a16="http://schemas.microsoft.com/office/drawing/2014/main"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803C4BDD-411A-850F-681E-F1913E7C27F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1" y="-1"/>
            <a:ext cx="1903033" cy="1956391"/>
          </a:xfrm>
          <a:prstGeom prst="rect">
            <a:avLst/>
          </a:prstGeom>
          <a:noFill/>
          <a:ln>
            <a:noFill/>
          </a:ln>
        </p:spPr>
      </p:pic>
      <p:sp>
        <p:nvSpPr>
          <p:cNvPr id="3" name="Rectangle 2">
            <a:extLst>
              <a:ext uri="{FF2B5EF4-FFF2-40B4-BE49-F238E27FC236}">
                <a16:creationId xmlns:a16="http://schemas.microsoft.com/office/drawing/2014/main" id="{A7232340-8BC8-B763-12BE-ABC3461D79D1}"/>
              </a:ext>
            </a:extLst>
          </p:cNvPr>
          <p:cNvSpPr/>
          <p:nvPr/>
        </p:nvSpPr>
        <p:spPr>
          <a:xfrm>
            <a:off x="2091055" y="2222818"/>
            <a:ext cx="7777163" cy="1754187"/>
          </a:xfrm>
          <a:prstGeom prst="rect">
            <a:avLst/>
          </a:prstGeom>
          <a:ln>
            <a:solidFill>
              <a:schemeClr val="accent2"/>
            </a:solidFill>
          </a:ln>
        </p:spPr>
        <p:style>
          <a:lnRef idx="2">
            <a:schemeClr val="accent3"/>
          </a:lnRef>
          <a:fillRef idx="1">
            <a:schemeClr val="lt1"/>
          </a:fillRef>
          <a:effectRef idx="0">
            <a:schemeClr val="accent3"/>
          </a:effectRef>
          <a:fontRef idx="minor">
            <a:schemeClr val="dk1"/>
          </a:fontRef>
        </p:style>
        <p:txBody>
          <a:bodyPr anchor="ctr">
            <a:spAutoFit/>
          </a:bodyPr>
          <a:lstStyle/>
          <a:p>
            <a:pPr algn="ctr" eaLnBrk="1" hangingPunct="1">
              <a:lnSpc>
                <a:spcPct val="150000"/>
              </a:lnSpc>
              <a:defRPr/>
            </a:pPr>
            <a:r>
              <a:rPr lang="fr-FR" sz="3600" b="1" dirty="0">
                <a:solidFill>
                  <a:schemeClr val="tx1"/>
                </a:solidFill>
                <a:effectLst>
                  <a:outerShdw blurRad="50800" dist="38100" dir="10800000" algn="r" rotWithShape="0">
                    <a:prstClr val="black">
                      <a:alpha val="40000"/>
                    </a:prstClr>
                  </a:outerShdw>
                </a:effectLst>
                <a:latin typeface="Arial" panose="020B0604020202020204" pitchFamily="34" charset="0"/>
                <a:cs typeface="Arial" panose="020B0604020202020204" pitchFamily="34" charset="0"/>
              </a:rPr>
              <a:t>THANK YOU FOR YOUR KIND ATTENTION!</a:t>
            </a:r>
          </a:p>
        </p:txBody>
      </p:sp>
      <p:pic>
        <p:nvPicPr>
          <p:cNvPr id="7" name="Image 6">
            <a:extLst>
              <a:ext uri="{FF2B5EF4-FFF2-40B4-BE49-F238E27FC236}">
                <a16:creationId xmlns:a16="http://schemas.microsoft.com/office/drawing/2014/main" id="{229D64E0-C635-FC8C-796E-4260FCAA67E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277915" y="34401"/>
            <a:ext cx="1903033" cy="1956391"/>
          </a:xfrm>
          <a:prstGeom prst="rect">
            <a:avLst/>
          </a:prstGeom>
          <a:noFill/>
          <a:ln>
            <a:noFill/>
          </a:ln>
        </p:spPr>
      </p:pic>
    </p:spTree>
    <p:extLst>
      <p:ext uri="{BB962C8B-B14F-4D97-AF65-F5344CB8AC3E}">
        <p14:creationId xmlns:p14="http://schemas.microsoft.com/office/powerpoint/2010/main" val="199487418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4="http://schemas.microsoft.com/office/drawing/2010/main" xmlns:a16="http://schemas.microsoft.com/office/drawing/2014/main"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27748" y="34402"/>
            <a:ext cx="739494" cy="760228"/>
          </a:xfrm>
          <a:prstGeom prst="rect">
            <a:avLst/>
          </a:prstGeom>
          <a:noFill/>
          <a:ln>
            <a:noFill/>
          </a:ln>
        </p:spPr>
      </p:pic>
      <p:sp>
        <p:nvSpPr>
          <p:cNvPr id="2" name="Titre 1">
            <a:extLst>
              <a:ext uri="{FF2B5EF4-FFF2-40B4-BE49-F238E27FC236}">
                <a16:creationId xmlns:a16="http://schemas.microsoft.com/office/drawing/2014/main" id="{E1C924E6-A5C0-ED0C-6712-332E564A5113}"/>
              </a:ext>
            </a:extLst>
          </p:cNvPr>
          <p:cNvSpPr>
            <a:spLocks noGrp="1"/>
          </p:cNvSpPr>
          <p:nvPr>
            <p:ph type="title"/>
          </p:nvPr>
        </p:nvSpPr>
        <p:spPr>
          <a:xfrm>
            <a:off x="1351280" y="250087"/>
            <a:ext cx="10292080" cy="597106"/>
          </a:xfrm>
        </p:spPr>
        <p:txBody>
          <a:bodyPr>
            <a:normAutofit/>
          </a:bodyPr>
          <a:lstStyle/>
          <a:p>
            <a:r>
              <a:rPr lang="fr-FR" sz="3600" b="1" dirty="0">
                <a:latin typeface="Times New Roman" panose="02020603050405020304" pitchFamily="18" charset="0"/>
                <a:ea typeface="Calibri" panose="020F0502020204030204" pitchFamily="34" charset="0"/>
                <a:cs typeface="Times New Roman" panose="02020603050405020304" pitchFamily="18" charset="0"/>
              </a:rPr>
              <a:t>Vis à vis expectations of workshop participants </a:t>
            </a:r>
            <a:endParaRPr lang="fr-BF" sz="3600" b="1" dirty="0">
              <a:solidFill>
                <a:srgbClr val="FF0000"/>
              </a:solidFill>
              <a:latin typeface="Arial"/>
              <a:cs typeface="Arial"/>
            </a:endParaRPr>
          </a:p>
        </p:txBody>
      </p:sp>
      <p:sp>
        <p:nvSpPr>
          <p:cNvPr id="3" name="Espace réservé du texte 2">
            <a:extLst>
              <a:ext uri="{FF2B5EF4-FFF2-40B4-BE49-F238E27FC236}">
                <a16:creationId xmlns:a16="http://schemas.microsoft.com/office/drawing/2014/main" id="{092586B6-A2B7-A923-1AD2-CAF304F37909}"/>
              </a:ext>
            </a:extLst>
          </p:cNvPr>
          <p:cNvSpPr txBox="1">
            <a:spLocks/>
          </p:cNvSpPr>
          <p:nvPr/>
        </p:nvSpPr>
        <p:spPr>
          <a:xfrm>
            <a:off x="145915" y="794629"/>
            <a:ext cx="11848289" cy="5936911"/>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70000"/>
              </a:lnSpc>
              <a:spcBef>
                <a:spcPts val="0"/>
              </a:spcBef>
              <a:spcAft>
                <a:spcPts val="600"/>
              </a:spcAft>
              <a:buNone/>
            </a:pPr>
            <a:r>
              <a:rPr lang="fr-FR" sz="2900" dirty="0">
                <a:effectLst/>
                <a:latin typeface="Arial" panose="020B0604020202020204" pitchFamily="34" charset="0"/>
                <a:ea typeface="Calibri" panose="020F0502020204030204" pitchFamily="34" charset="0"/>
                <a:cs typeface="Arial" panose="020B0604020202020204" pitchFamily="34" charset="0"/>
              </a:rPr>
              <a:t>Given the country's current context, we need to tackle the root causes of food and nutritional insecurity. These solutions involve supporting vulnerable households to progressively strengthen their livelihoods, so that they can take charge of their own affairs and do without food assistance.</a:t>
            </a:r>
          </a:p>
          <a:p>
            <a:pPr lvl="0" algn="just">
              <a:lnSpc>
                <a:spcPct val="170000"/>
              </a:lnSpc>
              <a:spcBef>
                <a:spcPts val="0"/>
              </a:spcBef>
              <a:spcAft>
                <a:spcPts val="600"/>
              </a:spcAft>
              <a:buFont typeface="Wingdings" panose="05000000000000000000" pitchFamily="2" charset="2"/>
              <a:buChar char="§"/>
            </a:pPr>
            <a:r>
              <a:rPr lang="fr-FR" sz="2900" dirty="0">
                <a:effectLst/>
                <a:latin typeface="Arial" panose="020B0604020202020204" pitchFamily="34" charset="0"/>
                <a:ea typeface="Calibri" panose="020F0502020204030204" pitchFamily="34" charset="0"/>
                <a:cs typeface="Arial" panose="020B0604020202020204" pitchFamily="34" charset="0"/>
              </a:rPr>
              <a:t>Refocus the basket's actions to help implement the agropastoral offensive</a:t>
            </a:r>
          </a:p>
          <a:p>
            <a:pPr lvl="0" algn="just">
              <a:lnSpc>
                <a:spcPct val="170000"/>
              </a:lnSpc>
              <a:spcBef>
                <a:spcPts val="0"/>
              </a:spcBef>
              <a:spcAft>
                <a:spcPts val="600"/>
              </a:spcAft>
              <a:buFont typeface="Wingdings" panose="05000000000000000000" pitchFamily="2" charset="2"/>
              <a:buChar char="§"/>
            </a:pPr>
            <a:r>
              <a:rPr lang="fr-FR" sz="2900" dirty="0">
                <a:effectLst/>
                <a:latin typeface="Arial" panose="020B0604020202020204" pitchFamily="34" charset="0"/>
                <a:ea typeface="Calibri" panose="020F0502020204030204" pitchFamily="34" charset="0"/>
                <a:cs typeface="Arial" panose="020B0604020202020204" pitchFamily="34" charset="0"/>
              </a:rPr>
              <a:t>Reflect on the </a:t>
            </a:r>
            <a:r>
              <a:rPr lang="fr-FR" sz="2900" dirty="0" err="1">
                <a:effectLst/>
                <a:latin typeface="Arial" panose="020B0604020202020204" pitchFamily="34" charset="0"/>
                <a:ea typeface="Calibri" panose="020F0502020204030204" pitchFamily="34" charset="0"/>
                <a:cs typeface="Arial" panose="020B0604020202020204" pitchFamily="34" charset="0"/>
              </a:rPr>
              <a:t>PoR </a:t>
            </a:r>
            <a:r>
              <a:rPr lang="fr-FR" sz="2900" dirty="0">
                <a:effectLst/>
                <a:latin typeface="Arial" panose="020B0604020202020204" pitchFamily="34" charset="0"/>
                <a:ea typeface="Calibri" panose="020F0502020204030204" pitchFamily="34" charset="0"/>
                <a:cs typeface="Arial" panose="020B0604020202020204" pitchFamily="34" charset="0"/>
              </a:rPr>
              <a:t>implementation strategy: should we provide all the kits to the beneficiaries, or should we call on the actors involved in the PRSPV to provide the beneficiaries with food assistance during the lean period, so that they can feed themselves and go about their work of strengthening their means of exit?</a:t>
            </a:r>
          </a:p>
          <a:p>
            <a:pPr marL="1081088" lvl="3" indent="-444500" algn="just">
              <a:lnSpc>
                <a:spcPct val="150000"/>
              </a:lnSpc>
              <a:spcBef>
                <a:spcPct val="0"/>
              </a:spcBef>
              <a:buFont typeface="Wingdings" panose="05000000000000000000" pitchFamily="2" charset="2"/>
              <a:buChar char="ü"/>
              <a:defRPr/>
            </a:pPr>
            <a:endParaRPr lang="fr-FR" sz="2400" dirty="0">
              <a:latin typeface="Arial" panose="020B0604020202020204" pitchFamily="34" charset="0"/>
              <a:cs typeface="Arial" panose="020B0604020202020204" pitchFamily="34" charset="0"/>
            </a:endParaRPr>
          </a:p>
        </p:txBody>
      </p:sp>
      <p:sp>
        <p:nvSpPr>
          <p:cNvPr id="7" name="Espace réservé du numéro de diapositive 10">
            <a:extLst>
              <a:ext uri="{FF2B5EF4-FFF2-40B4-BE49-F238E27FC236}">
                <a16:creationId xmlns:a16="http://schemas.microsoft.com/office/drawing/2014/main" id="{1259A6FB-F0C7-B2DE-CEFB-11C74755EDD9}"/>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14</a:t>
            </a:r>
          </a:p>
        </p:txBody>
      </p:sp>
    </p:spTree>
    <p:extLst>
      <p:ext uri="{BB962C8B-B14F-4D97-AF65-F5344CB8AC3E}">
        <p14:creationId xmlns:p14="http://schemas.microsoft.com/office/powerpoint/2010/main" val="136781449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4="http://schemas.microsoft.com/office/drawing/2010/main" xmlns:a16="http://schemas.microsoft.com/office/drawing/2014/main"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27748" y="34402"/>
            <a:ext cx="739494" cy="760228"/>
          </a:xfrm>
          <a:prstGeom prst="rect">
            <a:avLst/>
          </a:prstGeom>
          <a:noFill/>
          <a:ln>
            <a:noFill/>
          </a:ln>
        </p:spPr>
      </p:pic>
      <p:sp>
        <p:nvSpPr>
          <p:cNvPr id="2" name="Titre 1">
            <a:extLst>
              <a:ext uri="{FF2B5EF4-FFF2-40B4-BE49-F238E27FC236}">
                <a16:creationId xmlns:a16="http://schemas.microsoft.com/office/drawing/2014/main" id="{E1C924E6-A5C0-ED0C-6712-332E564A5113}"/>
              </a:ext>
            </a:extLst>
          </p:cNvPr>
          <p:cNvSpPr>
            <a:spLocks noGrp="1"/>
          </p:cNvSpPr>
          <p:nvPr>
            <p:ph type="title"/>
          </p:nvPr>
        </p:nvSpPr>
        <p:spPr>
          <a:xfrm>
            <a:off x="1351280" y="250087"/>
            <a:ext cx="10292080" cy="597106"/>
          </a:xfrm>
        </p:spPr>
        <p:txBody>
          <a:bodyPr>
            <a:normAutofit/>
          </a:bodyPr>
          <a:lstStyle/>
          <a:p>
            <a:r>
              <a:rPr lang="fr-FR" sz="3600" b="1" dirty="0">
                <a:latin typeface="Times New Roman" panose="02020603050405020304" pitchFamily="18" charset="0"/>
                <a:ea typeface="Calibri" panose="020F0502020204030204" pitchFamily="34" charset="0"/>
                <a:cs typeface="Times New Roman" panose="02020603050405020304" pitchFamily="18" charset="0"/>
              </a:rPr>
              <a:t>Vis à vis expectations of workshop participants </a:t>
            </a:r>
            <a:endParaRPr lang="fr-BF" sz="3600" b="1" dirty="0">
              <a:solidFill>
                <a:srgbClr val="FF0000"/>
              </a:solidFill>
              <a:latin typeface="Arial"/>
              <a:cs typeface="Arial"/>
            </a:endParaRPr>
          </a:p>
        </p:txBody>
      </p:sp>
      <p:sp>
        <p:nvSpPr>
          <p:cNvPr id="3" name="Espace réservé du texte 2">
            <a:extLst>
              <a:ext uri="{FF2B5EF4-FFF2-40B4-BE49-F238E27FC236}">
                <a16:creationId xmlns:a16="http://schemas.microsoft.com/office/drawing/2014/main" id="{092586B6-A2B7-A923-1AD2-CAF304F37909}"/>
              </a:ext>
            </a:extLst>
          </p:cNvPr>
          <p:cNvSpPr txBox="1">
            <a:spLocks/>
          </p:cNvSpPr>
          <p:nvPr/>
        </p:nvSpPr>
        <p:spPr>
          <a:xfrm>
            <a:off x="145915" y="794629"/>
            <a:ext cx="11896928" cy="5813283"/>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lnSpc>
                <a:spcPct val="170000"/>
              </a:lnSpc>
              <a:buFont typeface="Wingdings" panose="05000000000000000000" pitchFamily="2" charset="2"/>
              <a:buChar char="§"/>
            </a:pPr>
            <a:r>
              <a:rPr lang="fr-FR" sz="4600" dirty="0">
                <a:latin typeface="Arial" panose="020B0604020202020204" pitchFamily="34" charset="0"/>
                <a:ea typeface="Calibri" panose="020F0502020204030204" pitchFamily="34" charset="0"/>
                <a:cs typeface="Arial" panose="020B0604020202020204" pitchFamily="34" charset="0"/>
              </a:rPr>
              <a:t>How can we support households with children in school with the education kit?</a:t>
            </a:r>
          </a:p>
          <a:p>
            <a:pPr lvl="0" algn="just">
              <a:lnSpc>
                <a:spcPct val="170000"/>
              </a:lnSpc>
              <a:buFont typeface="Wingdings" panose="05000000000000000000" pitchFamily="2" charset="2"/>
              <a:buChar char="§"/>
            </a:pPr>
            <a:r>
              <a:rPr lang="fr-FR" sz="4600" dirty="0">
                <a:latin typeface="Arial" panose="020B0604020202020204" pitchFamily="34" charset="0"/>
                <a:ea typeface="Calibri" panose="020F0502020204030204" pitchFamily="34" charset="0"/>
                <a:cs typeface="Arial" panose="020B0604020202020204" pitchFamily="34" charset="0"/>
              </a:rPr>
              <a:t>How to support beneficiaries with health and nutrition kits?</a:t>
            </a:r>
          </a:p>
          <a:p>
            <a:pPr lvl="0" algn="just">
              <a:lnSpc>
                <a:spcPct val="170000"/>
              </a:lnSpc>
              <a:buFont typeface="Wingdings" panose="05000000000000000000" pitchFamily="2" charset="2"/>
              <a:buChar char="§"/>
            </a:pPr>
            <a:r>
              <a:rPr lang="fr-FR" sz="4600" dirty="0">
                <a:latin typeface="Arial" panose="020B0604020202020204" pitchFamily="34" charset="0"/>
                <a:ea typeface="Calibri" panose="020F0502020204030204" pitchFamily="34" charset="0"/>
                <a:cs typeface="Arial" panose="020B0604020202020204" pitchFamily="34" charset="0"/>
              </a:rPr>
              <a:t>How will inputs, small equipment and reproductive nuclei be acquired for vulnerable households?</a:t>
            </a:r>
          </a:p>
          <a:p>
            <a:pPr lvl="0" algn="just">
              <a:lnSpc>
                <a:spcPct val="170000"/>
              </a:lnSpc>
              <a:buFont typeface="Wingdings" panose="05000000000000000000" pitchFamily="2" charset="2"/>
              <a:buChar char="§"/>
            </a:pPr>
            <a:r>
              <a:rPr lang="fr-FR" sz="4600" dirty="0">
                <a:latin typeface="Arial" panose="020B0604020202020204" pitchFamily="34" charset="0"/>
                <a:ea typeface="Calibri" panose="020F0502020204030204" pitchFamily="34" charset="0"/>
                <a:cs typeface="Arial" panose="020B0604020202020204" pitchFamily="34" charset="0"/>
              </a:rPr>
              <a:t>For households adopting vegetable production, what is the minimum surface area required? What is the recommended number of employees?</a:t>
            </a:r>
          </a:p>
          <a:p>
            <a:pPr lvl="0" algn="just">
              <a:lnSpc>
                <a:spcPct val="170000"/>
              </a:lnSpc>
              <a:buFont typeface="Wingdings" panose="05000000000000000000" pitchFamily="2" charset="2"/>
              <a:buChar char="§"/>
            </a:pPr>
            <a:r>
              <a:rPr lang="fr-FR" sz="4600" dirty="0">
                <a:latin typeface="Arial" panose="020B0604020202020204" pitchFamily="34" charset="0"/>
                <a:ea typeface="Calibri" panose="020F0502020204030204" pitchFamily="34" charset="0"/>
                <a:cs typeface="Arial" panose="020B0604020202020204" pitchFamily="34" charset="0"/>
              </a:rPr>
              <a:t>How will households opting for the AGR Kit be supported?</a:t>
            </a:r>
          </a:p>
          <a:p>
            <a:pPr lvl="0" algn="just">
              <a:lnSpc>
                <a:spcPct val="170000"/>
              </a:lnSpc>
              <a:spcAft>
                <a:spcPts val="800"/>
              </a:spcAft>
              <a:buFont typeface="Wingdings" panose="05000000000000000000" pitchFamily="2" charset="2"/>
              <a:buChar char="§"/>
            </a:pPr>
            <a:r>
              <a:rPr lang="fr-FR" sz="4600" dirty="0">
                <a:latin typeface="Arial" panose="020B0604020202020204" pitchFamily="34" charset="0"/>
                <a:ea typeface="Calibri" panose="020F0502020204030204" pitchFamily="34" charset="0"/>
                <a:cs typeface="Arial" panose="020B0604020202020204" pitchFamily="34" charset="0"/>
              </a:rPr>
              <a:t>What close support/advice system should be put in place to accompany beneficiaries?</a:t>
            </a:r>
          </a:p>
          <a:p>
            <a:pPr marL="1081088" lvl="3" indent="-444500" algn="just">
              <a:lnSpc>
                <a:spcPct val="150000"/>
              </a:lnSpc>
              <a:spcBef>
                <a:spcPct val="0"/>
              </a:spcBef>
              <a:buFont typeface="Wingdings" panose="05000000000000000000" pitchFamily="2" charset="2"/>
              <a:buChar char="ü"/>
              <a:defRPr/>
            </a:pPr>
            <a:endParaRPr lang="fr-FR" sz="2400" dirty="0">
              <a:latin typeface="Arial" panose="020B0604020202020204" pitchFamily="34" charset="0"/>
              <a:cs typeface="Arial" panose="020B0604020202020204" pitchFamily="34" charset="0"/>
            </a:endParaRPr>
          </a:p>
        </p:txBody>
      </p:sp>
      <p:sp>
        <p:nvSpPr>
          <p:cNvPr id="7" name="Espace réservé du numéro de diapositive 10">
            <a:extLst>
              <a:ext uri="{FF2B5EF4-FFF2-40B4-BE49-F238E27FC236}">
                <a16:creationId xmlns:a16="http://schemas.microsoft.com/office/drawing/2014/main" id="{1259A6FB-F0C7-B2DE-CEFB-11C74755EDD9}"/>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14</a:t>
            </a:r>
          </a:p>
        </p:txBody>
      </p:sp>
    </p:spTree>
    <p:extLst>
      <p:ext uri="{BB962C8B-B14F-4D97-AF65-F5344CB8AC3E}">
        <p14:creationId xmlns:p14="http://schemas.microsoft.com/office/powerpoint/2010/main" val="84532095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4="http://schemas.microsoft.com/office/drawing/2010/main" xmlns:a16="http://schemas.microsoft.com/office/drawing/2014/main"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146;p24">
            <a:extLst>
              <a:ext uri="{FF2B5EF4-FFF2-40B4-BE49-F238E27FC236}">
                <a16:creationId xmlns:a16="http://schemas.microsoft.com/office/drawing/2014/main" id="{36E1D850-4C68-ADA9-EB93-D1BCA8C17041}"/>
              </a:ext>
            </a:extLst>
          </p:cNvPr>
          <p:cNvSpPr txBox="1">
            <a:spLocks noGrp="1"/>
          </p:cNvSpPr>
          <p:nvPr>
            <p:ph type="title"/>
          </p:nvPr>
        </p:nvSpPr>
        <p:spPr>
          <a:xfrm>
            <a:off x="1730829" y="85941"/>
            <a:ext cx="8229600" cy="625965"/>
          </a:xfrm>
          <a:prstGeom prst="rect">
            <a:avLst/>
          </a:prstGeom>
        </p:spPr>
        <p:txBody>
          <a:bodyPr spcFirstLastPara="1" wrap="square" lIns="91425" tIns="91425" rIns="91425" bIns="91425" anchor="t" anchorCtr="0">
            <a:noAutofit/>
          </a:bodyPr>
          <a:lstStyle/>
          <a:p>
            <a:r>
              <a:rPr lang="fr" sz="3600" b="1" dirty="0">
                <a:solidFill>
                  <a:srgbClr val="FF0000"/>
                </a:solidFill>
                <a:latin typeface="Arial"/>
                <a:cs typeface="Arial"/>
                <a:sym typeface="Arial"/>
              </a:rPr>
              <a:t>Presentation plan</a:t>
            </a:r>
            <a:endParaRPr sz="3600" b="1" dirty="0">
              <a:solidFill>
                <a:srgbClr val="FF0000"/>
              </a:solidFill>
              <a:latin typeface="Arial"/>
              <a:cs typeface="Arial"/>
              <a:sym typeface="Arial"/>
            </a:endParaRPr>
          </a:p>
        </p:txBody>
      </p:sp>
      <p:sp>
        <p:nvSpPr>
          <p:cNvPr id="7" name="Rogner un rectangle avec un coin diagonal 4">
            <a:extLst>
              <a:ext uri="{FF2B5EF4-FFF2-40B4-BE49-F238E27FC236}">
                <a16:creationId xmlns:a16="http://schemas.microsoft.com/office/drawing/2014/main" id="{1A01C7C4-966E-7612-CD7C-8DB2BBBCACD6}"/>
              </a:ext>
            </a:extLst>
          </p:cNvPr>
          <p:cNvSpPr/>
          <p:nvPr/>
        </p:nvSpPr>
        <p:spPr>
          <a:xfrm>
            <a:off x="814850" y="5340880"/>
            <a:ext cx="11071358" cy="649287"/>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lIns="228600" tIns="228600" rIns="228600" bIns="228600" spcCol="1270" anchor="ctr"/>
          <a:lstStyle/>
          <a:p>
            <a:pPr algn="just">
              <a:defRPr/>
            </a:pPr>
            <a:endParaRPr lang="fr-FR" sz="2400" kern="0" dirty="0">
              <a:solidFill>
                <a:srgbClr val="FF0000"/>
              </a:solidFill>
              <a:latin typeface="High Tower Text" pitchFamily="18" charset="0"/>
              <a:cs typeface="Calibri" pitchFamily="34" charset="0"/>
            </a:endParaRPr>
          </a:p>
          <a:p>
            <a:pPr algn="just">
              <a:defRPr/>
            </a:pPr>
            <a:r>
              <a:rPr lang="fr-FR" sz="2800" dirty="0">
                <a:latin typeface="Arial" panose="020B0604020202020204" pitchFamily="34" charset="0"/>
                <a:cs typeface="Arial" panose="020B0604020202020204" pitchFamily="34" charset="0"/>
              </a:rPr>
              <a:t>Conclusion</a:t>
            </a:r>
          </a:p>
          <a:p>
            <a:pPr algn="just">
              <a:defRPr/>
            </a:pPr>
            <a:endParaRPr lang="fr-FR" sz="2000" kern="0" dirty="0">
              <a:solidFill>
                <a:sysClr val="windowText" lastClr="000000"/>
              </a:solidFill>
              <a:latin typeface="High Tower Text" pitchFamily="18" charset="0"/>
              <a:cs typeface="Calibri" pitchFamily="34" charset="0"/>
            </a:endParaRPr>
          </a:p>
        </p:txBody>
      </p:sp>
      <p:sp>
        <p:nvSpPr>
          <p:cNvPr id="8" name="Rogner un rectangle avec un coin diagonal 4">
            <a:extLst>
              <a:ext uri="{FF2B5EF4-FFF2-40B4-BE49-F238E27FC236}">
                <a16:creationId xmlns:a16="http://schemas.microsoft.com/office/drawing/2014/main" id="{A218BA88-17B1-090E-9DE0-4BA4D073EF1B}"/>
              </a:ext>
            </a:extLst>
          </p:cNvPr>
          <p:cNvSpPr/>
          <p:nvPr/>
        </p:nvSpPr>
        <p:spPr>
          <a:xfrm>
            <a:off x="789252" y="4595372"/>
            <a:ext cx="11122554" cy="649287"/>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lIns="228600" tIns="228600" rIns="228600" bIns="228600" spcCol="1270" anchor="ctr"/>
          <a:lstStyle/>
          <a:p>
            <a:pPr algn="just">
              <a:defRPr/>
            </a:pPr>
            <a:endParaRPr lang="fr-FR" sz="2400" kern="0" dirty="0">
              <a:solidFill>
                <a:srgbClr val="FF0000"/>
              </a:solidFill>
              <a:latin typeface="High Tower Text" pitchFamily="18" charset="0"/>
              <a:cs typeface="Calibri" pitchFamily="34" charset="0"/>
            </a:endParaRPr>
          </a:p>
          <a:p>
            <a:pPr algn="just">
              <a:defRPr/>
            </a:pPr>
            <a:r>
              <a:rPr lang="fr-FR" sz="2800" cap="all" dirty="0">
                <a:latin typeface="Arial" panose="020B0604020202020204" pitchFamily="34" charset="0"/>
                <a:cs typeface="Arial" panose="020B0604020202020204" pitchFamily="34" charset="0"/>
              </a:rPr>
              <a:t>V. </a:t>
            </a:r>
            <a:r>
              <a:rPr lang="fr-FR" sz="2800" dirty="0">
                <a:latin typeface="Arial" panose="020B0604020202020204" pitchFamily="34" charset="0"/>
                <a:cs typeface="Arial" panose="020B0604020202020204" pitchFamily="34" charset="0"/>
              </a:rPr>
              <a:t>Basket implementation challenges and </a:t>
            </a:r>
            <a:r>
              <a:rPr lang="fr-FR" sz="2800" cap="all" dirty="0">
                <a:latin typeface="Arial" panose="020B0604020202020204" pitchFamily="34" charset="0"/>
                <a:cs typeface="Arial" panose="020B0604020202020204" pitchFamily="34" charset="0"/>
              </a:rPr>
              <a:t>recommendations </a:t>
            </a:r>
            <a:endParaRPr lang="fr-FR" sz="2800" dirty="0">
              <a:latin typeface="Arial" panose="020B0604020202020204" pitchFamily="34" charset="0"/>
              <a:cs typeface="Arial" panose="020B0604020202020204" pitchFamily="34" charset="0"/>
            </a:endParaRPr>
          </a:p>
          <a:p>
            <a:pPr algn="just">
              <a:defRPr/>
            </a:pPr>
            <a:endParaRPr lang="fr-FR" sz="2000" kern="0" dirty="0">
              <a:solidFill>
                <a:sysClr val="windowText" lastClr="000000"/>
              </a:solidFill>
              <a:latin typeface="High Tower Text" pitchFamily="18" charset="0"/>
              <a:cs typeface="Calibri" pitchFamily="34" charset="0"/>
            </a:endParaRPr>
          </a:p>
        </p:txBody>
      </p:sp>
      <p:sp>
        <p:nvSpPr>
          <p:cNvPr id="9" name="Rogner un rectangle avec un coin diagonal 4">
            <a:extLst>
              <a:ext uri="{FF2B5EF4-FFF2-40B4-BE49-F238E27FC236}">
                <a16:creationId xmlns:a16="http://schemas.microsoft.com/office/drawing/2014/main" id="{5201732F-4570-400B-D500-E87D1798FDF0}"/>
              </a:ext>
            </a:extLst>
          </p:cNvPr>
          <p:cNvSpPr/>
          <p:nvPr/>
        </p:nvSpPr>
        <p:spPr>
          <a:xfrm>
            <a:off x="774941" y="2358848"/>
            <a:ext cx="11112258" cy="649287"/>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lIns="228600" tIns="228600" rIns="228600" bIns="228600" spcCol="1270" anchor="ctr"/>
          <a:lstStyle/>
          <a:p>
            <a:pPr algn="just">
              <a:defRPr/>
            </a:pPr>
            <a:endParaRPr lang="fr-FR" sz="2400" kern="0" dirty="0">
              <a:solidFill>
                <a:srgbClr val="FF0000"/>
              </a:solidFill>
              <a:latin typeface="High Tower Text" pitchFamily="18" charset="0"/>
              <a:cs typeface="Calibri" pitchFamily="34" charset="0"/>
            </a:endParaRPr>
          </a:p>
          <a:p>
            <a:pPr algn="just">
              <a:defRPr/>
            </a:pPr>
            <a:r>
              <a:rPr lang="fr-FR" sz="2800" cap="all" dirty="0">
                <a:latin typeface="Arial" panose="020B0604020202020204" pitchFamily="34" charset="0"/>
                <a:cs typeface="Arial" panose="020B0604020202020204" pitchFamily="34" charset="0"/>
              </a:rPr>
              <a:t>II. </a:t>
            </a:r>
            <a:r>
              <a:rPr lang="fr-FR" sz="2800" dirty="0">
                <a:latin typeface="Arial" panose="020B0604020202020204" pitchFamily="34" charset="0"/>
                <a:cs typeface="Arial" panose="020B0604020202020204" pitchFamily="34" charset="0"/>
              </a:rPr>
              <a:t>Design process and players involved</a:t>
            </a:r>
          </a:p>
          <a:p>
            <a:pPr algn="just">
              <a:defRPr/>
            </a:pPr>
            <a:endParaRPr lang="fr-FR" sz="2000" kern="0" dirty="0">
              <a:solidFill>
                <a:sysClr val="windowText" lastClr="000000"/>
              </a:solidFill>
              <a:latin typeface="High Tower Text" pitchFamily="18" charset="0"/>
              <a:cs typeface="Calibri" pitchFamily="34" charset="0"/>
            </a:endParaRPr>
          </a:p>
        </p:txBody>
      </p:sp>
      <p:sp>
        <p:nvSpPr>
          <p:cNvPr id="10" name="Rogner un rectangle avec un coin diagonal 4">
            <a:extLst>
              <a:ext uri="{FF2B5EF4-FFF2-40B4-BE49-F238E27FC236}">
                <a16:creationId xmlns:a16="http://schemas.microsoft.com/office/drawing/2014/main" id="{08A4DE9B-A6B2-6C5C-2C5F-64C9BE695142}"/>
              </a:ext>
            </a:extLst>
          </p:cNvPr>
          <p:cNvSpPr/>
          <p:nvPr/>
        </p:nvSpPr>
        <p:spPr>
          <a:xfrm>
            <a:off x="789252" y="1595608"/>
            <a:ext cx="11071358" cy="685221"/>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lIns="228600" tIns="228600" rIns="228600" bIns="228600" spcCol="1270" anchor="ctr"/>
          <a:lstStyle/>
          <a:p>
            <a:pPr algn="just">
              <a:defRPr/>
            </a:pPr>
            <a:r>
              <a:rPr lang="fr-FR" sz="2800" kern="0" dirty="0">
                <a:solidFill>
                  <a:schemeClr val="tx1"/>
                </a:solidFill>
                <a:latin typeface="Arial" panose="020B0604020202020204" pitchFamily="34" charset="0"/>
                <a:cs typeface="Arial" panose="020B0604020202020204" pitchFamily="34" charset="0"/>
              </a:rPr>
              <a:t>I. </a:t>
            </a:r>
            <a:r>
              <a:rPr lang="fr-FR" sz="2800" dirty="0">
                <a:latin typeface="Arial" panose="020B0604020202020204" pitchFamily="34" charset="0"/>
                <a:cs typeface="Arial" panose="020B0604020202020204" pitchFamily="34" charset="0"/>
              </a:rPr>
              <a:t>Objectives of the resilience basket </a:t>
            </a:r>
          </a:p>
        </p:txBody>
      </p:sp>
      <p:sp>
        <p:nvSpPr>
          <p:cNvPr id="11" name="Rogner un rectangle avec un coin diagonal 4">
            <a:extLst>
              <a:ext uri="{FF2B5EF4-FFF2-40B4-BE49-F238E27FC236}">
                <a16:creationId xmlns:a16="http://schemas.microsoft.com/office/drawing/2014/main" id="{ED68570B-D1A6-7DD5-6921-079112649FEA}"/>
              </a:ext>
            </a:extLst>
          </p:cNvPr>
          <p:cNvSpPr/>
          <p:nvPr/>
        </p:nvSpPr>
        <p:spPr>
          <a:xfrm>
            <a:off x="774941" y="3104356"/>
            <a:ext cx="11122554" cy="649287"/>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lIns="228600" tIns="228600" rIns="228600" bIns="228600" spcCol="1270" anchor="ctr"/>
          <a:lstStyle/>
          <a:p>
            <a:pPr algn="just">
              <a:defRPr/>
            </a:pPr>
            <a:endParaRPr lang="fr-FR" sz="2400" kern="0" dirty="0">
              <a:solidFill>
                <a:srgbClr val="FF0000"/>
              </a:solidFill>
              <a:latin typeface="High Tower Text" pitchFamily="18" charset="0"/>
              <a:cs typeface="Calibri" pitchFamily="34" charset="0"/>
            </a:endParaRPr>
          </a:p>
          <a:p>
            <a:pPr algn="just">
              <a:defRPr/>
            </a:pPr>
            <a:r>
              <a:rPr lang="fr-FR" sz="2800" cap="all" dirty="0">
                <a:latin typeface="Arial" panose="020B0604020202020204" pitchFamily="34" charset="0"/>
                <a:cs typeface="Arial" panose="020B0604020202020204" pitchFamily="34" charset="0"/>
              </a:rPr>
              <a:t>III. </a:t>
            </a:r>
            <a:r>
              <a:rPr lang="fr-FR" sz="2800" dirty="0">
                <a:latin typeface="Arial" panose="020B0604020202020204" pitchFamily="34" charset="0"/>
                <a:cs typeface="Arial" panose="020B0604020202020204" pitchFamily="34" charset="0"/>
              </a:rPr>
              <a:t>Contents of the </a:t>
            </a:r>
            <a:r>
              <a:rPr lang="fr-FR" sz="2800" cap="all" dirty="0" err="1">
                <a:latin typeface="Arial" panose="020B0604020202020204" pitchFamily="34" charset="0"/>
                <a:cs typeface="Arial" panose="020B0604020202020204" pitchFamily="34" charset="0"/>
              </a:rPr>
              <a:t>resilience</a:t>
            </a:r>
            <a:r>
              <a:rPr lang="fr-FR" sz="2800" dirty="0">
                <a:latin typeface="Arial" panose="020B0604020202020204" pitchFamily="34" charset="0"/>
                <a:cs typeface="Arial" panose="020B0604020202020204" pitchFamily="34" charset="0"/>
              </a:rPr>
              <a:t> basket   </a:t>
            </a:r>
          </a:p>
          <a:p>
            <a:pPr algn="just">
              <a:defRPr/>
            </a:pPr>
            <a:endParaRPr lang="fr-FR" sz="2000" kern="0" dirty="0">
              <a:solidFill>
                <a:sysClr val="windowText" lastClr="000000"/>
              </a:solidFill>
              <a:latin typeface="High Tower Text" pitchFamily="18" charset="0"/>
              <a:cs typeface="Calibri" pitchFamily="34" charset="0"/>
            </a:endParaRPr>
          </a:p>
        </p:txBody>
      </p:sp>
      <p:sp>
        <p:nvSpPr>
          <p:cNvPr id="12" name="Rogner un rectangle avec un coin diagonal 4">
            <a:extLst>
              <a:ext uri="{FF2B5EF4-FFF2-40B4-BE49-F238E27FC236}">
                <a16:creationId xmlns:a16="http://schemas.microsoft.com/office/drawing/2014/main" id="{F76282EB-523C-4B1C-FBF4-9FE6D4BA21BA}"/>
              </a:ext>
            </a:extLst>
          </p:cNvPr>
          <p:cNvSpPr/>
          <p:nvPr/>
        </p:nvSpPr>
        <p:spPr>
          <a:xfrm>
            <a:off x="763654" y="3849864"/>
            <a:ext cx="11122554" cy="649287"/>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lIns="228600" tIns="228600" rIns="228600" bIns="228600" spcCol="1270" anchor="ctr"/>
          <a:lstStyle/>
          <a:p>
            <a:pPr algn="just">
              <a:defRPr/>
            </a:pPr>
            <a:endParaRPr lang="fr-FR" sz="2400" kern="0" dirty="0">
              <a:solidFill>
                <a:srgbClr val="FF0000"/>
              </a:solidFill>
              <a:latin typeface="High Tower Text" pitchFamily="18" charset="0"/>
              <a:cs typeface="Calibri" pitchFamily="34" charset="0"/>
            </a:endParaRPr>
          </a:p>
          <a:p>
            <a:pPr algn="just">
              <a:defRPr/>
            </a:pPr>
            <a:r>
              <a:rPr lang="fr-FR" sz="2800" cap="all" dirty="0">
                <a:latin typeface="Arial" panose="020B0604020202020204" pitchFamily="34" charset="0"/>
                <a:cs typeface="Arial" panose="020B0604020202020204" pitchFamily="34" charset="0"/>
              </a:rPr>
              <a:t>IV. </a:t>
            </a:r>
            <a:r>
              <a:rPr lang="fr-FR" sz="2800" dirty="0">
                <a:latin typeface="Arial" panose="020B0604020202020204" pitchFamily="34" charset="0"/>
                <a:cs typeface="Arial" panose="020B0604020202020204" pitchFamily="34" charset="0"/>
              </a:rPr>
              <a:t>Main innovations and the process of </a:t>
            </a:r>
            <a:r>
              <a:rPr lang="fr-FR" sz="2800" cap="all" dirty="0">
                <a:latin typeface="Arial" panose="020B0604020202020204" pitchFamily="34" charset="0"/>
                <a:cs typeface="Arial" panose="020B0604020202020204" pitchFamily="34" charset="0"/>
              </a:rPr>
              <a:t>basket</a:t>
            </a:r>
            <a:r>
              <a:rPr lang="fr-FR" sz="2800" dirty="0">
                <a:latin typeface="Arial" panose="020B0604020202020204" pitchFamily="34" charset="0"/>
                <a:cs typeface="Arial" panose="020B0604020202020204" pitchFamily="34" charset="0"/>
              </a:rPr>
              <a:t> appropriation </a:t>
            </a:r>
          </a:p>
          <a:p>
            <a:pPr algn="just">
              <a:defRPr/>
            </a:pPr>
            <a:endParaRPr lang="fr-FR" sz="2000" kern="0" dirty="0">
              <a:solidFill>
                <a:sysClr val="windowText" lastClr="000000"/>
              </a:solidFill>
              <a:latin typeface="High Tower Text" pitchFamily="18" charset="0"/>
              <a:cs typeface="Calibri" pitchFamily="34" charset="0"/>
            </a:endParaRPr>
          </a:p>
        </p:txBody>
      </p:sp>
      <p:sp>
        <p:nvSpPr>
          <p:cNvPr id="13" name="Rogner un rectangle avec un coin diagonal 4">
            <a:extLst>
              <a:ext uri="{FF2B5EF4-FFF2-40B4-BE49-F238E27FC236}">
                <a16:creationId xmlns:a16="http://schemas.microsoft.com/office/drawing/2014/main" id="{4000BBEA-8C61-8EC0-5533-576BB04C77A4}"/>
              </a:ext>
            </a:extLst>
          </p:cNvPr>
          <p:cNvSpPr/>
          <p:nvPr/>
        </p:nvSpPr>
        <p:spPr>
          <a:xfrm>
            <a:off x="789252" y="904119"/>
            <a:ext cx="11071358" cy="625965"/>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lIns="228600" tIns="228600" rIns="228600" bIns="228600" spcCol="1270" anchor="ctr"/>
          <a:lstStyle/>
          <a:p>
            <a:pPr algn="just">
              <a:defRPr/>
            </a:pPr>
            <a:endParaRPr lang="fr-FR" sz="2400" kern="0" dirty="0">
              <a:solidFill>
                <a:srgbClr val="FF0000"/>
              </a:solidFill>
              <a:latin typeface="High Tower Text" pitchFamily="18" charset="0"/>
              <a:cs typeface="Calibri" pitchFamily="34" charset="0"/>
            </a:endParaRPr>
          </a:p>
          <a:p>
            <a:pPr algn="just">
              <a:defRPr/>
            </a:pPr>
            <a:r>
              <a:rPr lang="fr-FR" sz="2800" kern="0" dirty="0">
                <a:solidFill>
                  <a:schemeClr val="tx1"/>
                </a:solidFill>
                <a:latin typeface="Arial" panose="020B0604020202020204" pitchFamily="34" charset="0"/>
                <a:cs typeface="Arial" panose="020B0604020202020204" pitchFamily="34" charset="0"/>
              </a:rPr>
              <a:t>Introduction</a:t>
            </a:r>
            <a:endParaRPr lang="fr-FR" sz="2800" kern="0" dirty="0">
              <a:solidFill>
                <a:sysClr val="windowText" lastClr="000000"/>
              </a:solidFill>
              <a:latin typeface="Arial" panose="020B0604020202020204" pitchFamily="34" charset="0"/>
              <a:cs typeface="Arial" panose="020B0604020202020204" pitchFamily="34" charset="0"/>
            </a:endParaRPr>
          </a:p>
          <a:p>
            <a:pPr algn="just">
              <a:defRPr/>
            </a:pPr>
            <a:r>
              <a:rPr lang="fr-FR" sz="2000" b="1" kern="0" dirty="0">
                <a:solidFill>
                  <a:sysClr val="windowText" lastClr="000000"/>
                </a:solidFill>
                <a:latin typeface="Lucida Sans Unicode"/>
              </a:rPr>
              <a:t> </a:t>
            </a:r>
            <a:endParaRPr lang="fr-FR" sz="2000" kern="0" dirty="0">
              <a:solidFill>
                <a:sysClr val="windowText" lastClr="000000"/>
              </a:solidFill>
              <a:latin typeface="High Tower Text" pitchFamily="18" charset="0"/>
              <a:cs typeface="Calibri" pitchFamily="34" charset="0"/>
            </a:endParaRPr>
          </a:p>
        </p:txBody>
      </p:sp>
      <p:pic>
        <p:nvPicPr>
          <p:cNvPr id="14" name="Image 13">
            <a:extLst>
              <a:ext uri="{FF2B5EF4-FFF2-40B4-BE49-F238E27FC236}">
                <a16:creationId xmlns:a16="http://schemas.microsoft.com/office/drawing/2014/main" id="{A2140AAB-C51C-47BC-8BE3-37EB86F0D99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15" name="Image 14">
            <a:extLst>
              <a:ext uri="{FF2B5EF4-FFF2-40B4-BE49-F238E27FC236}">
                <a16:creationId xmlns:a16="http://schemas.microsoft.com/office/drawing/2014/main" id="{A7B81590-AA2D-4AD4-793F-CCA093C2999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27748" y="34402"/>
            <a:ext cx="739494" cy="760228"/>
          </a:xfrm>
          <a:prstGeom prst="rect">
            <a:avLst/>
          </a:prstGeom>
          <a:noFill/>
          <a:ln>
            <a:noFill/>
          </a:ln>
        </p:spPr>
      </p:pic>
      <p:sp>
        <p:nvSpPr>
          <p:cNvPr id="16" name="Espace réservé du numéro de diapositive 10">
            <a:extLst>
              <a:ext uri="{FF2B5EF4-FFF2-40B4-BE49-F238E27FC236}">
                <a16:creationId xmlns:a16="http://schemas.microsoft.com/office/drawing/2014/main" id="{DF4181A2-AE86-DB52-ABE7-6656B653D7F6}"/>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2</a:t>
            </a:r>
          </a:p>
        </p:txBody>
      </p:sp>
    </p:spTree>
    <p:extLst>
      <p:ext uri="{BB962C8B-B14F-4D97-AF65-F5344CB8AC3E}">
        <p14:creationId xmlns:p14="http://schemas.microsoft.com/office/powerpoint/2010/main" val="168065703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4="http://schemas.microsoft.com/office/drawing/2010/main" xmlns:a16="http://schemas.microsoft.com/office/drawing/2014/main"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441454" y="0"/>
            <a:ext cx="739494" cy="760228"/>
          </a:xfrm>
          <a:prstGeom prst="rect">
            <a:avLst/>
          </a:prstGeom>
          <a:noFill/>
          <a:ln>
            <a:noFill/>
          </a:ln>
        </p:spPr>
      </p:pic>
      <p:sp>
        <p:nvSpPr>
          <p:cNvPr id="10" name="Espace réservé du texte 2">
            <a:extLst>
              <a:ext uri="{FF2B5EF4-FFF2-40B4-BE49-F238E27FC236}">
                <a16:creationId xmlns:a16="http://schemas.microsoft.com/office/drawing/2014/main" id="{756EC945-03AF-12E7-A49F-A0B217DB8ABE}"/>
              </a:ext>
            </a:extLst>
          </p:cNvPr>
          <p:cNvSpPr txBox="1">
            <a:spLocks/>
          </p:cNvSpPr>
          <p:nvPr/>
        </p:nvSpPr>
        <p:spPr>
          <a:xfrm>
            <a:off x="206843" y="838285"/>
            <a:ext cx="11816544" cy="5870376"/>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lnSpc>
                <a:spcPct val="150000"/>
              </a:lnSpc>
              <a:buFont typeface="Wingdings" panose="05000000000000000000" pitchFamily="2" charset="2"/>
              <a:buChar char="q"/>
            </a:pPr>
            <a:r>
              <a:rPr lang="fr-CA" sz="3800" dirty="0">
                <a:latin typeface="Arial" panose="020B0604020202020204" pitchFamily="34" charset="0"/>
                <a:ea typeface="Calibri" panose="020F0502020204030204" pitchFamily="34" charset="0"/>
                <a:cs typeface="Arial" panose="020B0604020202020204" pitchFamily="34" charset="0"/>
              </a:rPr>
              <a:t>The issue of food security in West Africa is a social, economic and political challenge that public authorities are seeking to curb.</a:t>
            </a:r>
          </a:p>
          <a:p>
            <a:pPr marL="342900" indent="-342900" algn="just">
              <a:lnSpc>
                <a:spcPct val="150000"/>
              </a:lnSpc>
              <a:buFont typeface="Wingdings" panose="05000000000000000000" pitchFamily="2" charset="2"/>
              <a:buChar char="q"/>
            </a:pPr>
            <a:r>
              <a:rPr lang="fr-CA" sz="3800" dirty="0">
                <a:latin typeface="Arial" panose="020B0604020202020204" pitchFamily="34" charset="0"/>
                <a:ea typeface="Calibri" panose="020F0502020204030204" pitchFamily="34" charset="0"/>
                <a:cs typeface="Arial" panose="020B0604020202020204" pitchFamily="34" charset="0"/>
              </a:rPr>
              <a:t>Need for effective, structural measures to curb this situation</a:t>
            </a:r>
          </a:p>
          <a:p>
            <a:pPr marL="342900" indent="-342900" algn="just">
              <a:lnSpc>
                <a:spcPct val="150000"/>
              </a:lnSpc>
              <a:buFont typeface="Wingdings" panose="05000000000000000000" pitchFamily="2" charset="2"/>
              <a:buChar char="q"/>
            </a:pPr>
            <a:r>
              <a:rPr lang="fr-CA" sz="3800" dirty="0">
                <a:latin typeface="Arial" panose="020B0604020202020204" pitchFamily="34" charset="0"/>
                <a:ea typeface="Calibri" panose="020F0502020204030204" pitchFamily="34" charset="0"/>
                <a:cs typeface="Arial" panose="020B0604020202020204" pitchFamily="34" charset="0"/>
              </a:rPr>
              <a:t>Sustainable Development Goal (SDG) 2, which globally aims to "eradicate hunger, ensure food security, improve nutrition and promote sustainable agriculture" by 2030</a:t>
            </a:r>
          </a:p>
          <a:p>
            <a:pPr marL="342900" indent="-342900" algn="just">
              <a:lnSpc>
                <a:spcPct val="150000"/>
              </a:lnSpc>
              <a:buFont typeface="Wingdings" panose="05000000000000000000" pitchFamily="2" charset="2"/>
              <a:buChar char="q"/>
            </a:pPr>
            <a:r>
              <a:rPr lang="fr-CA" sz="3800" dirty="0">
                <a:latin typeface="Arial" panose="020B0604020202020204" pitchFamily="34" charset="0"/>
                <a:ea typeface="Calibri" panose="020F0502020204030204" pitchFamily="34" charset="0"/>
                <a:cs typeface="Arial" panose="020B0604020202020204" pitchFamily="34" charset="0"/>
              </a:rPr>
              <a:t>The PRP-AGIR, adopted in 2016 and whose vision is: by 2035 the poverty of the Burkinabè people and the vulnerability of their livelihoods are reduced by half and they enjoy sustainable food security</a:t>
            </a:r>
          </a:p>
          <a:p>
            <a:pPr marL="342900" indent="-342900" algn="just">
              <a:lnSpc>
                <a:spcPct val="150000"/>
              </a:lnSpc>
              <a:buFont typeface="Wingdings" panose="05000000000000000000" pitchFamily="2" charset="2"/>
              <a:buChar char="q"/>
            </a:pPr>
            <a:r>
              <a:rPr lang="fr-CA" sz="3800" dirty="0">
                <a:latin typeface="Arial" panose="020B0604020202020204" pitchFamily="34" charset="0"/>
                <a:ea typeface="Calibri" panose="020F0502020204030204" pitchFamily="34" charset="0"/>
                <a:cs typeface="Arial" panose="020B0604020202020204" pitchFamily="34" charset="0"/>
              </a:rPr>
              <a:t>The PNSAN, adopted in 2018, with a vision to 2027 which is to </a:t>
            </a:r>
            <a:r>
              <a:rPr lang="fr-FR" sz="3800" dirty="0">
                <a:latin typeface="Arial" panose="020B0604020202020204" pitchFamily="34" charset="0"/>
                <a:ea typeface="Calibri" panose="020F0502020204030204" pitchFamily="34" charset="0"/>
                <a:cs typeface="Arial" panose="020B0604020202020204" pitchFamily="34" charset="0"/>
              </a:rPr>
              <a:t>ensure all populations at all times have </a:t>
            </a:r>
            <a:r>
              <a:rPr lang="fr-FR" sz="3800" dirty="0" err="1">
                <a:latin typeface="Arial" panose="020B0604020202020204" pitchFamily="34" charset="0"/>
                <a:ea typeface="Calibri" panose="020F0502020204030204" pitchFamily="34" charset="0"/>
                <a:cs typeface="Arial" panose="020B0604020202020204" pitchFamily="34" charset="0"/>
              </a:rPr>
              <a:t>equitable</a:t>
            </a:r>
            <a:r>
              <a:rPr lang="fr-FR" sz="3800" dirty="0">
                <a:latin typeface="Arial" panose="020B0604020202020204" pitchFamily="34" charset="0"/>
                <a:ea typeface="Calibri" panose="020F0502020204030204" pitchFamily="34" charset="0"/>
                <a:cs typeface="Arial" panose="020B0604020202020204" pitchFamily="34" charset="0"/>
              </a:rPr>
              <a:t> access to a balanced, sufficient and healthy diet in order to contribute to reducing poverty, consolidating social peace and achieving sustainable development. </a:t>
            </a:r>
            <a:endParaRPr lang="fr-CA" sz="3800" dirty="0">
              <a:latin typeface="Arial" panose="020B0604020202020204" pitchFamily="34" charset="0"/>
              <a:ea typeface="Calibri" panose="020F0502020204030204" pitchFamily="34" charset="0"/>
              <a:cs typeface="Arial" panose="020B0604020202020204" pitchFamily="34" charset="0"/>
            </a:endParaRPr>
          </a:p>
          <a:p>
            <a:pPr marL="342900" indent="-342900" algn="just">
              <a:lnSpc>
                <a:spcPct val="150000"/>
              </a:lnSpc>
              <a:buFont typeface="Wingdings" panose="05000000000000000000" pitchFamily="2" charset="2"/>
              <a:buChar char="q"/>
            </a:pPr>
            <a:r>
              <a:rPr lang="fr-CA" sz="3800" dirty="0">
                <a:latin typeface="Arial" panose="020B0604020202020204" pitchFamily="34" charset="0"/>
                <a:ea typeface="Calibri" panose="020F0502020204030204" pitchFamily="34" charset="0"/>
                <a:cs typeface="Arial" panose="020B0604020202020204" pitchFamily="34" charset="0"/>
              </a:rPr>
              <a:t>This is also the </a:t>
            </a:r>
            <a:r>
              <a:rPr lang="fr-CA" sz="3800" dirty="0" err="1">
                <a:latin typeface="Arial" panose="020B0604020202020204" pitchFamily="34" charset="0"/>
                <a:ea typeface="Calibri" panose="020F0502020204030204" pitchFamily="34" charset="0"/>
                <a:cs typeface="Arial" panose="020B0604020202020204" pitchFamily="34" charset="0"/>
              </a:rPr>
              <a:t>framework</a:t>
            </a:r>
            <a:r>
              <a:rPr lang="fr-CA" sz="3800" dirty="0">
                <a:latin typeface="Arial" panose="020B0604020202020204" pitchFamily="34" charset="0"/>
                <a:ea typeface="Calibri" panose="020F0502020204030204" pitchFamily="34" charset="0"/>
                <a:cs typeface="Arial" panose="020B0604020202020204" pitchFamily="34" charset="0"/>
              </a:rPr>
              <a:t> of the resilience basket, </a:t>
            </a:r>
            <a:r>
              <a:rPr lang="fr-FR" sz="3800" dirty="0">
                <a:latin typeface="Arial" panose="020B0604020202020204" pitchFamily="34" charset="0"/>
                <a:ea typeface="Calibri" panose="020F0502020204030204" pitchFamily="34" charset="0"/>
                <a:cs typeface="Arial" panose="020B0604020202020204" pitchFamily="34" charset="0"/>
              </a:rPr>
              <a:t>a strategic and programmatic adaptation </a:t>
            </a:r>
            <a:r>
              <a:rPr lang="fr-CA" sz="3800" dirty="0">
                <a:latin typeface="Arial" panose="020B0604020202020204" pitchFamily="34" charset="0"/>
                <a:ea typeface="Calibri" panose="020F0502020204030204" pitchFamily="34" charset="0"/>
                <a:cs typeface="Arial" panose="020B0604020202020204" pitchFamily="34" charset="0"/>
              </a:rPr>
              <a:t>developed by SE-CNSA with the support of all players in the national SAN system to gradually build the resilience of vulnerable households.</a:t>
            </a:r>
          </a:p>
          <a:p>
            <a:pPr marL="114300" indent="0">
              <a:buFont typeface="Arial" panose="020B0604020202020204" pitchFamily="34" charset="0"/>
              <a:buNone/>
            </a:pPr>
            <a:endParaRPr lang="fr-BF" dirty="0"/>
          </a:p>
        </p:txBody>
      </p:sp>
      <p:sp>
        <p:nvSpPr>
          <p:cNvPr id="11" name="Espace réservé du numéro de diapositive 10">
            <a:extLst>
              <a:ext uri="{FF2B5EF4-FFF2-40B4-BE49-F238E27FC236}">
                <a16:creationId xmlns:a16="http://schemas.microsoft.com/office/drawing/2014/main" id="{31B000B3-D5B0-0C7B-B744-C03B6F130046}"/>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3</a:t>
            </a:r>
          </a:p>
        </p:txBody>
      </p:sp>
      <p:sp>
        <p:nvSpPr>
          <p:cNvPr id="7" name="Google Shape;146;p24">
            <a:extLst>
              <a:ext uri="{FF2B5EF4-FFF2-40B4-BE49-F238E27FC236}">
                <a16:creationId xmlns:a16="http://schemas.microsoft.com/office/drawing/2014/main" id="{E61A093B-A7CE-3C1F-DCCD-D42C2B149F46}"/>
              </a:ext>
            </a:extLst>
          </p:cNvPr>
          <p:cNvSpPr txBox="1">
            <a:spLocks noGrp="1"/>
          </p:cNvSpPr>
          <p:nvPr>
            <p:ph type="title"/>
          </p:nvPr>
        </p:nvSpPr>
        <p:spPr>
          <a:xfrm>
            <a:off x="3260851" y="149339"/>
            <a:ext cx="4531004" cy="553243"/>
          </a:xfrm>
          <a:prstGeom prst="rect">
            <a:avLst/>
          </a:prstGeom>
        </p:spPr>
        <p:txBody>
          <a:bodyPr spcFirstLastPara="1" wrap="square" lIns="91425" tIns="91425" rIns="91425" bIns="91425" anchor="t" anchorCtr="0">
            <a:noAutofit/>
          </a:bodyPr>
          <a:lstStyle/>
          <a:p>
            <a:r>
              <a:rPr lang="fr" sz="3600" b="1" dirty="0">
                <a:solidFill>
                  <a:srgbClr val="FF0000"/>
                </a:solidFill>
                <a:latin typeface="Arial"/>
                <a:cs typeface="Arial"/>
                <a:sym typeface="Arial"/>
              </a:rPr>
              <a:t>Introduction (1/1)</a:t>
            </a:r>
            <a:endParaRPr sz="3600" b="1" dirty="0">
              <a:solidFill>
                <a:srgbClr val="FF0000"/>
              </a:solidFill>
              <a:latin typeface="Arial"/>
              <a:cs typeface="Arial"/>
              <a:sym typeface="Arial"/>
            </a:endParaRPr>
          </a:p>
        </p:txBody>
      </p:sp>
    </p:spTree>
    <p:extLst>
      <p:ext uri="{BB962C8B-B14F-4D97-AF65-F5344CB8AC3E}">
        <p14:creationId xmlns:p14="http://schemas.microsoft.com/office/powerpoint/2010/main" val="158486845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4="http://schemas.microsoft.com/office/drawing/2010/main" xmlns:a16="http://schemas.microsoft.com/office/drawing/2014/main"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441454" y="0"/>
            <a:ext cx="739494" cy="760228"/>
          </a:xfrm>
          <a:prstGeom prst="rect">
            <a:avLst/>
          </a:prstGeom>
          <a:noFill/>
          <a:ln>
            <a:noFill/>
          </a:ln>
        </p:spPr>
      </p:pic>
      <p:sp>
        <p:nvSpPr>
          <p:cNvPr id="9" name="Google Shape;182;p25">
            <a:extLst>
              <a:ext uri="{FF2B5EF4-FFF2-40B4-BE49-F238E27FC236}">
                <a16:creationId xmlns:a16="http://schemas.microsoft.com/office/drawing/2014/main" id="{30F494C2-CCEA-0453-69EB-D433D0EDC25E}"/>
              </a:ext>
            </a:extLst>
          </p:cNvPr>
          <p:cNvSpPr txBox="1">
            <a:spLocks noGrp="1"/>
          </p:cNvSpPr>
          <p:nvPr>
            <p:ph type="title"/>
          </p:nvPr>
        </p:nvSpPr>
        <p:spPr>
          <a:xfrm>
            <a:off x="1698172" y="179658"/>
            <a:ext cx="8543108" cy="669428"/>
          </a:xfrm>
          <a:prstGeom prst="rect">
            <a:avLst/>
          </a:prstGeom>
        </p:spPr>
        <p:txBody>
          <a:bodyPr spcFirstLastPara="1" wrap="square" lIns="91425" tIns="91425" rIns="91425" bIns="91425" anchor="t" anchorCtr="0">
            <a:noAutofit/>
          </a:bodyPr>
          <a:lstStyle/>
          <a:p>
            <a:r>
              <a:rPr lang="fr-FR" sz="3600" b="1" dirty="0">
                <a:solidFill>
                  <a:srgbClr val="FF0000"/>
                </a:solidFill>
                <a:latin typeface="Arial"/>
                <a:cs typeface="Arial"/>
                <a:sym typeface="Arial"/>
              </a:rPr>
              <a:t>Resilience basket objectives (1/1)</a:t>
            </a:r>
          </a:p>
        </p:txBody>
      </p:sp>
      <p:sp>
        <p:nvSpPr>
          <p:cNvPr id="10" name="Espace réservé du texte 2">
            <a:extLst>
              <a:ext uri="{FF2B5EF4-FFF2-40B4-BE49-F238E27FC236}">
                <a16:creationId xmlns:a16="http://schemas.microsoft.com/office/drawing/2014/main" id="{756EC945-03AF-12E7-A49F-A0B217DB8ABE}"/>
              </a:ext>
            </a:extLst>
          </p:cNvPr>
          <p:cNvSpPr txBox="1">
            <a:spLocks/>
          </p:cNvSpPr>
          <p:nvPr/>
        </p:nvSpPr>
        <p:spPr>
          <a:xfrm>
            <a:off x="198664" y="1075752"/>
            <a:ext cx="11794672" cy="522568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lgn="just">
              <a:lnSpc>
                <a:spcPct val="150000"/>
              </a:lnSpc>
              <a:buFont typeface="Arial" panose="020B0604020202020204" pitchFamily="34" charset="0"/>
              <a:buNone/>
            </a:pPr>
            <a:r>
              <a:rPr lang="fr-FR" sz="2400" b="1" dirty="0">
                <a:latin typeface="Arial" panose="020B0604020202020204" pitchFamily="34" charset="0"/>
                <a:cs typeface="Arial" panose="020B0604020202020204" pitchFamily="34" charset="0"/>
              </a:rPr>
              <a:t>Overall objective: to </a:t>
            </a:r>
            <a:r>
              <a:rPr lang="fr-FR" sz="2400" dirty="0">
                <a:latin typeface="Arial" panose="020B0604020202020204" pitchFamily="34" charset="0"/>
                <a:cs typeface="Arial" panose="020B0604020202020204" pitchFamily="34" charset="0"/>
              </a:rPr>
              <a:t>help improve the food and nutritional security of vulnerable households by focusing on strengthening livelihoods in order to reduce the need for food assistance.</a:t>
            </a:r>
          </a:p>
          <a:p>
            <a:pPr marL="114300" indent="0" algn="just">
              <a:lnSpc>
                <a:spcPct val="150000"/>
              </a:lnSpc>
              <a:buFont typeface="Arial" panose="020B0604020202020204" pitchFamily="34" charset="0"/>
              <a:buNone/>
            </a:pPr>
            <a:r>
              <a:rPr lang="fr-FR" sz="2400" b="1" dirty="0">
                <a:latin typeface="Arial" panose="020B0604020202020204" pitchFamily="34" charset="0"/>
                <a:cs typeface="Arial" panose="020B0604020202020204" pitchFamily="34" charset="0"/>
              </a:rPr>
              <a:t>Specific objectives:</a:t>
            </a:r>
            <a:endParaRPr lang="fr-FR" sz="2400"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ü"/>
            </a:pPr>
            <a:r>
              <a:rPr lang="fr-FR" dirty="0">
                <a:latin typeface="Arial" panose="020B0604020202020204" pitchFamily="34" charset="0"/>
                <a:cs typeface="Arial" panose="020B0604020202020204" pitchFamily="34" charset="0"/>
              </a:rPr>
              <a:t>Restore the productive capacities of vulnerable households, i.e. access to land, inputs, equipment, etc; </a:t>
            </a:r>
          </a:p>
          <a:p>
            <a:pPr lvl="1" algn="just">
              <a:lnSpc>
                <a:spcPct val="150000"/>
              </a:lnSpc>
              <a:buFont typeface="Wingdings" panose="05000000000000000000" pitchFamily="2" charset="2"/>
              <a:buChar char="ü"/>
            </a:pPr>
            <a:r>
              <a:rPr lang="fr-FR" dirty="0" err="1">
                <a:latin typeface="Arial" panose="020B0604020202020204" pitchFamily="34" charset="0"/>
                <a:cs typeface="Arial" panose="020B0604020202020204" pitchFamily="34" charset="0"/>
              </a:rPr>
              <a:t>Gradually</a:t>
            </a:r>
            <a:r>
              <a:rPr lang="fr-FR" dirty="0">
                <a:latin typeface="Arial" panose="020B0604020202020204" pitchFamily="34" charset="0"/>
                <a:cs typeface="Arial" panose="020B0604020202020204" pitchFamily="34" charset="0"/>
              </a:rPr>
              <a:t> </a:t>
            </a:r>
            <a:r>
              <a:rPr lang="fr-FR" dirty="0" err="1">
                <a:latin typeface="Arial" panose="020B0604020202020204" pitchFamily="34" charset="0"/>
                <a:cs typeface="Arial" panose="020B0604020202020204" pitchFamily="34" charset="0"/>
              </a:rPr>
              <a:t>build</a:t>
            </a:r>
            <a:r>
              <a:rPr lang="fr-FR" dirty="0">
                <a:latin typeface="Arial" panose="020B0604020202020204" pitchFamily="34" charset="0"/>
                <a:cs typeface="Arial" panose="020B0604020202020204" pitchFamily="34" charset="0"/>
              </a:rPr>
              <a:t> the resilience of vulnerable households ;</a:t>
            </a:r>
          </a:p>
          <a:p>
            <a:pPr lvl="1" algn="just">
              <a:lnSpc>
                <a:spcPct val="150000"/>
              </a:lnSpc>
              <a:buFont typeface="Wingdings" panose="05000000000000000000" pitchFamily="2" charset="2"/>
              <a:buChar char="ü"/>
            </a:pPr>
            <a:r>
              <a:rPr lang="fr-FR" dirty="0" err="1">
                <a:latin typeface="Arial" panose="020B0604020202020204" pitchFamily="34" charset="0"/>
                <a:cs typeface="Arial" panose="020B0604020202020204" pitchFamily="34" charset="0"/>
              </a:rPr>
              <a:t>Empower</a:t>
            </a:r>
            <a:r>
              <a:rPr lang="fr-FR" dirty="0">
                <a:latin typeface="Arial" panose="020B0604020202020204" pitchFamily="34" charset="0"/>
                <a:cs typeface="Arial" panose="020B0604020202020204" pitchFamily="34" charset="0"/>
              </a:rPr>
              <a:t> vulnerable households; </a:t>
            </a:r>
          </a:p>
          <a:p>
            <a:pPr lvl="1" algn="just">
              <a:lnSpc>
                <a:spcPct val="150000"/>
              </a:lnSpc>
              <a:buFont typeface="Wingdings" panose="05000000000000000000" pitchFamily="2" charset="2"/>
              <a:buChar char="ü"/>
            </a:pPr>
            <a:r>
              <a:rPr lang="fr-FR" dirty="0">
                <a:latin typeface="Arial" panose="020B0604020202020204" pitchFamily="34" charset="0"/>
                <a:cs typeface="Arial" panose="020B0604020202020204" pitchFamily="34" charset="0"/>
              </a:rPr>
              <a:t>Increase the economic potential of vulnerable households.</a:t>
            </a:r>
          </a:p>
          <a:p>
            <a:pPr marL="114300" indent="0">
              <a:buFont typeface="Arial" panose="020B0604020202020204" pitchFamily="34" charset="0"/>
              <a:buNone/>
            </a:pPr>
            <a:endParaRPr lang="fr-BF" dirty="0"/>
          </a:p>
        </p:txBody>
      </p:sp>
      <p:sp>
        <p:nvSpPr>
          <p:cNvPr id="11" name="Espace réservé du numéro de diapositive 10">
            <a:extLst>
              <a:ext uri="{FF2B5EF4-FFF2-40B4-BE49-F238E27FC236}">
                <a16:creationId xmlns:a16="http://schemas.microsoft.com/office/drawing/2014/main" id="{31B000B3-D5B0-0C7B-B744-C03B6F130046}"/>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4</a:t>
            </a:r>
          </a:p>
        </p:txBody>
      </p:sp>
    </p:spTree>
    <p:extLst>
      <p:ext uri="{BB962C8B-B14F-4D97-AF65-F5344CB8AC3E}">
        <p14:creationId xmlns:p14="http://schemas.microsoft.com/office/powerpoint/2010/main" val="170060908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4="http://schemas.microsoft.com/office/drawing/2010/main" xmlns:a16="http://schemas.microsoft.com/office/drawing/2014/main"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27748" y="34402"/>
            <a:ext cx="739494" cy="760228"/>
          </a:xfrm>
          <a:prstGeom prst="rect">
            <a:avLst/>
          </a:prstGeom>
          <a:noFill/>
          <a:ln>
            <a:noFill/>
          </a:ln>
        </p:spPr>
      </p:pic>
      <p:sp>
        <p:nvSpPr>
          <p:cNvPr id="7" name="Titre 1">
            <a:extLst>
              <a:ext uri="{FF2B5EF4-FFF2-40B4-BE49-F238E27FC236}">
                <a16:creationId xmlns:a16="http://schemas.microsoft.com/office/drawing/2014/main" id="{45BC9EB3-8861-58C4-CE7D-5B032233D1B4}"/>
              </a:ext>
            </a:extLst>
          </p:cNvPr>
          <p:cNvSpPr>
            <a:spLocks noGrp="1"/>
          </p:cNvSpPr>
          <p:nvPr>
            <p:ph type="title"/>
          </p:nvPr>
        </p:nvSpPr>
        <p:spPr>
          <a:xfrm>
            <a:off x="1030227" y="238805"/>
            <a:ext cx="11277600" cy="701972"/>
          </a:xfrm>
        </p:spPr>
        <p:txBody>
          <a:bodyPr/>
          <a:lstStyle/>
          <a:p>
            <a:r>
              <a:rPr lang="fr-FR" sz="3200" b="1" dirty="0">
                <a:solidFill>
                  <a:srgbClr val="FF0000"/>
                </a:solidFill>
                <a:latin typeface="Arial"/>
                <a:cs typeface="Arial"/>
              </a:rPr>
              <a:t>Development process and players involved (1/1</a:t>
            </a:r>
            <a:r>
              <a:rPr lang="fr-FR" sz="3600" b="1" dirty="0">
                <a:solidFill>
                  <a:srgbClr val="FF0000"/>
                </a:solidFill>
                <a:latin typeface="Arial"/>
                <a:cs typeface="Arial"/>
              </a:rPr>
              <a:t>)</a:t>
            </a:r>
            <a:endParaRPr lang="fr-BF" sz="3600" b="1" dirty="0">
              <a:solidFill>
                <a:srgbClr val="FF0000"/>
              </a:solidFill>
              <a:latin typeface="Arial"/>
              <a:cs typeface="Arial"/>
            </a:endParaRPr>
          </a:p>
        </p:txBody>
      </p:sp>
      <p:sp>
        <p:nvSpPr>
          <p:cNvPr id="8" name="Espace réservé du texte 2">
            <a:extLst>
              <a:ext uri="{FF2B5EF4-FFF2-40B4-BE49-F238E27FC236}">
                <a16:creationId xmlns:a16="http://schemas.microsoft.com/office/drawing/2014/main" id="{33C8048D-E646-4820-52D7-5824F76D940A}"/>
              </a:ext>
            </a:extLst>
          </p:cNvPr>
          <p:cNvSpPr txBox="1">
            <a:spLocks/>
          </p:cNvSpPr>
          <p:nvPr/>
        </p:nvSpPr>
        <p:spPr>
          <a:xfrm>
            <a:off x="250371" y="1092881"/>
            <a:ext cx="11680372" cy="50466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lgn="just">
              <a:lnSpc>
                <a:spcPct val="150000"/>
              </a:lnSpc>
              <a:buFont typeface="Arial" panose="020B0604020202020204" pitchFamily="34" charset="0"/>
              <a:buNone/>
            </a:pPr>
            <a:r>
              <a:rPr lang="fr-FR" sz="2400" dirty="0">
                <a:latin typeface="Arial" panose="020B0604020202020204" pitchFamily="34" charset="0"/>
                <a:cs typeface="Arial" panose="020B0604020202020204" pitchFamily="34" charset="0"/>
              </a:rPr>
              <a:t>Concerted and inclusive process with participation between state actors; development partners, civil society and producers. Process started in 2019 with the following stages:</a:t>
            </a:r>
          </a:p>
          <a:p>
            <a:pPr marL="742950" lvl="1" indent="-285750" algn="just">
              <a:lnSpc>
                <a:spcPct val="150000"/>
              </a:lnSpc>
              <a:buFont typeface="Wingdings" panose="05000000000000000000" pitchFamily="2" charset="2"/>
              <a:buChar char="q"/>
            </a:pPr>
            <a:r>
              <a:rPr lang="fr-FR" dirty="0">
                <a:latin typeface="Arial" panose="020B0604020202020204" pitchFamily="34" charset="0"/>
                <a:cs typeface="Arial" panose="020B0604020202020204" pitchFamily="34" charset="0"/>
              </a:rPr>
              <a:t>mapping resilience players ; </a:t>
            </a:r>
          </a:p>
          <a:p>
            <a:pPr marL="742950" lvl="1" indent="-285750" algn="just">
              <a:lnSpc>
                <a:spcPct val="150000"/>
              </a:lnSpc>
              <a:buFont typeface="Wingdings" panose="05000000000000000000" pitchFamily="2" charset="2"/>
              <a:buChar char="q"/>
            </a:pPr>
            <a:r>
              <a:rPr lang="fr-FR" dirty="0">
                <a:latin typeface="Arial" panose="020B0604020202020204" pitchFamily="34" charset="0"/>
                <a:cs typeface="Arial" panose="020B0604020202020204" pitchFamily="34" charset="0"/>
              </a:rPr>
              <a:t> capacity-building for resilience players on the RIMA II tool; </a:t>
            </a:r>
          </a:p>
          <a:p>
            <a:pPr marL="742950" lvl="1" indent="-285750" algn="just">
              <a:lnSpc>
                <a:spcPct val="150000"/>
              </a:lnSpc>
              <a:buFont typeface="Wingdings" panose="05000000000000000000" pitchFamily="2" charset="2"/>
              <a:buChar char="q"/>
            </a:pPr>
            <a:r>
              <a:rPr lang="fr-FR" dirty="0">
                <a:latin typeface="Arial" panose="020B0604020202020204" pitchFamily="34" charset="0"/>
                <a:cs typeface="Arial" panose="020B0604020202020204" pitchFamily="34" charset="0"/>
              </a:rPr>
              <a:t> defining the contents of the resilience basket ; </a:t>
            </a:r>
          </a:p>
          <a:p>
            <a:pPr marL="742950" lvl="1" indent="-285750" algn="just">
              <a:lnSpc>
                <a:spcPct val="150000"/>
              </a:lnSpc>
              <a:buFont typeface="Wingdings" panose="05000000000000000000" pitchFamily="2" charset="2"/>
              <a:buChar char="q"/>
            </a:pPr>
            <a:r>
              <a:rPr lang="fr-FR" dirty="0">
                <a:latin typeface="Arial" panose="020B0604020202020204" pitchFamily="34" charset="0"/>
                <a:cs typeface="Arial" panose="020B0604020202020204" pitchFamily="34" charset="0"/>
              </a:rPr>
              <a:t> drafting and finalizing the resilience basket document ; </a:t>
            </a:r>
          </a:p>
          <a:p>
            <a:pPr marL="742950" lvl="1" indent="-285750" algn="just">
              <a:lnSpc>
                <a:spcPct val="150000"/>
              </a:lnSpc>
              <a:buFont typeface="Wingdings" panose="05000000000000000000" pitchFamily="2" charset="2"/>
              <a:buChar char="q"/>
            </a:pPr>
            <a:r>
              <a:rPr lang="fr-FR" dirty="0">
                <a:latin typeface="Arial" panose="020B0604020202020204" pitchFamily="34" charset="0"/>
                <a:cs typeface="Arial" panose="020B0604020202020204" pitchFamily="34" charset="0"/>
              </a:rPr>
              <a:t> validation of the resilience basket document.</a:t>
            </a:r>
          </a:p>
          <a:p>
            <a:endParaRPr lang="fr-BF" dirty="0"/>
          </a:p>
        </p:txBody>
      </p:sp>
      <p:sp>
        <p:nvSpPr>
          <p:cNvPr id="11" name="Espace réservé du numéro de diapositive 10">
            <a:extLst>
              <a:ext uri="{FF2B5EF4-FFF2-40B4-BE49-F238E27FC236}">
                <a16:creationId xmlns:a16="http://schemas.microsoft.com/office/drawing/2014/main" id="{D089F2E4-DB15-C377-E918-2B7ED689087D}"/>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5</a:t>
            </a:r>
          </a:p>
        </p:txBody>
      </p:sp>
    </p:spTree>
    <p:extLst>
      <p:ext uri="{BB962C8B-B14F-4D97-AF65-F5344CB8AC3E}">
        <p14:creationId xmlns:p14="http://schemas.microsoft.com/office/powerpoint/2010/main" val="319275752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4="http://schemas.microsoft.com/office/drawing/2010/main" xmlns:a16="http://schemas.microsoft.com/office/drawing/2014/main"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441454" y="29128"/>
            <a:ext cx="739494" cy="760228"/>
          </a:xfrm>
          <a:prstGeom prst="rect">
            <a:avLst/>
          </a:prstGeom>
          <a:noFill/>
          <a:ln>
            <a:noFill/>
          </a:ln>
        </p:spPr>
      </p:pic>
      <p:sp>
        <p:nvSpPr>
          <p:cNvPr id="2" name="Titre 1">
            <a:extLst>
              <a:ext uri="{FF2B5EF4-FFF2-40B4-BE49-F238E27FC236}">
                <a16:creationId xmlns:a16="http://schemas.microsoft.com/office/drawing/2014/main" id="{934126AA-18AD-1AC5-00B8-C4D187AE3BFF}"/>
              </a:ext>
            </a:extLst>
          </p:cNvPr>
          <p:cNvSpPr>
            <a:spLocks noGrp="1"/>
          </p:cNvSpPr>
          <p:nvPr>
            <p:ph type="title"/>
          </p:nvPr>
        </p:nvSpPr>
        <p:spPr>
          <a:xfrm>
            <a:off x="1273026" y="29128"/>
            <a:ext cx="9906000" cy="701972"/>
          </a:xfrm>
        </p:spPr>
        <p:txBody>
          <a:bodyPr/>
          <a:lstStyle/>
          <a:p>
            <a:r>
              <a:rPr lang="fr-FR" sz="3600" b="1" dirty="0">
                <a:solidFill>
                  <a:srgbClr val="FF0000"/>
                </a:solidFill>
                <a:latin typeface="Arial"/>
                <a:cs typeface="Arial"/>
              </a:rPr>
              <a:t>Resilience basket contents (1/3)</a:t>
            </a:r>
            <a:endParaRPr lang="fr-BF" sz="3600" b="1" dirty="0">
              <a:solidFill>
                <a:srgbClr val="FF0000"/>
              </a:solidFill>
              <a:latin typeface="Arial"/>
              <a:cs typeface="Arial"/>
            </a:endParaRPr>
          </a:p>
        </p:txBody>
      </p:sp>
      <p:sp>
        <p:nvSpPr>
          <p:cNvPr id="3" name="Espace réservé du texte 2">
            <a:extLst>
              <a:ext uri="{FF2B5EF4-FFF2-40B4-BE49-F238E27FC236}">
                <a16:creationId xmlns:a16="http://schemas.microsoft.com/office/drawing/2014/main" id="{4D7925B8-DA42-693F-9240-638BD477FE7F}"/>
              </a:ext>
            </a:extLst>
          </p:cNvPr>
          <p:cNvSpPr txBox="1">
            <a:spLocks/>
          </p:cNvSpPr>
          <p:nvPr/>
        </p:nvSpPr>
        <p:spPr>
          <a:xfrm>
            <a:off x="380799" y="760228"/>
            <a:ext cx="11302408" cy="5433060"/>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lgn="just">
              <a:lnSpc>
                <a:spcPct val="150000"/>
              </a:lnSpc>
              <a:buFont typeface="Arial" panose="020B0604020202020204" pitchFamily="34" charset="0"/>
              <a:buNone/>
            </a:pPr>
            <a:r>
              <a:rPr lang="fr-FR" sz="2400" b="1" dirty="0">
                <a:solidFill>
                  <a:srgbClr val="0070C0"/>
                </a:solidFill>
                <a:latin typeface="Arial" panose="020B0604020202020204" pitchFamily="34" charset="0"/>
                <a:cs typeface="Arial" panose="020B0604020202020204" pitchFamily="34" charset="0"/>
              </a:rPr>
              <a:t>Humanitarian kit (1/1) : </a:t>
            </a:r>
          </a:p>
          <a:p>
            <a:pPr marL="114300" indent="0" algn="just">
              <a:lnSpc>
                <a:spcPct val="150000"/>
              </a:lnSpc>
              <a:buFont typeface="Arial" panose="020B0604020202020204" pitchFamily="34" charset="0"/>
              <a:buNone/>
            </a:pPr>
            <a:r>
              <a:rPr lang="fr-FR" sz="2400" dirty="0">
                <a:latin typeface="Arial" panose="020B0604020202020204" pitchFamily="34" charset="0"/>
                <a:cs typeface="Arial" panose="020B0604020202020204" pitchFamily="34" charset="0"/>
              </a:rPr>
              <a:t>Enables households to get through the lean period without having to sell </a:t>
            </a:r>
            <a:r>
              <a:rPr lang="fr-FR" sz="2400" dirty="0" err="1">
                <a:latin typeface="Arial" panose="020B0604020202020204" pitchFamily="34" charset="0"/>
                <a:cs typeface="Arial" panose="020B0604020202020204" pitchFamily="34" charset="0"/>
              </a:rPr>
              <a:t>their</a:t>
            </a:r>
            <a:r>
              <a:rPr lang="fr-FR" sz="2400" dirty="0">
                <a:latin typeface="Arial" panose="020B0604020202020204" pitchFamily="34" charset="0"/>
                <a:cs typeface="Arial" panose="020B0604020202020204" pitchFamily="34" charset="0"/>
              </a:rPr>
              <a:t> productive assets.</a:t>
            </a:r>
          </a:p>
          <a:p>
            <a:pPr marL="742950" lvl="1" indent="-285750" algn="just">
              <a:lnSpc>
                <a:spcPct val="150000"/>
              </a:lnSpc>
              <a:buFont typeface="Wingdings" panose="05000000000000000000" pitchFamily="2" charset="2"/>
              <a:buChar char="q"/>
            </a:pPr>
            <a:r>
              <a:rPr lang="fr-FR" b="1" i="1" dirty="0">
                <a:latin typeface="Arial" panose="020B0604020202020204" pitchFamily="34" charset="0"/>
                <a:cs typeface="Arial" panose="020B0604020202020204" pitchFamily="34" charset="0"/>
              </a:rPr>
              <a:t>Food kit: </a:t>
            </a:r>
            <a:r>
              <a:rPr lang="fr-FR" dirty="0">
                <a:latin typeface="Arial" panose="020B0604020202020204" pitchFamily="34" charset="0"/>
                <a:cs typeface="Arial" panose="020B0604020202020204" pitchFamily="34" charset="0"/>
              </a:rPr>
              <a:t>This kit consists of cereals (sorghum, millet, corn, rice), legumes (cowpea) and oil.                   </a:t>
            </a:r>
          </a:p>
          <a:p>
            <a:pPr marL="742950" lvl="1" indent="-285750" algn="just">
              <a:lnSpc>
                <a:spcPct val="150000"/>
              </a:lnSpc>
              <a:buFont typeface="Wingdings" panose="05000000000000000000" pitchFamily="2" charset="2"/>
              <a:buChar char="q"/>
            </a:pPr>
            <a:r>
              <a:rPr lang="fr-FR" b="1" i="1" dirty="0">
                <a:latin typeface="Arial" panose="020B0604020202020204" pitchFamily="34" charset="0"/>
                <a:cs typeface="Arial" panose="020B0604020202020204" pitchFamily="34" charset="0"/>
              </a:rPr>
              <a:t> Nutrition kit: </a:t>
            </a:r>
            <a:r>
              <a:rPr lang="fr-FR" dirty="0">
                <a:latin typeface="Arial" panose="020B0604020202020204" pitchFamily="34" charset="0"/>
                <a:cs typeface="Arial" panose="020B0604020202020204" pitchFamily="34" charset="0"/>
              </a:rPr>
              <a:t>This kit covers the cost of caring for malnourished children from vulnerable households and their carers.</a:t>
            </a:r>
          </a:p>
          <a:p>
            <a:pPr marL="742950" lvl="1" indent="-285750" algn="just">
              <a:lnSpc>
                <a:spcPct val="150000"/>
              </a:lnSpc>
              <a:buFont typeface="Wingdings" panose="05000000000000000000" pitchFamily="2" charset="2"/>
              <a:buChar char="q"/>
            </a:pPr>
            <a:r>
              <a:rPr lang="fr-FR" b="1" i="1" dirty="0">
                <a:latin typeface="Arial" panose="020B0604020202020204" pitchFamily="34" charset="0"/>
                <a:cs typeface="Arial" panose="020B0604020202020204" pitchFamily="34" charset="0"/>
              </a:rPr>
              <a:t>Health kit: </a:t>
            </a:r>
            <a:r>
              <a:rPr lang="fr-FR" dirty="0">
                <a:latin typeface="Arial" panose="020B0604020202020204" pitchFamily="34" charset="0"/>
                <a:cs typeface="Arial" panose="020B0604020202020204" pitchFamily="34" charset="0"/>
              </a:rPr>
              <a:t>This kit includes a lump sum to cover the cost of consultations, prescriptions and vaccinations.</a:t>
            </a:r>
          </a:p>
          <a:p>
            <a:pPr marL="742950" lvl="1" indent="-285750" algn="just">
              <a:lnSpc>
                <a:spcPct val="150000"/>
              </a:lnSpc>
              <a:buFont typeface="Wingdings" panose="05000000000000000000" pitchFamily="2" charset="2"/>
              <a:buChar char="q"/>
            </a:pPr>
            <a:r>
              <a:rPr lang="fr-FR" sz="2400" b="1" i="1" dirty="0">
                <a:latin typeface="Arial" panose="020B0604020202020204" pitchFamily="34" charset="0"/>
                <a:cs typeface="Arial" panose="020B0604020202020204" pitchFamily="34" charset="0"/>
              </a:rPr>
              <a:t>Education kit: </a:t>
            </a:r>
            <a:r>
              <a:rPr lang="fr-FR" sz="2400" dirty="0">
                <a:latin typeface="Arial" panose="020B0604020202020204" pitchFamily="34" charset="0"/>
                <a:cs typeface="Arial" panose="020B0604020202020204" pitchFamily="34" charset="0"/>
              </a:rPr>
              <a:t>This kit includes: APE contribution, school supplies, school uniform, indirect school expenses.</a:t>
            </a:r>
            <a:endParaRPr lang="fr-FR" b="1" dirty="0">
              <a:latin typeface="Arial" panose="020B0604020202020204" pitchFamily="34" charset="0"/>
              <a:cs typeface="Arial" panose="020B0604020202020204" pitchFamily="34" charset="0"/>
            </a:endParaRPr>
          </a:p>
          <a:p>
            <a:pPr marL="92075" lvl="1" indent="0" algn="just">
              <a:lnSpc>
                <a:spcPct val="150000"/>
              </a:lnSpc>
              <a:buFont typeface="Arial" panose="020B0604020202020204" pitchFamily="34" charset="0"/>
              <a:buNone/>
            </a:pPr>
            <a:endParaRPr lang="fr-FR" dirty="0">
              <a:latin typeface="Arial" panose="020B0604020202020204" pitchFamily="34" charset="0"/>
              <a:cs typeface="Arial" panose="020B0604020202020204" pitchFamily="34" charset="0"/>
            </a:endParaRPr>
          </a:p>
        </p:txBody>
      </p:sp>
      <p:sp>
        <p:nvSpPr>
          <p:cNvPr id="7" name="Espace réservé du numéro de diapositive 10">
            <a:extLst>
              <a:ext uri="{FF2B5EF4-FFF2-40B4-BE49-F238E27FC236}">
                <a16:creationId xmlns:a16="http://schemas.microsoft.com/office/drawing/2014/main" id="{EEAD51CB-31B8-2803-8970-A025300EB0B4}"/>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6</a:t>
            </a:r>
          </a:p>
        </p:txBody>
      </p:sp>
    </p:spTree>
    <p:extLst>
      <p:ext uri="{BB962C8B-B14F-4D97-AF65-F5344CB8AC3E}">
        <p14:creationId xmlns:p14="http://schemas.microsoft.com/office/powerpoint/2010/main" val="219480188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4="http://schemas.microsoft.com/office/drawing/2010/main" xmlns:a16="http://schemas.microsoft.com/office/drawing/2014/main"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27748" y="34402"/>
            <a:ext cx="739494" cy="760228"/>
          </a:xfrm>
          <a:prstGeom prst="rect">
            <a:avLst/>
          </a:prstGeom>
          <a:noFill/>
          <a:ln>
            <a:noFill/>
          </a:ln>
        </p:spPr>
      </p:pic>
      <p:sp>
        <p:nvSpPr>
          <p:cNvPr id="7" name="Espace réservé du texte 2">
            <a:extLst>
              <a:ext uri="{FF2B5EF4-FFF2-40B4-BE49-F238E27FC236}">
                <a16:creationId xmlns:a16="http://schemas.microsoft.com/office/drawing/2014/main" id="{141816E0-AB6D-E86C-F091-866D7BF0941D}"/>
              </a:ext>
            </a:extLst>
          </p:cNvPr>
          <p:cNvSpPr txBox="1">
            <a:spLocks/>
          </p:cNvSpPr>
          <p:nvPr/>
        </p:nvSpPr>
        <p:spPr>
          <a:xfrm>
            <a:off x="614830" y="1269372"/>
            <a:ext cx="11282665" cy="51743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lgn="just">
              <a:lnSpc>
                <a:spcPct val="150000"/>
              </a:lnSpc>
              <a:buFont typeface="Arial" panose="020B0604020202020204" pitchFamily="34" charset="0"/>
              <a:buNone/>
            </a:pPr>
            <a:r>
              <a:rPr lang="fr-FR" sz="2400" b="1" dirty="0">
                <a:solidFill>
                  <a:srgbClr val="0070C0"/>
                </a:solidFill>
                <a:latin typeface="Arial" panose="020B0604020202020204" pitchFamily="34" charset="0"/>
                <a:cs typeface="Arial" panose="020B0604020202020204" pitchFamily="34" charset="0"/>
              </a:rPr>
              <a:t>Resilience kit (1/2) :</a:t>
            </a:r>
          </a:p>
          <a:p>
            <a:pPr marL="742950" lvl="1" indent="-285750" algn="just">
              <a:lnSpc>
                <a:spcPct val="150000"/>
              </a:lnSpc>
              <a:buFont typeface="Wingdings" panose="05000000000000000000" pitchFamily="2" charset="2"/>
              <a:buChar char="q"/>
            </a:pPr>
            <a:r>
              <a:rPr lang="fr-FR" b="1" i="1" dirty="0">
                <a:latin typeface="Arial" panose="020B0604020202020204" pitchFamily="34" charset="0"/>
                <a:cs typeface="Arial" panose="020B0604020202020204" pitchFamily="34" charset="0"/>
              </a:rPr>
              <a:t>Agriculture kit: </a:t>
            </a:r>
            <a:r>
              <a:rPr lang="fr-FR" sz="2400" dirty="0">
                <a:latin typeface="Arial" panose="020B0604020202020204" pitchFamily="34" charset="0"/>
                <a:cs typeface="Arial" panose="020B0604020202020204" pitchFamily="34" charset="0"/>
              </a:rPr>
              <a:t>cereal seeds (corn, sorghum/millet), cowpea seeds, </a:t>
            </a:r>
            <a:r>
              <a:rPr lang="fr-FR" dirty="0">
                <a:latin typeface="Arial" panose="020B0604020202020204" pitchFamily="34" charset="0"/>
                <a:cs typeface="Arial" panose="020B0604020202020204" pitchFamily="34" charset="0"/>
              </a:rPr>
              <a:t>vegetable seeds, </a:t>
            </a:r>
            <a:r>
              <a:rPr lang="fr-FR" sz="2400" dirty="0">
                <a:latin typeface="Arial" panose="020B0604020202020204" pitchFamily="34" charset="0"/>
                <a:cs typeface="Arial" panose="020B0604020202020204" pitchFamily="34" charset="0"/>
              </a:rPr>
              <a:t>mineral fertilizers, phytosanitary products, small plant production equipment. </a:t>
            </a:r>
          </a:p>
          <a:p>
            <a:pPr marL="742950" lvl="1" indent="-285750" algn="just">
              <a:lnSpc>
                <a:spcPct val="150000"/>
              </a:lnSpc>
              <a:buFont typeface="Wingdings" panose="05000000000000000000" pitchFamily="2" charset="2"/>
              <a:buChar char="q"/>
            </a:pPr>
            <a:r>
              <a:rPr lang="fr-FR" b="1" i="1" dirty="0">
                <a:latin typeface="Arial" panose="020B0604020202020204" pitchFamily="34" charset="0"/>
                <a:cs typeface="Arial" panose="020B0604020202020204" pitchFamily="34" charset="0"/>
              </a:rPr>
              <a:t>Breeding kit 1: </a:t>
            </a:r>
            <a:r>
              <a:rPr lang="fr-FR" sz="2400" dirty="0">
                <a:latin typeface="Arial" panose="020B0604020202020204" pitchFamily="34" charset="0"/>
                <a:cs typeface="Arial" panose="020B0604020202020204" pitchFamily="34" charset="0"/>
              </a:rPr>
              <a:t>goat </a:t>
            </a:r>
            <a:r>
              <a:rPr lang="fr-FR" sz="2400" dirty="0" err="1">
                <a:latin typeface="Arial" panose="020B0604020202020204" pitchFamily="34" charset="0"/>
                <a:cs typeface="Arial" panose="020B0604020202020204" pitchFamily="34" charset="0"/>
              </a:rPr>
              <a:t>breeding</a:t>
            </a:r>
            <a:r>
              <a:rPr lang="fr-FR" sz="2400" dirty="0">
                <a:latin typeface="Arial" panose="020B0604020202020204" pitchFamily="34" charset="0"/>
                <a:cs typeface="Arial" panose="020B0604020202020204" pitchFamily="34" charset="0"/>
              </a:rPr>
              <a:t> </a:t>
            </a:r>
            <a:r>
              <a:rPr lang="fr-FR" sz="2400" dirty="0" err="1">
                <a:latin typeface="Arial" panose="020B0604020202020204" pitchFamily="34" charset="0"/>
                <a:cs typeface="Arial" panose="020B0604020202020204" pitchFamily="34" charset="0"/>
              </a:rPr>
              <a:t>units</a:t>
            </a:r>
            <a:r>
              <a:rPr lang="fr-FR" sz="2400" dirty="0">
                <a:latin typeface="Arial" panose="020B0604020202020204" pitchFamily="34" charset="0"/>
                <a:cs typeface="Arial" panose="020B0604020202020204" pitchFamily="34" charset="0"/>
              </a:rPr>
              <a:t> (3 </a:t>
            </a:r>
            <a:r>
              <a:rPr lang="fr-FR" sz="2400" dirty="0" err="1">
                <a:latin typeface="Arial" panose="020B0604020202020204" pitchFamily="34" charset="0"/>
                <a:cs typeface="Arial" panose="020B0604020202020204" pitchFamily="34" charset="0"/>
              </a:rPr>
              <a:t>female</a:t>
            </a:r>
            <a:r>
              <a:rPr lang="fr-FR" sz="2400" dirty="0">
                <a:latin typeface="Arial" panose="020B0604020202020204" pitchFamily="34" charset="0"/>
                <a:cs typeface="Arial" panose="020B0604020202020204" pitchFamily="34" charset="0"/>
              </a:rPr>
              <a:t> + 1 male), feed, lump sum for shelter and veterinary care.</a:t>
            </a:r>
          </a:p>
          <a:p>
            <a:pPr marL="742950" lvl="1" indent="-285750" algn="just">
              <a:lnSpc>
                <a:spcPct val="150000"/>
              </a:lnSpc>
              <a:buFont typeface="Wingdings" panose="05000000000000000000" pitchFamily="2" charset="2"/>
              <a:buChar char="q"/>
            </a:pPr>
            <a:r>
              <a:rPr lang="fr-FR" sz="2400" b="1" i="1" dirty="0">
                <a:latin typeface="Arial" panose="020B0604020202020204" pitchFamily="34" charset="0"/>
                <a:cs typeface="Arial" panose="020B0604020202020204" pitchFamily="34" charset="0"/>
              </a:rPr>
              <a:t>Breeding kit 2: </a:t>
            </a:r>
            <a:r>
              <a:rPr lang="fr-FR" dirty="0" err="1">
                <a:latin typeface="Arial" panose="020B0604020202020204" pitchFamily="34" charset="0"/>
                <a:cs typeface="Arial" panose="020B0604020202020204" pitchFamily="34" charset="0"/>
              </a:rPr>
              <a:t>sheep</a:t>
            </a:r>
            <a:r>
              <a:rPr lang="fr-FR" b="1" i="1" dirty="0">
                <a:latin typeface="Arial" panose="020B0604020202020204" pitchFamily="34" charset="0"/>
                <a:cs typeface="Arial" panose="020B0604020202020204" pitchFamily="34" charset="0"/>
              </a:rPr>
              <a:t> </a:t>
            </a:r>
            <a:r>
              <a:rPr lang="fr-FR" sz="2400" dirty="0" err="1">
                <a:latin typeface="Arial" panose="020B0604020202020204" pitchFamily="34" charset="0"/>
                <a:cs typeface="Arial" panose="020B0604020202020204" pitchFamily="34" charset="0"/>
              </a:rPr>
              <a:t>breeding</a:t>
            </a:r>
            <a:r>
              <a:rPr lang="fr-FR" sz="2400" dirty="0">
                <a:latin typeface="Arial" panose="020B0604020202020204" pitchFamily="34" charset="0"/>
                <a:cs typeface="Arial" panose="020B0604020202020204" pitchFamily="34" charset="0"/>
              </a:rPr>
              <a:t> </a:t>
            </a:r>
            <a:r>
              <a:rPr lang="fr-FR" dirty="0" err="1">
                <a:latin typeface="Arial" panose="020B0604020202020204" pitchFamily="34" charset="0"/>
                <a:cs typeface="Arial" panose="020B0604020202020204" pitchFamily="34" charset="0"/>
              </a:rPr>
              <a:t>units</a:t>
            </a:r>
            <a:r>
              <a:rPr lang="fr-FR" sz="2400" dirty="0">
                <a:latin typeface="Arial" panose="020B0604020202020204" pitchFamily="34" charset="0"/>
                <a:cs typeface="Arial" panose="020B0604020202020204" pitchFamily="34" charset="0"/>
              </a:rPr>
              <a:t> of </a:t>
            </a:r>
            <a:r>
              <a:rPr lang="fr-FR" dirty="0">
                <a:latin typeface="Arial" panose="020B0604020202020204" pitchFamily="34" charset="0"/>
                <a:cs typeface="Arial" panose="020B0604020202020204" pitchFamily="34" charset="0"/>
              </a:rPr>
              <a:t>sheep </a:t>
            </a:r>
            <a:r>
              <a:rPr lang="fr-FR" sz="2400" dirty="0">
                <a:latin typeface="Arial" panose="020B0604020202020204" pitchFamily="34" charset="0"/>
                <a:cs typeface="Arial" panose="020B0604020202020204" pitchFamily="34" charset="0"/>
              </a:rPr>
              <a:t>(3 females + 1 male), feed, lump sum for shelter and veterinary care.</a:t>
            </a:r>
            <a:endParaRPr lang="fr-FR" dirty="0">
              <a:latin typeface="Arial" panose="020B0604020202020204" pitchFamily="34" charset="0"/>
              <a:cs typeface="Arial" panose="020B0604020202020204" pitchFamily="34" charset="0"/>
            </a:endParaRPr>
          </a:p>
          <a:p>
            <a:pPr marL="92075" lvl="1" indent="0" algn="just">
              <a:lnSpc>
                <a:spcPct val="150000"/>
              </a:lnSpc>
              <a:buFont typeface="Arial" panose="020B0604020202020204" pitchFamily="34" charset="0"/>
              <a:buNone/>
            </a:pPr>
            <a:endParaRPr lang="fr-FR" b="1" dirty="0">
              <a:latin typeface="Arial" panose="020B0604020202020204" pitchFamily="34" charset="0"/>
              <a:cs typeface="Arial" panose="020B0604020202020204" pitchFamily="34" charset="0"/>
            </a:endParaRPr>
          </a:p>
          <a:p>
            <a:pPr marL="92075" lvl="1" indent="0" algn="just">
              <a:lnSpc>
                <a:spcPct val="150000"/>
              </a:lnSpc>
              <a:buFont typeface="Arial" panose="020B0604020202020204" pitchFamily="34" charset="0"/>
              <a:buNone/>
            </a:pPr>
            <a:endParaRPr lang="fr-FR" dirty="0">
              <a:latin typeface="Arial" panose="020B0604020202020204" pitchFamily="34" charset="0"/>
              <a:cs typeface="Arial" panose="020B0604020202020204" pitchFamily="34" charset="0"/>
            </a:endParaRPr>
          </a:p>
        </p:txBody>
      </p:sp>
      <p:sp>
        <p:nvSpPr>
          <p:cNvPr id="8" name="Titre 1">
            <a:extLst>
              <a:ext uri="{FF2B5EF4-FFF2-40B4-BE49-F238E27FC236}">
                <a16:creationId xmlns:a16="http://schemas.microsoft.com/office/drawing/2014/main" id="{155DB781-63DE-E344-6687-707E5C5CF64F}"/>
              </a:ext>
            </a:extLst>
          </p:cNvPr>
          <p:cNvSpPr>
            <a:spLocks noGrp="1"/>
          </p:cNvSpPr>
          <p:nvPr>
            <p:ph type="title"/>
          </p:nvPr>
        </p:nvSpPr>
        <p:spPr>
          <a:xfrm>
            <a:off x="1341120" y="275928"/>
            <a:ext cx="9906000" cy="701972"/>
          </a:xfrm>
        </p:spPr>
        <p:txBody>
          <a:bodyPr/>
          <a:lstStyle/>
          <a:p>
            <a:r>
              <a:rPr lang="fr-FR" sz="3600" b="1" dirty="0">
                <a:solidFill>
                  <a:srgbClr val="FF0000"/>
                </a:solidFill>
                <a:latin typeface="Arial"/>
                <a:cs typeface="Arial"/>
              </a:rPr>
              <a:t>Resilience basket contents (2/3)</a:t>
            </a:r>
            <a:endParaRPr lang="fr-BF" sz="3600" b="1" dirty="0">
              <a:solidFill>
                <a:srgbClr val="FF0000"/>
              </a:solidFill>
              <a:latin typeface="Arial"/>
              <a:cs typeface="Arial"/>
            </a:endParaRPr>
          </a:p>
        </p:txBody>
      </p:sp>
      <p:sp>
        <p:nvSpPr>
          <p:cNvPr id="9" name="Espace réservé du numéro de diapositive 10">
            <a:extLst>
              <a:ext uri="{FF2B5EF4-FFF2-40B4-BE49-F238E27FC236}">
                <a16:creationId xmlns:a16="http://schemas.microsoft.com/office/drawing/2014/main" id="{60E670D4-4899-C253-C4D5-69F53275D75F}"/>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7</a:t>
            </a:r>
          </a:p>
        </p:txBody>
      </p:sp>
    </p:spTree>
    <p:extLst>
      <p:ext uri="{BB962C8B-B14F-4D97-AF65-F5344CB8AC3E}">
        <p14:creationId xmlns:p14="http://schemas.microsoft.com/office/powerpoint/2010/main" val="416942582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4="http://schemas.microsoft.com/office/drawing/2010/main" xmlns:a16="http://schemas.microsoft.com/office/drawing/2014/main"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467947" y="0"/>
            <a:ext cx="739494" cy="760228"/>
          </a:xfrm>
          <a:prstGeom prst="rect">
            <a:avLst/>
          </a:prstGeom>
          <a:noFill/>
          <a:ln>
            <a:noFill/>
          </a:ln>
        </p:spPr>
      </p:pic>
      <p:sp>
        <p:nvSpPr>
          <p:cNvPr id="7" name="Espace réservé du texte 2">
            <a:extLst>
              <a:ext uri="{FF2B5EF4-FFF2-40B4-BE49-F238E27FC236}">
                <a16:creationId xmlns:a16="http://schemas.microsoft.com/office/drawing/2014/main" id="{141816E0-AB6D-E86C-F091-866D7BF0941D}"/>
              </a:ext>
            </a:extLst>
          </p:cNvPr>
          <p:cNvSpPr txBox="1">
            <a:spLocks/>
          </p:cNvSpPr>
          <p:nvPr/>
        </p:nvSpPr>
        <p:spPr>
          <a:xfrm>
            <a:off x="123217" y="1201636"/>
            <a:ext cx="11618068" cy="47516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lgn="just">
              <a:lnSpc>
                <a:spcPct val="150000"/>
              </a:lnSpc>
              <a:buFont typeface="Arial" panose="020B0604020202020204" pitchFamily="34" charset="0"/>
              <a:buNone/>
            </a:pPr>
            <a:r>
              <a:rPr lang="fr-FR" sz="2400" b="1" dirty="0">
                <a:solidFill>
                  <a:srgbClr val="0070C0"/>
                </a:solidFill>
                <a:latin typeface="Arial" panose="020B0604020202020204" pitchFamily="34" charset="0"/>
                <a:cs typeface="Arial" panose="020B0604020202020204" pitchFamily="34" charset="0"/>
              </a:rPr>
              <a:t>Resilience kit (2/2) :</a:t>
            </a:r>
          </a:p>
          <a:p>
            <a:pPr marL="742950" lvl="1" indent="-285750" algn="just">
              <a:lnSpc>
                <a:spcPct val="150000"/>
              </a:lnSpc>
              <a:buFont typeface="Wingdings" panose="05000000000000000000" pitchFamily="2" charset="2"/>
              <a:buChar char="q"/>
            </a:pPr>
            <a:r>
              <a:rPr lang="fr-FR" b="1" i="1" dirty="0">
                <a:latin typeface="Arial" panose="020B0604020202020204" pitchFamily="34" charset="0"/>
                <a:cs typeface="Arial" panose="020B0604020202020204" pitchFamily="34" charset="0"/>
              </a:rPr>
              <a:t>Breeding kit 3: </a:t>
            </a:r>
            <a:r>
              <a:rPr lang="fr-FR" dirty="0">
                <a:latin typeface="Arial" panose="020B0604020202020204" pitchFamily="34" charset="0"/>
                <a:cs typeface="Arial" panose="020B0604020202020204" pitchFamily="34" charset="0"/>
              </a:rPr>
              <a:t>pig </a:t>
            </a:r>
            <a:r>
              <a:rPr lang="fr-FR" dirty="0" err="1">
                <a:latin typeface="Arial" panose="020B0604020202020204" pitchFamily="34" charset="0"/>
                <a:cs typeface="Arial" panose="020B0604020202020204" pitchFamily="34" charset="0"/>
              </a:rPr>
              <a:t>breeding</a:t>
            </a:r>
            <a:r>
              <a:rPr lang="fr-FR" dirty="0">
                <a:latin typeface="Arial" panose="020B0604020202020204" pitchFamily="34" charset="0"/>
                <a:cs typeface="Arial" panose="020B0604020202020204" pitchFamily="34" charset="0"/>
              </a:rPr>
              <a:t> </a:t>
            </a:r>
            <a:r>
              <a:rPr lang="fr-FR" dirty="0" err="1">
                <a:latin typeface="Arial" panose="020B0604020202020204" pitchFamily="34" charset="0"/>
                <a:cs typeface="Arial" panose="020B0604020202020204" pitchFamily="34" charset="0"/>
              </a:rPr>
              <a:t>units</a:t>
            </a:r>
            <a:r>
              <a:rPr lang="fr-FR" dirty="0">
                <a:latin typeface="Arial" panose="020B0604020202020204" pitchFamily="34" charset="0"/>
                <a:cs typeface="Arial" panose="020B0604020202020204" pitchFamily="34" charset="0"/>
              </a:rPr>
              <a:t> (3 females + 1 male), feed, lump sum for shelter and veterinary care.</a:t>
            </a:r>
          </a:p>
          <a:p>
            <a:pPr marL="742950" lvl="1" indent="-285750" algn="just">
              <a:lnSpc>
                <a:spcPct val="150000"/>
              </a:lnSpc>
              <a:buFont typeface="Wingdings" panose="05000000000000000000" pitchFamily="2" charset="2"/>
              <a:buChar char="q"/>
            </a:pPr>
            <a:r>
              <a:rPr lang="fr-FR" b="1" i="1" dirty="0">
                <a:latin typeface="Arial" panose="020B0604020202020204" pitchFamily="34" charset="0"/>
                <a:cs typeface="Arial" panose="020B0604020202020204" pitchFamily="34" charset="0"/>
              </a:rPr>
              <a:t>Breeding kit 4: </a:t>
            </a:r>
            <a:r>
              <a:rPr lang="fr-FR" sz="2400" dirty="0">
                <a:latin typeface="Arial" panose="020B0604020202020204" pitchFamily="34" charset="0"/>
                <a:cs typeface="Arial" panose="020B0604020202020204" pitchFamily="34" charset="0"/>
              </a:rPr>
              <a:t>poultry </a:t>
            </a:r>
            <a:r>
              <a:rPr lang="fr-FR" sz="2400" dirty="0" err="1">
                <a:latin typeface="Arial" panose="020B0604020202020204" pitchFamily="34" charset="0"/>
                <a:cs typeface="Arial" panose="020B0604020202020204" pitchFamily="34" charset="0"/>
              </a:rPr>
              <a:t>breeding</a:t>
            </a:r>
            <a:r>
              <a:rPr lang="fr-FR" sz="2400" dirty="0">
                <a:latin typeface="Arial" panose="020B0604020202020204" pitchFamily="34" charset="0"/>
                <a:cs typeface="Arial" panose="020B0604020202020204" pitchFamily="34" charset="0"/>
              </a:rPr>
              <a:t> </a:t>
            </a:r>
            <a:r>
              <a:rPr lang="fr-FR" sz="2400" dirty="0" err="1">
                <a:latin typeface="Arial" panose="020B0604020202020204" pitchFamily="34" charset="0"/>
                <a:cs typeface="Arial" panose="020B0604020202020204" pitchFamily="34" charset="0"/>
              </a:rPr>
              <a:t>units</a:t>
            </a:r>
            <a:r>
              <a:rPr lang="fr-FR" sz="2400" dirty="0">
                <a:latin typeface="Arial" panose="020B0604020202020204" pitchFamily="34" charset="0"/>
                <a:cs typeface="Arial" panose="020B0604020202020204" pitchFamily="34" charset="0"/>
              </a:rPr>
              <a:t> (10 hens + 1 </a:t>
            </a:r>
            <a:r>
              <a:rPr lang="fr-FR" sz="2400" dirty="0" err="1">
                <a:latin typeface="Arial" panose="020B0604020202020204" pitchFamily="34" charset="0"/>
                <a:cs typeface="Arial" panose="020B0604020202020204" pitchFamily="34" charset="0"/>
              </a:rPr>
              <a:t>rooster</a:t>
            </a:r>
            <a:r>
              <a:rPr lang="fr-FR" sz="2400" dirty="0">
                <a:latin typeface="Arial" panose="020B0604020202020204" pitchFamily="34" charset="0"/>
                <a:cs typeface="Arial" panose="020B0604020202020204" pitchFamily="34" charset="0"/>
              </a:rPr>
              <a:t>), poultry feed</a:t>
            </a:r>
            <a:r>
              <a:rPr lang="fr-FR" dirty="0">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lump sum for veterinary care and poultry house construction.</a:t>
            </a:r>
            <a:endParaRPr lang="fr-FR" dirty="0">
              <a:latin typeface="Arial" panose="020B0604020202020204" pitchFamily="34" charset="0"/>
              <a:cs typeface="Arial" panose="020B0604020202020204" pitchFamily="34" charset="0"/>
            </a:endParaRPr>
          </a:p>
          <a:p>
            <a:pPr marL="742950" lvl="1" indent="-285750" algn="just">
              <a:lnSpc>
                <a:spcPct val="150000"/>
              </a:lnSpc>
              <a:buFont typeface="Wingdings" panose="05000000000000000000" pitchFamily="2" charset="2"/>
              <a:buChar char="q"/>
            </a:pPr>
            <a:r>
              <a:rPr lang="fr-FR" b="1" i="1" dirty="0">
                <a:latin typeface="Arial" panose="020B0604020202020204" pitchFamily="34" charset="0"/>
                <a:cs typeface="Arial" panose="020B0604020202020204" pitchFamily="34" charset="0"/>
              </a:rPr>
              <a:t>AGR Kit: </a:t>
            </a:r>
            <a:r>
              <a:rPr lang="fr-FR" sz="2400" dirty="0">
                <a:latin typeface="Arial" panose="020B0604020202020204" pitchFamily="34" charset="0"/>
                <a:cs typeface="Arial" panose="020B0604020202020204" pitchFamily="34" charset="0"/>
              </a:rPr>
              <a:t>Consists of a lump sum to enable vulnerable households not involved in agriculture or livestock farming to carry out an income-generating activity.</a:t>
            </a:r>
            <a:endParaRPr lang="fr-FR" b="1" dirty="0">
              <a:latin typeface="Arial" panose="020B0604020202020204" pitchFamily="34" charset="0"/>
              <a:cs typeface="Arial" panose="020B0604020202020204" pitchFamily="34" charset="0"/>
            </a:endParaRPr>
          </a:p>
          <a:p>
            <a:pPr marL="92075" lvl="1" indent="0" algn="just">
              <a:lnSpc>
                <a:spcPct val="150000"/>
              </a:lnSpc>
              <a:buFont typeface="Arial" panose="020B0604020202020204" pitchFamily="34" charset="0"/>
              <a:buNone/>
            </a:pPr>
            <a:endParaRPr lang="fr-FR" dirty="0">
              <a:latin typeface="Arial" panose="020B0604020202020204" pitchFamily="34" charset="0"/>
              <a:cs typeface="Arial" panose="020B0604020202020204" pitchFamily="34" charset="0"/>
            </a:endParaRPr>
          </a:p>
        </p:txBody>
      </p:sp>
      <p:sp>
        <p:nvSpPr>
          <p:cNvPr id="8" name="Titre 1">
            <a:extLst>
              <a:ext uri="{FF2B5EF4-FFF2-40B4-BE49-F238E27FC236}">
                <a16:creationId xmlns:a16="http://schemas.microsoft.com/office/drawing/2014/main" id="{155DB781-63DE-E344-6687-707E5C5CF64F}"/>
              </a:ext>
            </a:extLst>
          </p:cNvPr>
          <p:cNvSpPr>
            <a:spLocks noGrp="1"/>
          </p:cNvSpPr>
          <p:nvPr>
            <p:ph type="title"/>
          </p:nvPr>
        </p:nvSpPr>
        <p:spPr>
          <a:xfrm>
            <a:off x="1341120" y="275928"/>
            <a:ext cx="9906000" cy="701972"/>
          </a:xfrm>
        </p:spPr>
        <p:txBody>
          <a:bodyPr/>
          <a:lstStyle/>
          <a:p>
            <a:r>
              <a:rPr lang="fr-FR" sz="3600" b="1" dirty="0">
                <a:solidFill>
                  <a:srgbClr val="FF0000"/>
                </a:solidFill>
                <a:latin typeface="Arial"/>
                <a:cs typeface="Arial"/>
              </a:rPr>
              <a:t>Resilience basket contents (3/3)</a:t>
            </a:r>
            <a:endParaRPr lang="fr-BF" sz="3600" b="1" dirty="0">
              <a:solidFill>
                <a:srgbClr val="FF0000"/>
              </a:solidFill>
              <a:latin typeface="Arial"/>
              <a:cs typeface="Arial"/>
            </a:endParaRPr>
          </a:p>
        </p:txBody>
      </p:sp>
      <p:sp>
        <p:nvSpPr>
          <p:cNvPr id="2" name="Espace réservé du numéro de diapositive 10">
            <a:extLst>
              <a:ext uri="{FF2B5EF4-FFF2-40B4-BE49-F238E27FC236}">
                <a16:creationId xmlns:a16="http://schemas.microsoft.com/office/drawing/2014/main" id="{414E3F37-BDDF-A0BE-6117-7E252345E996}"/>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8</a:t>
            </a:r>
          </a:p>
        </p:txBody>
      </p:sp>
    </p:spTree>
    <p:extLst>
      <p:ext uri="{BB962C8B-B14F-4D97-AF65-F5344CB8AC3E}">
        <p14:creationId xmlns:p14="http://schemas.microsoft.com/office/powerpoint/2010/main" val="420941142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4="http://schemas.microsoft.com/office/drawing/2010/main" xmlns:a16="http://schemas.microsoft.com/office/drawing/2014/main"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27748" y="34402"/>
            <a:ext cx="739494" cy="760228"/>
          </a:xfrm>
          <a:prstGeom prst="rect">
            <a:avLst/>
          </a:prstGeom>
          <a:noFill/>
          <a:ln>
            <a:noFill/>
          </a:ln>
        </p:spPr>
      </p:pic>
      <p:sp>
        <p:nvSpPr>
          <p:cNvPr id="2" name="Titre 1">
            <a:extLst>
              <a:ext uri="{FF2B5EF4-FFF2-40B4-BE49-F238E27FC236}">
                <a16:creationId xmlns:a16="http://schemas.microsoft.com/office/drawing/2014/main" id="{07B820EF-8A44-5FA8-F0E4-4F9964C17EC3}"/>
              </a:ext>
            </a:extLst>
          </p:cNvPr>
          <p:cNvSpPr>
            <a:spLocks noGrp="1"/>
          </p:cNvSpPr>
          <p:nvPr>
            <p:ph type="title"/>
          </p:nvPr>
        </p:nvSpPr>
        <p:spPr>
          <a:xfrm>
            <a:off x="836579" y="179517"/>
            <a:ext cx="10778814" cy="540487"/>
          </a:xfrm>
        </p:spPr>
        <p:txBody>
          <a:bodyPr>
            <a:normAutofit/>
          </a:bodyPr>
          <a:lstStyle/>
          <a:p>
            <a:pPr algn="ctr"/>
            <a:r>
              <a:rPr lang="fr-FR" sz="3000" b="1" dirty="0">
                <a:solidFill>
                  <a:srgbClr val="FF0000"/>
                </a:solidFill>
                <a:latin typeface="Arial"/>
                <a:cs typeface="Arial"/>
              </a:rPr>
              <a:t>Main innovations and adoption processes (1/2) </a:t>
            </a:r>
            <a:endParaRPr lang="fr-BF" sz="3000" b="1" dirty="0">
              <a:solidFill>
                <a:srgbClr val="FF0000"/>
              </a:solidFill>
              <a:latin typeface="Arial"/>
              <a:cs typeface="Arial"/>
            </a:endParaRPr>
          </a:p>
        </p:txBody>
      </p:sp>
      <p:sp>
        <p:nvSpPr>
          <p:cNvPr id="3" name="Espace réservé du texte 2">
            <a:extLst>
              <a:ext uri="{FF2B5EF4-FFF2-40B4-BE49-F238E27FC236}">
                <a16:creationId xmlns:a16="http://schemas.microsoft.com/office/drawing/2014/main" id="{5A0D7D63-9BCF-860A-9DD4-F8E68AB4484E}"/>
              </a:ext>
            </a:extLst>
          </p:cNvPr>
          <p:cNvSpPr txBox="1">
            <a:spLocks/>
          </p:cNvSpPr>
          <p:nvPr/>
        </p:nvSpPr>
        <p:spPr>
          <a:xfrm>
            <a:off x="330740" y="794629"/>
            <a:ext cx="11614826" cy="5883853"/>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lgn="just">
              <a:buFont typeface="Arial" panose="020B0604020202020204" pitchFamily="34" charset="0"/>
              <a:buNone/>
            </a:pPr>
            <a:r>
              <a:rPr lang="fr-FR" altLang="fr-FR" b="1" dirty="0">
                <a:solidFill>
                  <a:srgbClr val="0070C0"/>
                </a:solidFill>
                <a:latin typeface="Arial" panose="020B0604020202020204" pitchFamily="34" charset="0"/>
                <a:cs typeface="Arial" panose="020B0604020202020204" pitchFamily="34" charset="0"/>
              </a:rPr>
              <a:t>      Main innovations (1/2)</a:t>
            </a:r>
          </a:p>
          <a:p>
            <a:pPr lvl="2" algn="just">
              <a:lnSpc>
                <a:spcPct val="150000"/>
              </a:lnSpc>
              <a:buFont typeface="Wingdings" panose="05000000000000000000" pitchFamily="2" charset="2"/>
              <a:buChar char="ü"/>
            </a:pPr>
            <a:r>
              <a:rPr lang="fr-FR" altLang="fr-FR" dirty="0">
                <a:latin typeface="Arial" panose="020B0604020202020204" pitchFamily="34" charset="0"/>
                <a:cs typeface="Arial" panose="020B0604020202020204" pitchFamily="34" charset="0"/>
              </a:rPr>
              <a:t> A fresh approach to SAN </a:t>
            </a:r>
          </a:p>
          <a:p>
            <a:pPr lvl="2" algn="just">
              <a:lnSpc>
                <a:spcPct val="150000"/>
              </a:lnSpc>
              <a:buFont typeface="Wingdings" panose="05000000000000000000" pitchFamily="2" charset="2"/>
              <a:buChar char="ü"/>
            </a:pPr>
            <a:r>
              <a:rPr lang="fr-FR" altLang="fr-FR" dirty="0">
                <a:latin typeface="Arial" panose="020B0604020202020204" pitchFamily="34" charset="0"/>
                <a:cs typeface="Arial" panose="020B0604020202020204" pitchFamily="34" charset="0"/>
              </a:rPr>
              <a:t> The household, basic social entity and unit of analysis</a:t>
            </a:r>
          </a:p>
          <a:p>
            <a:pPr lvl="2" algn="just">
              <a:lnSpc>
                <a:spcPct val="150000"/>
              </a:lnSpc>
              <a:buFont typeface="Wingdings" panose="05000000000000000000" pitchFamily="2" charset="2"/>
              <a:buChar char="ü"/>
            </a:pPr>
            <a:r>
              <a:rPr lang="fr-FR" altLang="fr-FR" dirty="0">
                <a:latin typeface="Arial" panose="020B0604020202020204" pitchFamily="34" charset="0"/>
                <a:cs typeface="Arial" panose="020B0604020202020204" pitchFamily="34" charset="0"/>
              </a:rPr>
              <a:t> The resilience basket, production unit and economic input</a:t>
            </a:r>
            <a:endParaRPr lang="fr-FR" dirty="0">
              <a:latin typeface="Arial" panose="020B0604020202020204" pitchFamily="34" charset="0"/>
              <a:cs typeface="Arial" panose="020B0604020202020204" pitchFamily="34" charset="0"/>
            </a:endParaRPr>
          </a:p>
          <a:p>
            <a:pPr lvl="2" algn="just">
              <a:lnSpc>
                <a:spcPct val="150000"/>
              </a:lnSpc>
              <a:buFont typeface="Wingdings" panose="05000000000000000000" pitchFamily="2" charset="2"/>
              <a:buChar char="ü"/>
            </a:pPr>
            <a:r>
              <a:rPr lang="fr-FR" dirty="0">
                <a:latin typeface="Arial" panose="020B0604020202020204" pitchFamily="34" charset="0"/>
                <a:cs typeface="Arial" panose="020B0604020202020204" pitchFamily="34" charset="0"/>
              </a:rPr>
              <a:t> Complete packages of actions enabling households to gradually emerge from their situation of vulnerability: humanitarian kit and resilience kit</a:t>
            </a:r>
          </a:p>
          <a:p>
            <a:pPr lvl="2" algn="just">
              <a:lnSpc>
                <a:spcPct val="150000"/>
              </a:lnSpc>
              <a:buFont typeface="Wingdings" panose="05000000000000000000" pitchFamily="2" charset="2"/>
              <a:buChar char="ü"/>
            </a:pPr>
            <a:r>
              <a:rPr lang="fr-FR" dirty="0">
                <a:latin typeface="Arial" panose="020B0604020202020204" pitchFamily="34" charset="0"/>
                <a:cs typeface="Arial" panose="020B0604020202020204" pitchFamily="34" charset="0"/>
              </a:rPr>
              <a:t> Households are free to choose the resilience kit they want, which will enable them to take charge of their own lives in the long term.</a:t>
            </a:r>
          </a:p>
          <a:p>
            <a:pPr lvl="2" algn="just">
              <a:lnSpc>
                <a:spcPct val="150000"/>
              </a:lnSpc>
              <a:buFont typeface="Wingdings" panose="05000000000000000000" pitchFamily="2" charset="2"/>
              <a:buChar char="ü"/>
            </a:pPr>
            <a:r>
              <a:rPr lang="fr-FR" dirty="0">
                <a:latin typeface="Arial" panose="020B0604020202020204" pitchFamily="34" charset="0"/>
                <a:cs typeface="Arial" panose="020B0604020202020204" pitchFamily="34" charset="0"/>
              </a:rPr>
              <a:t> Based on the determining factors for building resilience: </a:t>
            </a:r>
            <a:r>
              <a:rPr lang="fr-FR" b="1" i="1" dirty="0">
                <a:latin typeface="Arial" panose="020B0604020202020204" pitchFamily="34" charset="0"/>
                <a:cs typeface="Arial" panose="020B0604020202020204" pitchFamily="34" charset="0"/>
              </a:rPr>
              <a:t>basic social services, assets: </a:t>
            </a:r>
            <a:r>
              <a:rPr lang="fr-FR" i="1" dirty="0">
                <a:latin typeface="Arial" panose="020B0604020202020204" pitchFamily="34" charset="0"/>
                <a:cs typeface="Arial" panose="020B0604020202020204" pitchFamily="34" charset="0"/>
              </a:rPr>
              <a:t>productive and non-productive assets: land, livestock and durable goods</a:t>
            </a:r>
            <a:r>
              <a:rPr lang="fr-FR" b="1" i="1" dirty="0">
                <a:latin typeface="Arial" panose="020B0604020202020204" pitchFamily="34" charset="0"/>
                <a:cs typeface="Arial" panose="020B0604020202020204" pitchFamily="34" charset="0"/>
              </a:rPr>
              <a:t>, social safety nets, adaptive capacity, </a:t>
            </a:r>
            <a:r>
              <a:rPr lang="fr-FR" i="1" dirty="0">
                <a:latin typeface="Arial" panose="020B0604020202020204" pitchFamily="34" charset="0"/>
                <a:cs typeface="Arial" panose="020B0604020202020204" pitchFamily="34" charset="0"/>
              </a:rPr>
              <a:t>which is a household's ability to adapt to a new situation and develop new coping strategies.</a:t>
            </a:r>
          </a:p>
          <a:p>
            <a:pPr marL="914400" lvl="2" indent="0" algn="just">
              <a:lnSpc>
                <a:spcPct val="150000"/>
              </a:lnSpc>
              <a:buNone/>
            </a:pPr>
            <a:r>
              <a:rPr lang="fr-FR" sz="2000" b="1" i="1" dirty="0">
                <a:solidFill>
                  <a:prstClr val="black"/>
                </a:solidFill>
                <a:latin typeface="Arial" panose="020B0604020202020204" pitchFamily="34" charset="0"/>
                <a:ea typeface="Calibri" panose="020F0502020204030204" pitchFamily="34" charset="0"/>
                <a:cs typeface="Arial" panose="020B0604020202020204" pitchFamily="34" charset="0"/>
              </a:rPr>
              <a:t>NB: Having several sources of income, for example, can mitigate the negative effects of a shock on a household. </a:t>
            </a:r>
            <a:endParaRPr lang="fr-FR" i="1" dirty="0">
              <a:latin typeface="Arial" panose="020B0604020202020204" pitchFamily="34" charset="0"/>
              <a:cs typeface="Arial" panose="020B0604020202020204" pitchFamily="34" charset="0"/>
            </a:endParaRPr>
          </a:p>
          <a:p>
            <a:pPr lvl="2" algn="just">
              <a:lnSpc>
                <a:spcPct val="150000"/>
              </a:lnSpc>
              <a:buFont typeface="Wingdings" panose="05000000000000000000" pitchFamily="2" charset="2"/>
              <a:buChar char="ü"/>
            </a:pPr>
            <a:endParaRPr lang="fr-FR" i="1" dirty="0">
              <a:latin typeface="Arial" panose="020B0604020202020204" pitchFamily="34" charset="0"/>
              <a:cs typeface="Arial" panose="020B0604020202020204" pitchFamily="34" charset="0"/>
            </a:endParaRPr>
          </a:p>
        </p:txBody>
      </p:sp>
      <p:sp>
        <p:nvSpPr>
          <p:cNvPr id="7" name="Espace réservé du numéro de diapositive 10">
            <a:extLst>
              <a:ext uri="{FF2B5EF4-FFF2-40B4-BE49-F238E27FC236}">
                <a16:creationId xmlns:a16="http://schemas.microsoft.com/office/drawing/2014/main" id="{FADFF09D-360B-E1F7-29C5-D12FDAF53712}"/>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9</a:t>
            </a:r>
          </a:p>
        </p:txBody>
      </p:sp>
    </p:spTree>
    <p:extLst>
      <p:ext uri="{BB962C8B-B14F-4D97-AF65-F5344CB8AC3E}">
        <p14:creationId xmlns:p14="http://schemas.microsoft.com/office/powerpoint/2010/main" val="99241067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4="http://schemas.microsoft.com/office/drawing/2010/main" xmlns:a16="http://schemas.microsoft.com/office/drawing/2014/main" xmlns="">
      <p:transition spd="slow">
        <p:fade/>
      </p:transition>
    </mc:Fallback>
  </mc:AlternateContent>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9A65CF24E2CCB47876795610C76E9A7" ma:contentTypeVersion="100" ma:contentTypeDescription="Create a new document." ma:contentTypeScope="" ma:versionID="200d33c585e4ff8b67a4d1fe27d8e26c">
  <xsd:schema xmlns:xsd="http://www.w3.org/2001/XMLSchema" xmlns:xs="http://www.w3.org/2001/XMLSchema" xmlns:p="http://schemas.microsoft.com/office/2006/metadata/properties" xmlns:ns1="http://schemas.microsoft.com/sharepoint/v3" xmlns:ns2="a96d1671-b0b4-4464-a043-593dbebfaddd" xmlns:ns3="18bd3759-27b3-4e3e-8815-95d00e93ca02" targetNamespace="http://schemas.microsoft.com/office/2006/metadata/properties" ma:root="true" ma:fieldsID="36db0489d68ea0889f8eda984e84ec34" ns1:_="" ns2:_="" ns3:_="">
    <xsd:import namespace="http://schemas.microsoft.com/sharepoint/v3"/>
    <xsd:import namespace="a96d1671-b0b4-4464-a043-593dbebfaddd"/>
    <xsd:import namespace="18bd3759-27b3-4e3e-8815-95d00e93ca02"/>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2:SharedWithUsers" minOccurs="0"/>
                <xsd:element ref="ns2:SharedWithDetails" minOccurs="0"/>
                <xsd:element ref="ns3:MediaServiceAutoKeyPoints" minOccurs="0"/>
                <xsd:element ref="ns3:MediaServiceKeyPoints" minOccurs="0"/>
                <xsd:element ref="ns3:MediaServiceDateTaken" minOccurs="0"/>
                <xsd:element ref="ns3:MediaServiceGenerationTime" minOccurs="0"/>
                <xsd:element ref="ns3:MediaServiceEventHashCode" minOccurs="0"/>
                <xsd:element ref="ns3:MediaServiceOCR" minOccurs="0"/>
                <xsd:element ref="ns1:_ip_UnifiedCompliancePolicyProperties" minOccurs="0"/>
                <xsd:element ref="ns1:_ip_UnifiedCompliancePolicyUIAction" minOccurs="0"/>
                <xsd:element ref="ns3:MediaServiceLocation" minOccurs="0"/>
                <xsd:element ref="ns3:lcf76f155ced4ddcb4097134ff3c332f" minOccurs="0"/>
                <xsd:element ref="ns2:TaxCatchAll" minOccurs="0"/>
                <xsd:element ref="ns3:Year" minOccurs="0"/>
                <xsd:element ref="ns3:MediaServiceObjectDetectorVersion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96d1671-b0b4-4464-a043-593dbebfadd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0a8e3777-5ae6-4194-b38e-2d3bd7ec326e}" ma:internalName="TaxCatchAll" ma:showField="CatchAllData" ma:web="a96d1671-b0b4-4464-a043-593dbebfadd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8bd3759-27b3-4e3e-8815-95d00e93ca0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3" nillable="true" ma:displayName="Location" ma:internalName="MediaServiceLocation" ma:readOnly="true">
      <xsd:simpleType>
        <xsd:restriction base="dms:Text"/>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dcea9d53-396a-4643-8c3b-a46bd9f06c0a" ma:termSetId="09814cd3-568e-fe90-9814-8d621ff8fb84" ma:anchorId="fba54fb3-c3e1-fe81-a776-ca4b69148c4d" ma:open="true" ma:isKeyword="false">
      <xsd:complexType>
        <xsd:sequence>
          <xsd:element ref="pc:Terms" minOccurs="0" maxOccurs="1"/>
        </xsd:sequence>
      </xsd:complexType>
    </xsd:element>
    <xsd:element name="Year" ma:index="27" nillable="true" ma:displayName="Year" ma:format="Dropdown" ma:internalName="Year">
      <xsd:simpleType>
        <xsd:restriction base="dms:Text">
          <xsd:maxLength value="255"/>
        </xsd:restriction>
      </xsd:simpleType>
    </xsd:element>
    <xsd:element name="MediaServiceObjectDetectorVersions" ma:index="28" nillable="true" ma:displayName="MediaServiceObjectDetectorVersions" ma:hidden="true" ma:indexed="true" ma:internalName="MediaServiceObjectDetectorVersions" ma:readOnly="true">
      <xsd:simpleType>
        <xsd:restriction base="dms:Text"/>
      </xsd:simpleType>
    </xsd:element>
    <xsd:element name="MediaLengthInSeconds" ma:index="29"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a96d1671-b0b4-4464-a043-593dbebfaddd" xsi:nil="true"/>
    <lcf76f155ced4ddcb4097134ff3c332f xmlns="18bd3759-27b3-4e3e-8815-95d00e93ca02">
      <Terms xmlns="http://schemas.microsoft.com/office/infopath/2007/PartnerControls"/>
    </lcf76f155ced4ddcb4097134ff3c332f>
    <Year xmlns="18bd3759-27b3-4e3e-8815-95d00e93ca02" xsi:nil="true"/>
    <_dlc_DocId xmlns="a96d1671-b0b4-4464-a043-593dbebfaddd">XV4EPD6DQDWV-1103935761-7034</_dlc_DocId>
    <_dlc_DocIdUrl xmlns="a96d1671-b0b4-4464-a043-593dbebfaddd">
      <Url>https://acdivoca.sharepoint.com/sites/Intranet/projects/Burkina Faso/vimplus/_layouts/15/DocIdRedir.aspx?ID=XV4EPD6DQDWV-1103935761-7034</Url>
      <Description>XV4EPD6DQDWV-1103935761-7034</Description>
    </_dlc_DocIdUrl>
  </documentManagement>
</p:properties>
</file>

<file path=customXml/itemProps1.xml><?xml version="1.0" encoding="utf-8"?>
<ds:datastoreItem xmlns:ds="http://schemas.openxmlformats.org/officeDocument/2006/customXml" ds:itemID="{38BD09E0-40D8-44D9-97B5-488EC5ED4D49}"/>
</file>

<file path=customXml/itemProps2.xml><?xml version="1.0" encoding="utf-8"?>
<ds:datastoreItem xmlns:ds="http://schemas.openxmlformats.org/officeDocument/2006/customXml" ds:itemID="{6EE253E4-4D3F-4A87-BFEC-4C06D5415263}"/>
</file>

<file path=customXml/itemProps3.xml><?xml version="1.0" encoding="utf-8"?>
<ds:datastoreItem xmlns:ds="http://schemas.openxmlformats.org/officeDocument/2006/customXml" ds:itemID="{45B085D4-8E12-4B63-B00F-BE4603E7FF50}"/>
</file>

<file path=customXml/itemProps4.xml><?xml version="1.0" encoding="utf-8"?>
<ds:datastoreItem xmlns:ds="http://schemas.openxmlformats.org/officeDocument/2006/customXml" ds:itemID="{8610CCFF-EF8C-4EE3-A432-569B67F32894}"/>
</file>

<file path=docProps/app.xml><?xml version="1.0" encoding="utf-8"?>
<Properties xmlns="http://schemas.openxmlformats.org/officeDocument/2006/extended-properties" xmlns:vt="http://schemas.openxmlformats.org/officeDocument/2006/docPropsVTypes">
  <TotalTime>474</TotalTime>
  <Words>1438</Words>
  <Application>Microsoft Office PowerPoint</Application>
  <PresentationFormat>Widescreen</PresentationFormat>
  <Paragraphs>126</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Calibri Light</vt:lpstr>
      <vt:lpstr>High Tower Text</vt:lpstr>
      <vt:lpstr>Lucida Sans Unicode</vt:lpstr>
      <vt:lpstr>Times New Roman</vt:lpstr>
      <vt:lpstr>Wingdings</vt:lpstr>
      <vt:lpstr>Thème Office</vt:lpstr>
      <vt:lpstr>PowerPoint Presentation</vt:lpstr>
      <vt:lpstr>Presentation plan</vt:lpstr>
      <vt:lpstr>Introduction (1/1)</vt:lpstr>
      <vt:lpstr>Resilience basket objectives (1/1)</vt:lpstr>
      <vt:lpstr>Development process and players involved (1/1)</vt:lpstr>
      <vt:lpstr>Resilience basket contents (1/3)</vt:lpstr>
      <vt:lpstr>Resilience basket contents (2/3)</vt:lpstr>
      <vt:lpstr>Resilience basket contents (3/3)</vt:lpstr>
      <vt:lpstr>Main innovations and adoption processes (1/2) </vt:lpstr>
      <vt:lpstr>Key innovations and adoption processes (2/3) </vt:lpstr>
      <vt:lpstr>Key innovations and adoption processes (3/3) </vt:lpstr>
      <vt:lpstr>Implementation challenges and recommendations (1/2) </vt:lpstr>
      <vt:lpstr>Implementation challenges and recommendations (2/2) </vt:lpstr>
      <vt:lpstr>Conclusion (1/1)</vt:lpstr>
      <vt:lpstr>PowerPoint Presentation</vt:lpstr>
      <vt:lpstr>Vis à vis expectations of workshop participants </vt:lpstr>
      <vt:lpstr>Vis à vis expectations of workshop participants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keywords>, docId:5CBC8D4383A8EB5113126A5E0001CAA0</cp:keywords>
  <cp:lastModifiedBy>Nicole Mae Lee</cp:lastModifiedBy>
  <cp:revision>19</cp:revision>
  <dcterms:created xsi:type="dcterms:W3CDTF">2023-09-27T16:15:32Z</dcterms:created>
  <dcterms:modified xsi:type="dcterms:W3CDTF">2023-12-19T20:01:23Z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0x010100A9A65CF24E2CCB47876795610C76E9A7</vt:lpwstr>
  </property>
  <property fmtid="{D5CDD505-2E9C-101B-9397-08002B2CF9AE}" pid="3" name="_dlc_DocIdItemGuid">
    <vt:lpwstr>018d6855-cc2e-460d-a1a1-42130fe249cb</vt:lpwstr>
  </property>
</Properties>
</file>