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4" r:id="rId7"/>
  </p:sldMasterIdLst>
  <p:notesMasterIdLst>
    <p:notesMasterId r:id="rId23"/>
  </p:notesMasterIdLst>
  <p:sldIdLst>
    <p:sldId id="256" r:id="rId8"/>
    <p:sldId id="279" r:id="rId9"/>
    <p:sldId id="275" r:id="rId10"/>
    <p:sldId id="307" r:id="rId11"/>
    <p:sldId id="301" r:id="rId12"/>
    <p:sldId id="298" r:id="rId13"/>
    <p:sldId id="306" r:id="rId14"/>
    <p:sldId id="299" r:id="rId15"/>
    <p:sldId id="300" r:id="rId16"/>
    <p:sldId id="302" r:id="rId17"/>
    <p:sldId id="283" r:id="rId18"/>
    <p:sldId id="284" r:id="rId19"/>
    <p:sldId id="305" r:id="rId20"/>
    <p:sldId id="304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B05416-14F2-4EB6-913F-DAC6CD8B458F}">
          <p14:sldIdLst>
            <p14:sldId id="256"/>
            <p14:sldId id="279"/>
            <p14:sldId id="275"/>
            <p14:sldId id="307"/>
            <p14:sldId id="301"/>
            <p14:sldId id="298"/>
            <p14:sldId id="306"/>
            <p14:sldId id="299"/>
            <p14:sldId id="300"/>
            <p14:sldId id="302"/>
            <p14:sldId id="283"/>
            <p14:sldId id="284"/>
            <p14:sldId id="305"/>
            <p14:sldId id="304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433F62-A117-2C25-9050-DA3F3374063F}" name="Theodore Lompo" initials="TL" userId="S::tlompo@acdivoca-vim.org::75eea241-4165-4b07-af95-6910b03cdbce" providerId="AD"/>
  <p188:author id="{D13FB49D-8FBC-23FF-2CFA-A265DAC767BB}" name="Nicole Mae Lee" initials="NL" userId="S::NLee@acdivoca.org::8483d768-174f-48b7-97b5-fa907593a1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7"/>
    <a:srgbClr val="FFFFFF"/>
    <a:srgbClr val="F5F7F6"/>
    <a:srgbClr val="E96848"/>
    <a:srgbClr val="FFBB4D"/>
    <a:srgbClr val="662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EFAD3-5D4B-41CC-B433-1F06D0970649}" v="1153" dt="2023-12-08T15:50:01.649"/>
    <p1510:client id="{605AE845-F399-422D-862E-C88F6C42F69F}" v="1" dt="2023-12-08T10:54:03.852"/>
    <p1510:client id="{E07295E2-94C4-4ACF-B3B3-C501630B7D8A}" v="2" dt="2023-12-08T10:48:44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latin typeface="Gill Sans MT" panose="020B0502020104020203" pitchFamily="34" charset="0"/>
              </a:rPr>
              <a:t>Evolution</a:t>
            </a:r>
            <a:r>
              <a:rPr lang="fr-FR" baseline="0">
                <a:latin typeface="Gill Sans MT" panose="020B0502020104020203" pitchFamily="34" charset="0"/>
              </a:rPr>
              <a:t> des rendements du sorgho et du niébé</a:t>
            </a:r>
            <a:endParaRPr lang="fr-FR">
              <a:latin typeface="Gill Sans MT" panose="020B05020201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97003499562554"/>
          <c:y val="7.8703703703703706E-2"/>
          <c:w val="0.82160126859142601"/>
          <c:h val="0.664799504228638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Graph!$I$18</c:f>
              <c:strCache>
                <c:ptCount val="1"/>
                <c:pt idx="0">
                  <c:v>Valeur de Base (Y2019 )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Graph!$H$19:$H$20</c:f>
              <c:strCache>
                <c:ptCount val="2"/>
                <c:pt idx="0">
                  <c:v>Cowpeas</c:v>
                </c:pt>
                <c:pt idx="1">
                  <c:v>Sorghum</c:v>
                </c:pt>
              </c:strCache>
            </c:strRef>
          </c:cat>
          <c:val>
            <c:numRef>
              <c:f>Graph!$I$19:$I$20</c:f>
              <c:numCache>
                <c:formatCode>_(* #,##0.00_);_(* \(#,##0.00\);_(* "-"??_);_(@_)</c:formatCode>
                <c:ptCount val="2"/>
                <c:pt idx="0">
                  <c:v>0.65918205042740896</c:v>
                </c:pt>
                <c:pt idx="1">
                  <c:v>0.51489863149288495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7-4B00-A91D-CB676AF2F1CD}"/>
            </c:ext>
          </c:extLst>
        </c:ser>
        <c:ser>
          <c:idx val="1"/>
          <c:order val="1"/>
          <c:tx>
            <c:strRef>
              <c:f>Graph!$J$18</c:f>
              <c:strCache>
                <c:ptCount val="1"/>
                <c:pt idx="0">
                  <c:v>Y22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Graph!$H$19:$H$20</c:f>
              <c:strCache>
                <c:ptCount val="2"/>
                <c:pt idx="0">
                  <c:v>Cowpeas</c:v>
                </c:pt>
                <c:pt idx="1">
                  <c:v>Sorghum</c:v>
                </c:pt>
              </c:strCache>
            </c:strRef>
          </c:cat>
          <c:val>
            <c:numRef>
              <c:f>Graph!$J$19:$J$20</c:f>
              <c:numCache>
                <c:formatCode>_(* #,##0.00_);_(* \(#,##0.00\);_(* "-"??_);_(@_)</c:formatCode>
                <c:ptCount val="2"/>
                <c:pt idx="0">
                  <c:v>0.98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47-4B00-A91D-CB676AF2F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8847480"/>
        <c:axId val="678845016"/>
      </c:barChart>
      <c:catAx>
        <c:axId val="67884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45016"/>
        <c:crosses val="autoZero"/>
        <c:auto val="1"/>
        <c:lblAlgn val="ctr"/>
        <c:lblOffset val="100"/>
        <c:noMultiLvlLbl val="0"/>
      </c:catAx>
      <c:valAx>
        <c:axId val="6788450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i="1">
                    <a:latin typeface="Gill Sans MT" panose="020B0502020104020203" pitchFamily="34" charset="0"/>
                  </a:rPr>
                  <a:t>Rendement</a:t>
                </a:r>
                <a:r>
                  <a:rPr lang="fr-FR" i="1" baseline="0">
                    <a:latin typeface="Gill Sans MT" panose="020B0502020104020203" pitchFamily="34" charset="0"/>
                  </a:rPr>
                  <a:t> (tonne/ha)</a:t>
                </a:r>
                <a:endParaRPr lang="fr-FR" i="1">
                  <a:latin typeface="Gill Sans MT" panose="020B05020201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0.69870822397200349"/>
              <c:y val="0.827754447360746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4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067541557305338"/>
          <c:y val="0.89872630504520268"/>
          <c:w val="0.5371023622047244"/>
          <c:h val="7.7547389909594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B1A1E-F68F-4276-A35A-583755CACAA3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29F46-EB56-46B2-9613-7F4E25F2E3A2}">
      <dgm:prSet phldrT="[Text]" custT="1"/>
      <dgm:spPr>
        <a:solidFill>
          <a:schemeClr val="accent6"/>
        </a:solidFill>
      </dgm:spPr>
      <dgm:t>
        <a:bodyPr lIns="0" rIns="0"/>
        <a:lstStyle/>
        <a:p>
          <a:r>
            <a:rPr lang="fr-FR" sz="2000" b="1" dirty="0">
              <a:latin typeface="Gill Sans MT" panose="020B0502020104020203" pitchFamily="34" charset="0"/>
            </a:rPr>
            <a:t>Objectif : </a:t>
          </a:r>
          <a:r>
            <a:rPr lang="fr-FR" sz="2000" dirty="0">
              <a:latin typeface="Gill Sans MT" panose="020B0502020104020203" pitchFamily="34" charset="0"/>
            </a:rPr>
            <a:t>Diversification et accroissement de la production agricole </a:t>
          </a:r>
          <a:endParaRPr lang="en-US" sz="2000" dirty="0">
            <a:latin typeface="Gill Sans MT" panose="020B0502020104020203" pitchFamily="34" charset="0"/>
          </a:endParaRPr>
        </a:p>
      </dgm:t>
    </dgm:pt>
    <dgm:pt modelId="{F8F9162A-7433-49B0-9775-E8F20E5BDAA5}" type="parTrans" cxnId="{EB25713D-784D-4EAE-A6F9-70F4E4C53D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DE4501F-ADE8-4B4D-A46A-A6EE6BACAA39}" type="sibTrans" cxnId="{EB25713D-784D-4EAE-A6F9-70F4E4C53D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128E836-4221-4D78-9538-AC3191EA7772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Forte demande de formation et d’appui conseil agricole à l’échelle de la région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B54CA8A5-C20F-4ECD-A42C-DB55C263DA89}" type="parTrans" cxnId="{85461D62-5FF6-4017-983C-D2C7175F5C3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9FE061D-2648-4255-9284-47BC2965AAEB}" type="sibTrans" cxnId="{85461D62-5FF6-4017-983C-D2C7175F5C3C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11289E5-EDE6-486F-A263-F24B9C9DEC2E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Expérience réussie du Projet ViM (Dispositif de formateurs endogènes)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7C1CF4BD-B02A-44B5-843B-E3F430959A41}" type="parTrans" cxnId="{CEA05418-7161-4FDD-83C9-E443795AA3E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26C869D-4622-45B1-A88E-2AFFDED36C5E}" type="sibTrans" cxnId="{CEA05418-7161-4FDD-83C9-E443795AA3E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394B6AFD-BD3A-4610-AD6B-AB97A8E21C9F}">
      <dgm:prSet phldrT="[Text]" custT="1"/>
      <dgm:spPr>
        <a:solidFill>
          <a:srgbClr val="FFFF00"/>
        </a:solidFill>
      </dgm:spPr>
      <dgm:t>
        <a:bodyPr/>
        <a:lstStyle/>
        <a:p>
          <a:r>
            <a:rPr lang="fr-FR" sz="1400">
              <a:solidFill>
                <a:schemeClr val="tx1"/>
              </a:solidFill>
              <a:latin typeface="Gill Sans MT" panose="020B0502020104020203" pitchFamily="34" charset="0"/>
            </a:rPr>
            <a:t>Recherche de durabilité de la formation/ vulgarisation et l’appui-conseil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C5A7FDDE-5E2F-400C-A5D5-077D82E5641A}" type="parTrans" cxnId="{DC334DB8-FA8B-4EBD-887E-B57242E52C6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0EB07FA-3F9A-4596-861E-90FD46165441}" type="sibTrans" cxnId="{DC334DB8-FA8B-4EBD-887E-B57242E52C6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5CED1C4-E643-4E13-9329-2D98EBAFEEA2}">
      <dgm:prSet phldrT="[Text]" custT="1"/>
      <dgm:spPr/>
      <dgm:t>
        <a:bodyPr/>
        <a:lstStyle/>
        <a:p>
          <a:r>
            <a:rPr lang="fr-FR" sz="1400" b="1" u="none">
              <a:latin typeface="Gill Sans MT" panose="020B0502020104020203" pitchFamily="34" charset="0"/>
            </a:rPr>
            <a:t>Population cible : </a:t>
          </a:r>
          <a:r>
            <a:rPr lang="fr-FR" sz="1400">
              <a:latin typeface="Gill Sans MT" panose="020B0502020104020203" pitchFamily="34" charset="0"/>
            </a:rPr>
            <a:t>205 200 producteurs de 36 000 ménages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39E07E17-D97A-44A8-B5F3-5A7D3F6E6223}" type="parTrans" cxnId="{903D08B1-FB9F-4254-B8BB-40584553AB2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430855A-830C-4652-AACD-1C8E37B666A9}" type="sibTrans" cxnId="{903D08B1-FB9F-4254-B8BB-40584553AB2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670E7EF-87B0-4518-BC27-37AC07FFC8C7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Rétrécissement du réseau d’encadrement de l’état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C84040AA-E089-4D77-B3E1-EA29B1B76834}" type="sibTrans" cxnId="{AA84A0A2-8DB9-4F40-B12F-099685F5095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6BFEDC1-2C17-4F3E-B8E2-D9FB4C42B6A4}" type="parTrans" cxnId="{AA84A0A2-8DB9-4F40-B12F-099685F5095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881B7D7-BCE1-4195-9AAE-C9FF21FDE03C}">
      <dgm:prSet phldrT="[Text]" custT="1"/>
      <dgm:spPr/>
      <dgm:t>
        <a:bodyPr/>
        <a:lstStyle/>
        <a:p>
          <a:r>
            <a:rPr lang="fr-FR" sz="1400">
              <a:latin typeface="Gill Sans MT" panose="020B0502020104020203" pitchFamily="34" charset="0"/>
            </a:rPr>
            <a:t>Accès limité des producteurs aux services de formation/ vulgarisation et d’appui-conseil de proximité </a:t>
          </a:r>
          <a:endParaRPr lang="en-US" sz="1400"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6150D9CF-DF71-4C8E-A4D3-587F9C53A9FC}" type="parTrans" cxnId="{C7A0BCC7-5371-47B3-8946-51974492693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DB49A15-A382-4D26-B986-2DE6BFE05208}" type="sibTrans" cxnId="{C7A0BCC7-5371-47B3-8946-51974492693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D4F8C0A-1683-47BF-96C7-3E06DF7AB4E9}" type="pres">
      <dgm:prSet presAssocID="{228B1A1E-F68F-4276-A35A-583755CACA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09E197F-DDDA-4394-93EF-863251094C57}" type="pres">
      <dgm:prSet presAssocID="{82429F46-EB56-46B2-9613-7F4E25F2E3A2}" presName="Parent" presStyleLbl="node0" presStyleIdx="0" presStyleCnt="1">
        <dgm:presLayoutVars>
          <dgm:chMax val="6"/>
          <dgm:chPref val="6"/>
        </dgm:presLayoutVars>
      </dgm:prSet>
      <dgm:spPr/>
    </dgm:pt>
    <dgm:pt modelId="{4F22ACC0-5FF1-4584-9B26-02726A96BCBE}" type="pres">
      <dgm:prSet presAssocID="{65CED1C4-E643-4E13-9329-2D98EBAFEEA2}" presName="Accent1" presStyleCnt="0"/>
      <dgm:spPr/>
    </dgm:pt>
    <dgm:pt modelId="{533AF455-A9CD-473F-A150-9620F0F5430D}" type="pres">
      <dgm:prSet presAssocID="{65CED1C4-E643-4E13-9329-2D98EBAFEEA2}" presName="Accent" presStyleLbl="bgShp" presStyleIdx="0" presStyleCnt="6"/>
      <dgm:spPr/>
    </dgm:pt>
    <dgm:pt modelId="{41D1ADBE-77DE-4EFA-9FA5-AC754E1A5BA2}" type="pres">
      <dgm:prSet presAssocID="{65CED1C4-E643-4E13-9329-2D98EBAFEEA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D1EE393-841D-4982-976B-5787BC97150C}" type="pres">
      <dgm:prSet presAssocID="{2128E836-4221-4D78-9538-AC3191EA7772}" presName="Accent2" presStyleCnt="0"/>
      <dgm:spPr/>
    </dgm:pt>
    <dgm:pt modelId="{997458A6-0F95-411A-9A11-59BFF9FC9D97}" type="pres">
      <dgm:prSet presAssocID="{2128E836-4221-4D78-9538-AC3191EA7772}" presName="Accent" presStyleLbl="bgShp" presStyleIdx="1" presStyleCnt="6"/>
      <dgm:spPr/>
    </dgm:pt>
    <dgm:pt modelId="{FB1ECC3D-1839-4A68-8976-995A6140FED4}" type="pres">
      <dgm:prSet presAssocID="{2128E836-4221-4D78-9538-AC3191EA77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D223BD4-0312-4D67-9DD5-341E9137442F}" type="pres">
      <dgm:prSet presAssocID="{E881B7D7-BCE1-4195-9AAE-C9FF21FDE03C}" presName="Accent3" presStyleCnt="0"/>
      <dgm:spPr/>
    </dgm:pt>
    <dgm:pt modelId="{FD0AB342-E20D-4601-87B5-4D69803C2C67}" type="pres">
      <dgm:prSet presAssocID="{E881B7D7-BCE1-4195-9AAE-C9FF21FDE03C}" presName="Accent" presStyleLbl="bgShp" presStyleIdx="2" presStyleCnt="6"/>
      <dgm:spPr/>
    </dgm:pt>
    <dgm:pt modelId="{B4076B56-DB2C-4866-9A04-AA967BAA8E9F}" type="pres">
      <dgm:prSet presAssocID="{E881B7D7-BCE1-4195-9AAE-C9FF21FDE03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48B4BB5-8B45-40E1-8086-57580DF1BA3A}" type="pres">
      <dgm:prSet presAssocID="{D670E7EF-87B0-4518-BC27-37AC07FFC8C7}" presName="Accent4" presStyleCnt="0"/>
      <dgm:spPr/>
    </dgm:pt>
    <dgm:pt modelId="{151637F6-991B-4F7B-B729-38B3281D7ED6}" type="pres">
      <dgm:prSet presAssocID="{D670E7EF-87B0-4518-BC27-37AC07FFC8C7}" presName="Accent" presStyleLbl="bgShp" presStyleIdx="3" presStyleCnt="6"/>
      <dgm:spPr/>
    </dgm:pt>
    <dgm:pt modelId="{8B4AC1C5-B466-4249-8D8F-3F2EAEE48A93}" type="pres">
      <dgm:prSet presAssocID="{D670E7EF-87B0-4518-BC27-37AC07FFC8C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095A357-0C4E-40FE-8C1B-4B046C4F5F09}" type="pres">
      <dgm:prSet presAssocID="{A11289E5-EDE6-486F-A263-F24B9C9DEC2E}" presName="Accent5" presStyleCnt="0"/>
      <dgm:spPr/>
    </dgm:pt>
    <dgm:pt modelId="{0C10D775-EAB4-4938-9984-3C3C1DCB2D91}" type="pres">
      <dgm:prSet presAssocID="{A11289E5-EDE6-486F-A263-F24B9C9DEC2E}" presName="Accent" presStyleLbl="bgShp" presStyleIdx="4" presStyleCnt="6"/>
      <dgm:spPr/>
    </dgm:pt>
    <dgm:pt modelId="{421444A3-0EFF-4436-8AB0-E339E1D0C217}" type="pres">
      <dgm:prSet presAssocID="{A11289E5-EDE6-486F-A263-F24B9C9DEC2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2526F5F-FEA3-4272-AAD1-A67AF8A76AB6}" type="pres">
      <dgm:prSet presAssocID="{394B6AFD-BD3A-4610-AD6B-AB97A8E21C9F}" presName="Accent6" presStyleCnt="0"/>
      <dgm:spPr/>
    </dgm:pt>
    <dgm:pt modelId="{2825D338-9941-4699-A8B6-9A63484BF0EB}" type="pres">
      <dgm:prSet presAssocID="{394B6AFD-BD3A-4610-AD6B-AB97A8E21C9F}" presName="Accent" presStyleLbl="bgShp" presStyleIdx="5" presStyleCnt="6"/>
      <dgm:spPr/>
    </dgm:pt>
    <dgm:pt modelId="{BE68631A-0B90-4A31-9551-95D28481FD99}" type="pres">
      <dgm:prSet presAssocID="{394B6AFD-BD3A-4610-AD6B-AB97A8E21C9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EA05418-7161-4FDD-83C9-E443795AA3E0}" srcId="{82429F46-EB56-46B2-9613-7F4E25F2E3A2}" destId="{A11289E5-EDE6-486F-A263-F24B9C9DEC2E}" srcOrd="4" destOrd="0" parTransId="{7C1CF4BD-B02A-44B5-843B-E3F430959A41}" sibTransId="{326C869D-4622-45B1-A88E-2AFFDED36C5E}"/>
    <dgm:cxn modelId="{5E498028-FA59-4E54-9B0B-D32DE15227E2}" type="presOf" srcId="{82429F46-EB56-46B2-9613-7F4E25F2E3A2}" destId="{709E197F-DDDA-4394-93EF-863251094C57}" srcOrd="0" destOrd="0" presId="urn:microsoft.com/office/officeart/2011/layout/HexagonRadial"/>
    <dgm:cxn modelId="{EB25713D-784D-4EAE-A6F9-70F4E4C53D38}" srcId="{228B1A1E-F68F-4276-A35A-583755CACAA3}" destId="{82429F46-EB56-46B2-9613-7F4E25F2E3A2}" srcOrd="0" destOrd="0" parTransId="{F8F9162A-7433-49B0-9775-E8F20E5BDAA5}" sibTransId="{6DE4501F-ADE8-4B4D-A46A-A6EE6BACAA39}"/>
    <dgm:cxn modelId="{85461D62-5FF6-4017-983C-D2C7175F5C3C}" srcId="{82429F46-EB56-46B2-9613-7F4E25F2E3A2}" destId="{2128E836-4221-4D78-9538-AC3191EA7772}" srcOrd="1" destOrd="0" parTransId="{B54CA8A5-C20F-4ECD-A42C-DB55C263DA89}" sibTransId="{29FE061D-2648-4255-9284-47BC2965AAEB}"/>
    <dgm:cxn modelId="{627FD04D-9328-4D31-B726-00C1FBB51619}" type="presOf" srcId="{2128E836-4221-4D78-9538-AC3191EA7772}" destId="{FB1ECC3D-1839-4A68-8976-995A6140FED4}" srcOrd="0" destOrd="0" presId="urn:microsoft.com/office/officeart/2011/layout/HexagonRadial"/>
    <dgm:cxn modelId="{849B0574-98CA-44E9-9061-3F8FCB479F1E}" type="presOf" srcId="{394B6AFD-BD3A-4610-AD6B-AB97A8E21C9F}" destId="{BE68631A-0B90-4A31-9551-95D28481FD99}" srcOrd="0" destOrd="0" presId="urn:microsoft.com/office/officeart/2011/layout/HexagonRadial"/>
    <dgm:cxn modelId="{46153F76-A153-49BA-8CBC-F8CE1A63D0CA}" type="presOf" srcId="{228B1A1E-F68F-4276-A35A-583755CACAA3}" destId="{2D4F8C0A-1683-47BF-96C7-3E06DF7AB4E9}" srcOrd="0" destOrd="0" presId="urn:microsoft.com/office/officeart/2011/layout/HexagonRadial"/>
    <dgm:cxn modelId="{7D8A3F9A-8686-4E84-BC35-DB93B960F7A0}" type="presOf" srcId="{E881B7D7-BCE1-4195-9AAE-C9FF21FDE03C}" destId="{B4076B56-DB2C-4866-9A04-AA967BAA8E9F}" srcOrd="0" destOrd="0" presId="urn:microsoft.com/office/officeart/2011/layout/HexagonRadial"/>
    <dgm:cxn modelId="{AA84A0A2-8DB9-4F40-B12F-099685F50952}" srcId="{82429F46-EB56-46B2-9613-7F4E25F2E3A2}" destId="{D670E7EF-87B0-4518-BC27-37AC07FFC8C7}" srcOrd="3" destOrd="0" parTransId="{E6BFEDC1-2C17-4F3E-B8E2-D9FB4C42B6A4}" sibTransId="{C84040AA-E089-4D77-B3E1-EA29B1B76834}"/>
    <dgm:cxn modelId="{903D08B1-FB9F-4254-B8BB-40584553AB28}" srcId="{82429F46-EB56-46B2-9613-7F4E25F2E3A2}" destId="{65CED1C4-E643-4E13-9329-2D98EBAFEEA2}" srcOrd="0" destOrd="0" parTransId="{39E07E17-D97A-44A8-B5F3-5A7D3F6E6223}" sibTransId="{C430855A-830C-4652-AACD-1C8E37B666A9}"/>
    <dgm:cxn modelId="{DC334DB8-FA8B-4EBD-887E-B57242E52C6E}" srcId="{82429F46-EB56-46B2-9613-7F4E25F2E3A2}" destId="{394B6AFD-BD3A-4610-AD6B-AB97A8E21C9F}" srcOrd="5" destOrd="0" parTransId="{C5A7FDDE-5E2F-400C-A5D5-077D82E5641A}" sibTransId="{D0EB07FA-3F9A-4596-861E-90FD46165441}"/>
    <dgm:cxn modelId="{85AEC8BD-048A-4CA4-8ECB-B31793A96611}" type="presOf" srcId="{65CED1C4-E643-4E13-9329-2D98EBAFEEA2}" destId="{41D1ADBE-77DE-4EFA-9FA5-AC754E1A5BA2}" srcOrd="0" destOrd="0" presId="urn:microsoft.com/office/officeart/2011/layout/HexagonRadial"/>
    <dgm:cxn modelId="{C7A0BCC7-5371-47B3-8946-51974492693E}" srcId="{82429F46-EB56-46B2-9613-7F4E25F2E3A2}" destId="{E881B7D7-BCE1-4195-9AAE-C9FF21FDE03C}" srcOrd="2" destOrd="0" parTransId="{6150D9CF-DF71-4C8E-A4D3-587F9C53A9FC}" sibTransId="{5DB49A15-A382-4D26-B986-2DE6BFE05208}"/>
    <dgm:cxn modelId="{3F061AD5-81D0-4CD0-AC82-0378A534CE25}" type="presOf" srcId="{A11289E5-EDE6-486F-A263-F24B9C9DEC2E}" destId="{421444A3-0EFF-4436-8AB0-E339E1D0C217}" srcOrd="0" destOrd="0" presId="urn:microsoft.com/office/officeart/2011/layout/HexagonRadial"/>
    <dgm:cxn modelId="{648B29DC-8712-4DD1-8CD1-D46BD5ED6FE0}" type="presOf" srcId="{D670E7EF-87B0-4518-BC27-37AC07FFC8C7}" destId="{8B4AC1C5-B466-4249-8D8F-3F2EAEE48A93}" srcOrd="0" destOrd="0" presId="urn:microsoft.com/office/officeart/2011/layout/HexagonRadial"/>
    <dgm:cxn modelId="{5668D7EE-A59F-4100-A1D7-6F7E264FDF6F}" type="presParOf" srcId="{2D4F8C0A-1683-47BF-96C7-3E06DF7AB4E9}" destId="{709E197F-DDDA-4394-93EF-863251094C57}" srcOrd="0" destOrd="0" presId="urn:microsoft.com/office/officeart/2011/layout/HexagonRadial"/>
    <dgm:cxn modelId="{8CF7FDEA-7CC9-4474-A3A4-1BAE7DFADC87}" type="presParOf" srcId="{2D4F8C0A-1683-47BF-96C7-3E06DF7AB4E9}" destId="{4F22ACC0-5FF1-4584-9B26-02726A96BCBE}" srcOrd="1" destOrd="0" presId="urn:microsoft.com/office/officeart/2011/layout/HexagonRadial"/>
    <dgm:cxn modelId="{F7FBD9F7-84DC-4242-8322-420A32506093}" type="presParOf" srcId="{4F22ACC0-5FF1-4584-9B26-02726A96BCBE}" destId="{533AF455-A9CD-473F-A150-9620F0F5430D}" srcOrd="0" destOrd="0" presId="urn:microsoft.com/office/officeart/2011/layout/HexagonRadial"/>
    <dgm:cxn modelId="{8D40AAC8-FF65-4C53-9596-BC2F86F36822}" type="presParOf" srcId="{2D4F8C0A-1683-47BF-96C7-3E06DF7AB4E9}" destId="{41D1ADBE-77DE-4EFA-9FA5-AC754E1A5BA2}" srcOrd="2" destOrd="0" presId="urn:microsoft.com/office/officeart/2011/layout/HexagonRadial"/>
    <dgm:cxn modelId="{119D0240-2469-473C-B89C-6662DD6148DA}" type="presParOf" srcId="{2D4F8C0A-1683-47BF-96C7-3E06DF7AB4E9}" destId="{AD1EE393-841D-4982-976B-5787BC97150C}" srcOrd="3" destOrd="0" presId="urn:microsoft.com/office/officeart/2011/layout/HexagonRadial"/>
    <dgm:cxn modelId="{270BE132-6E99-45E2-92F2-52A21DAD3CAC}" type="presParOf" srcId="{AD1EE393-841D-4982-976B-5787BC97150C}" destId="{997458A6-0F95-411A-9A11-59BFF9FC9D97}" srcOrd="0" destOrd="0" presId="urn:microsoft.com/office/officeart/2011/layout/HexagonRadial"/>
    <dgm:cxn modelId="{6B52995A-EC00-40C0-8146-A27EE2B69F0A}" type="presParOf" srcId="{2D4F8C0A-1683-47BF-96C7-3E06DF7AB4E9}" destId="{FB1ECC3D-1839-4A68-8976-995A6140FED4}" srcOrd="4" destOrd="0" presId="urn:microsoft.com/office/officeart/2011/layout/HexagonRadial"/>
    <dgm:cxn modelId="{0EBA6D5A-3565-469C-BDC8-1DA25E44DB99}" type="presParOf" srcId="{2D4F8C0A-1683-47BF-96C7-3E06DF7AB4E9}" destId="{6D223BD4-0312-4D67-9DD5-341E9137442F}" srcOrd="5" destOrd="0" presId="urn:microsoft.com/office/officeart/2011/layout/HexagonRadial"/>
    <dgm:cxn modelId="{CE9D8244-1306-4514-99D7-40E110000569}" type="presParOf" srcId="{6D223BD4-0312-4D67-9DD5-341E9137442F}" destId="{FD0AB342-E20D-4601-87B5-4D69803C2C67}" srcOrd="0" destOrd="0" presId="urn:microsoft.com/office/officeart/2011/layout/HexagonRadial"/>
    <dgm:cxn modelId="{72F40686-C100-493A-9E7F-F54FA0404269}" type="presParOf" srcId="{2D4F8C0A-1683-47BF-96C7-3E06DF7AB4E9}" destId="{B4076B56-DB2C-4866-9A04-AA967BAA8E9F}" srcOrd="6" destOrd="0" presId="urn:microsoft.com/office/officeart/2011/layout/HexagonRadial"/>
    <dgm:cxn modelId="{2F69AD1A-BAB1-40FE-99AF-17490459F1DE}" type="presParOf" srcId="{2D4F8C0A-1683-47BF-96C7-3E06DF7AB4E9}" destId="{248B4BB5-8B45-40E1-8086-57580DF1BA3A}" srcOrd="7" destOrd="0" presId="urn:microsoft.com/office/officeart/2011/layout/HexagonRadial"/>
    <dgm:cxn modelId="{BE40C45A-02E3-44F1-A1DC-1F03338D7D18}" type="presParOf" srcId="{248B4BB5-8B45-40E1-8086-57580DF1BA3A}" destId="{151637F6-991B-4F7B-B729-38B3281D7ED6}" srcOrd="0" destOrd="0" presId="urn:microsoft.com/office/officeart/2011/layout/HexagonRadial"/>
    <dgm:cxn modelId="{BFE76EFE-862D-4812-8068-CE8D9174FCC0}" type="presParOf" srcId="{2D4F8C0A-1683-47BF-96C7-3E06DF7AB4E9}" destId="{8B4AC1C5-B466-4249-8D8F-3F2EAEE48A93}" srcOrd="8" destOrd="0" presId="urn:microsoft.com/office/officeart/2011/layout/HexagonRadial"/>
    <dgm:cxn modelId="{D3C18679-4951-4E1F-929A-C258C9B7A872}" type="presParOf" srcId="{2D4F8C0A-1683-47BF-96C7-3E06DF7AB4E9}" destId="{C095A357-0C4E-40FE-8C1B-4B046C4F5F09}" srcOrd="9" destOrd="0" presId="urn:microsoft.com/office/officeart/2011/layout/HexagonRadial"/>
    <dgm:cxn modelId="{0B932B00-68DC-4BED-BA83-05CACB49D4A3}" type="presParOf" srcId="{C095A357-0C4E-40FE-8C1B-4B046C4F5F09}" destId="{0C10D775-EAB4-4938-9984-3C3C1DCB2D91}" srcOrd="0" destOrd="0" presId="urn:microsoft.com/office/officeart/2011/layout/HexagonRadial"/>
    <dgm:cxn modelId="{412E1120-2C6E-4E99-AD42-D0AC00AA0983}" type="presParOf" srcId="{2D4F8C0A-1683-47BF-96C7-3E06DF7AB4E9}" destId="{421444A3-0EFF-4436-8AB0-E339E1D0C217}" srcOrd="10" destOrd="0" presId="urn:microsoft.com/office/officeart/2011/layout/HexagonRadial"/>
    <dgm:cxn modelId="{69BC0461-D925-407A-B8F6-8C150900B698}" type="presParOf" srcId="{2D4F8C0A-1683-47BF-96C7-3E06DF7AB4E9}" destId="{62526F5F-FEA3-4272-AAD1-A67AF8A76AB6}" srcOrd="11" destOrd="0" presId="urn:microsoft.com/office/officeart/2011/layout/HexagonRadial"/>
    <dgm:cxn modelId="{74F722A4-12B2-4570-AE81-E40F45EF5B88}" type="presParOf" srcId="{62526F5F-FEA3-4272-AAD1-A67AF8A76AB6}" destId="{2825D338-9941-4699-A8B6-9A63484BF0EB}" srcOrd="0" destOrd="0" presId="urn:microsoft.com/office/officeart/2011/layout/HexagonRadial"/>
    <dgm:cxn modelId="{6B420EBB-3446-4945-920F-36C18B5A842E}" type="presParOf" srcId="{2D4F8C0A-1683-47BF-96C7-3E06DF7AB4E9}" destId="{BE68631A-0B90-4A31-9551-95D28481FD9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8B1A1E-F68F-4276-A35A-583755CACAA3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29F46-EB56-46B2-9613-7F4E25F2E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FR" sz="2000" dirty="0">
              <a:latin typeface="Gill Sans MT" panose="020B0502020104020203" pitchFamily="34" charset="0"/>
            </a:rPr>
            <a:t>Diversifier et accroitre la production agricole </a:t>
          </a:r>
          <a:endParaRPr lang="en-US" sz="2000" dirty="0"/>
        </a:p>
      </dgm:t>
    </dgm:pt>
    <dgm:pt modelId="{F8F9162A-7433-49B0-9775-E8F20E5BDAA5}" type="parTrans" cxnId="{EB25713D-784D-4EAE-A6F9-70F4E4C53D38}">
      <dgm:prSet/>
      <dgm:spPr/>
      <dgm:t>
        <a:bodyPr/>
        <a:lstStyle/>
        <a:p>
          <a:endParaRPr lang="en-US"/>
        </a:p>
      </dgm:t>
    </dgm:pt>
    <dgm:pt modelId="{6DE4501F-ADE8-4B4D-A46A-A6EE6BACAA39}" type="sibTrans" cxnId="{EB25713D-784D-4EAE-A6F9-70F4E4C53D38}">
      <dgm:prSet/>
      <dgm:spPr/>
      <dgm:t>
        <a:bodyPr/>
        <a:lstStyle/>
        <a:p>
          <a:endParaRPr lang="en-US"/>
        </a:p>
      </dgm:t>
    </dgm:pt>
    <dgm:pt modelId="{2128E836-4221-4D78-9538-AC3191EA7772}">
      <dgm:prSet phldrT="[Text]" custT="1"/>
      <dgm:spPr/>
      <dgm:t>
        <a:bodyPr/>
        <a:lstStyle/>
        <a:p>
          <a:r>
            <a:rPr lang="fr-FR" sz="1400" dirty="0"/>
            <a:t>Accroitre le nombre d’adeptes des BPA/BPE </a:t>
          </a:r>
          <a:endParaRPr lang="en-US" sz="1400" dirty="0">
            <a:solidFill>
              <a:schemeClr val="tx1"/>
            </a:solidFill>
          </a:endParaRPr>
        </a:p>
      </dgm:t>
    </dgm:pt>
    <dgm:pt modelId="{B54CA8A5-C20F-4ECD-A42C-DB55C263DA89}" type="parTrans" cxnId="{85461D62-5FF6-4017-983C-D2C7175F5C3C}">
      <dgm:prSet/>
      <dgm:spPr/>
      <dgm:t>
        <a:bodyPr/>
        <a:lstStyle/>
        <a:p>
          <a:endParaRPr lang="en-US"/>
        </a:p>
      </dgm:t>
    </dgm:pt>
    <dgm:pt modelId="{29FE061D-2648-4255-9284-47BC2965AAEB}" type="sibTrans" cxnId="{85461D62-5FF6-4017-983C-D2C7175F5C3C}">
      <dgm:prSet/>
      <dgm:spPr/>
      <dgm:t>
        <a:bodyPr/>
        <a:lstStyle/>
        <a:p>
          <a:endParaRPr lang="en-US"/>
        </a:p>
      </dgm:t>
    </dgm:pt>
    <dgm:pt modelId="{A11289E5-EDE6-486F-A263-F24B9C9DEC2E}">
      <dgm:prSet phldrT="[Text]" custT="1"/>
      <dgm:spPr/>
      <dgm:t>
        <a:bodyPr/>
        <a:lstStyle/>
        <a:p>
          <a:r>
            <a:rPr lang="fr-FR" sz="1400" dirty="0"/>
            <a:t>Accroitre les revenus des ménages </a:t>
          </a:r>
          <a:endParaRPr lang="en-US" sz="1400" dirty="0">
            <a:solidFill>
              <a:schemeClr val="tx1"/>
            </a:solidFill>
          </a:endParaRPr>
        </a:p>
      </dgm:t>
    </dgm:pt>
    <dgm:pt modelId="{7C1CF4BD-B02A-44B5-843B-E3F430959A41}" type="parTrans" cxnId="{CEA05418-7161-4FDD-83C9-E443795AA3E0}">
      <dgm:prSet/>
      <dgm:spPr/>
      <dgm:t>
        <a:bodyPr/>
        <a:lstStyle/>
        <a:p>
          <a:endParaRPr lang="en-US"/>
        </a:p>
      </dgm:t>
    </dgm:pt>
    <dgm:pt modelId="{326C869D-4622-45B1-A88E-2AFFDED36C5E}" type="sibTrans" cxnId="{CEA05418-7161-4FDD-83C9-E443795AA3E0}">
      <dgm:prSet/>
      <dgm:spPr/>
      <dgm:t>
        <a:bodyPr/>
        <a:lstStyle/>
        <a:p>
          <a:endParaRPr lang="en-US"/>
        </a:p>
      </dgm:t>
    </dgm:pt>
    <dgm:pt modelId="{394B6AFD-BD3A-4610-AD6B-AB97A8E21C9F}">
      <dgm:prSet phldrT="[Text]" custT="1"/>
      <dgm:spPr>
        <a:solidFill>
          <a:srgbClr val="FFFF00"/>
        </a:solidFill>
      </dgm:spPr>
      <dgm:t>
        <a:bodyPr/>
        <a:lstStyle/>
        <a:p>
          <a:r>
            <a:rPr lang="fr-FR" sz="1400" dirty="0">
              <a:solidFill>
                <a:schemeClr val="tx1"/>
              </a:solidFill>
            </a:rPr>
            <a:t>Assurer la durabilité des activités de formation/vulgarisation et d’appui-conseil </a:t>
          </a:r>
          <a:endParaRPr lang="en-US" sz="1400" dirty="0">
            <a:solidFill>
              <a:schemeClr val="tx1"/>
            </a:solidFill>
          </a:endParaRPr>
        </a:p>
      </dgm:t>
    </dgm:pt>
    <dgm:pt modelId="{C5A7FDDE-5E2F-400C-A5D5-077D82E5641A}" type="parTrans" cxnId="{DC334DB8-FA8B-4EBD-887E-B57242E52C6E}">
      <dgm:prSet/>
      <dgm:spPr/>
      <dgm:t>
        <a:bodyPr/>
        <a:lstStyle/>
        <a:p>
          <a:endParaRPr lang="en-US"/>
        </a:p>
      </dgm:t>
    </dgm:pt>
    <dgm:pt modelId="{D0EB07FA-3F9A-4596-861E-90FD46165441}" type="sibTrans" cxnId="{DC334DB8-FA8B-4EBD-887E-B57242E52C6E}">
      <dgm:prSet/>
      <dgm:spPr/>
      <dgm:t>
        <a:bodyPr/>
        <a:lstStyle/>
        <a:p>
          <a:endParaRPr lang="en-US"/>
        </a:p>
      </dgm:t>
    </dgm:pt>
    <dgm:pt modelId="{65CED1C4-E643-4E13-9329-2D98EBAFEEA2}">
      <dgm:prSet phldrT="[Text]" custT="1"/>
      <dgm:spPr/>
      <dgm:t>
        <a:bodyPr/>
        <a:lstStyle/>
        <a:p>
          <a:r>
            <a:rPr lang="fr-FR" sz="1400" dirty="0"/>
            <a:t>Accroitre le taux d’adoption des BPA/BPE </a:t>
          </a:r>
          <a:endParaRPr lang="en-US" sz="1400" dirty="0">
            <a:solidFill>
              <a:schemeClr val="tx1"/>
            </a:solidFill>
          </a:endParaRPr>
        </a:p>
      </dgm:t>
    </dgm:pt>
    <dgm:pt modelId="{39E07E17-D97A-44A8-B5F3-5A7D3F6E6223}" type="parTrans" cxnId="{903D08B1-FB9F-4254-B8BB-40584553AB28}">
      <dgm:prSet/>
      <dgm:spPr/>
      <dgm:t>
        <a:bodyPr/>
        <a:lstStyle/>
        <a:p>
          <a:endParaRPr lang="en-US"/>
        </a:p>
      </dgm:t>
    </dgm:pt>
    <dgm:pt modelId="{C430855A-830C-4652-AACD-1C8E37B666A9}" type="sibTrans" cxnId="{903D08B1-FB9F-4254-B8BB-40584553AB28}">
      <dgm:prSet/>
      <dgm:spPr/>
      <dgm:t>
        <a:bodyPr/>
        <a:lstStyle/>
        <a:p>
          <a:endParaRPr lang="en-US"/>
        </a:p>
      </dgm:t>
    </dgm:pt>
    <dgm:pt modelId="{D670E7EF-87B0-4518-BC27-37AC07FFC8C7}">
      <dgm:prSet phldrT="[Text]" custT="1"/>
      <dgm:spPr/>
      <dgm:t>
        <a:bodyPr/>
        <a:lstStyle/>
        <a:p>
          <a:r>
            <a:rPr lang="fr-FR" sz="1400" dirty="0"/>
            <a:t>Accroitre les rendements et de la production agricole </a:t>
          </a:r>
          <a:endParaRPr lang="en-US" sz="1400" dirty="0">
            <a:solidFill>
              <a:schemeClr val="tx1"/>
            </a:solidFill>
          </a:endParaRPr>
        </a:p>
      </dgm:t>
    </dgm:pt>
    <dgm:pt modelId="{C84040AA-E089-4D77-B3E1-EA29B1B76834}" type="sibTrans" cxnId="{AA84A0A2-8DB9-4F40-B12F-099685F50952}">
      <dgm:prSet/>
      <dgm:spPr/>
      <dgm:t>
        <a:bodyPr/>
        <a:lstStyle/>
        <a:p>
          <a:endParaRPr lang="en-US"/>
        </a:p>
      </dgm:t>
    </dgm:pt>
    <dgm:pt modelId="{E6BFEDC1-2C17-4F3E-B8E2-D9FB4C42B6A4}" type="parTrans" cxnId="{AA84A0A2-8DB9-4F40-B12F-099685F50952}">
      <dgm:prSet/>
      <dgm:spPr/>
      <dgm:t>
        <a:bodyPr/>
        <a:lstStyle/>
        <a:p>
          <a:endParaRPr lang="en-US"/>
        </a:p>
      </dgm:t>
    </dgm:pt>
    <dgm:pt modelId="{E881B7D7-BCE1-4195-9AAE-C9FF21FDE03C}">
      <dgm:prSet phldrT="[Text]" custT="1"/>
      <dgm:spPr/>
      <dgm:t>
        <a:bodyPr/>
        <a:lstStyle/>
        <a:p>
          <a:r>
            <a:rPr lang="fr-FR" sz="1400" dirty="0"/>
            <a:t>Améliorer les connaissances des agriculteurs et des systèmes agroécologiques locaux </a:t>
          </a:r>
          <a:endParaRPr lang="en-US" sz="1400" dirty="0">
            <a:solidFill>
              <a:schemeClr val="tx1"/>
            </a:solidFill>
          </a:endParaRPr>
        </a:p>
      </dgm:t>
    </dgm:pt>
    <dgm:pt modelId="{6150D9CF-DF71-4C8E-A4D3-587F9C53A9FC}" type="parTrans" cxnId="{C7A0BCC7-5371-47B3-8946-51974492693E}">
      <dgm:prSet/>
      <dgm:spPr/>
      <dgm:t>
        <a:bodyPr/>
        <a:lstStyle/>
        <a:p>
          <a:endParaRPr lang="en-US"/>
        </a:p>
      </dgm:t>
    </dgm:pt>
    <dgm:pt modelId="{5DB49A15-A382-4D26-B986-2DE6BFE05208}" type="sibTrans" cxnId="{C7A0BCC7-5371-47B3-8946-51974492693E}">
      <dgm:prSet/>
      <dgm:spPr/>
      <dgm:t>
        <a:bodyPr/>
        <a:lstStyle/>
        <a:p>
          <a:endParaRPr lang="en-US"/>
        </a:p>
      </dgm:t>
    </dgm:pt>
    <dgm:pt modelId="{2D4F8C0A-1683-47BF-96C7-3E06DF7AB4E9}" type="pres">
      <dgm:prSet presAssocID="{228B1A1E-F68F-4276-A35A-583755CACA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09E197F-DDDA-4394-93EF-863251094C57}" type="pres">
      <dgm:prSet presAssocID="{82429F46-EB56-46B2-9613-7F4E25F2E3A2}" presName="Parent" presStyleLbl="node0" presStyleIdx="0" presStyleCnt="1" custLinFactNeighborX="2184" custLinFactNeighborY="-1385">
        <dgm:presLayoutVars>
          <dgm:chMax val="6"/>
          <dgm:chPref val="6"/>
        </dgm:presLayoutVars>
      </dgm:prSet>
      <dgm:spPr/>
    </dgm:pt>
    <dgm:pt modelId="{4F22ACC0-5FF1-4584-9B26-02726A96BCBE}" type="pres">
      <dgm:prSet presAssocID="{65CED1C4-E643-4E13-9329-2D98EBAFEEA2}" presName="Accent1" presStyleCnt="0"/>
      <dgm:spPr/>
    </dgm:pt>
    <dgm:pt modelId="{533AF455-A9CD-473F-A150-9620F0F5430D}" type="pres">
      <dgm:prSet presAssocID="{65CED1C4-E643-4E13-9329-2D98EBAFEEA2}" presName="Accent" presStyleLbl="bgShp" presStyleIdx="0" presStyleCnt="6"/>
      <dgm:spPr/>
    </dgm:pt>
    <dgm:pt modelId="{41D1ADBE-77DE-4EFA-9FA5-AC754E1A5BA2}" type="pres">
      <dgm:prSet presAssocID="{65CED1C4-E643-4E13-9329-2D98EBAFEEA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D1EE393-841D-4982-976B-5787BC97150C}" type="pres">
      <dgm:prSet presAssocID="{2128E836-4221-4D78-9538-AC3191EA7772}" presName="Accent2" presStyleCnt="0"/>
      <dgm:spPr/>
    </dgm:pt>
    <dgm:pt modelId="{997458A6-0F95-411A-9A11-59BFF9FC9D97}" type="pres">
      <dgm:prSet presAssocID="{2128E836-4221-4D78-9538-AC3191EA7772}" presName="Accent" presStyleLbl="bgShp" presStyleIdx="1" presStyleCnt="6"/>
      <dgm:spPr/>
    </dgm:pt>
    <dgm:pt modelId="{FB1ECC3D-1839-4A68-8976-995A6140FED4}" type="pres">
      <dgm:prSet presAssocID="{2128E836-4221-4D78-9538-AC3191EA77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D223BD4-0312-4D67-9DD5-341E9137442F}" type="pres">
      <dgm:prSet presAssocID="{E881B7D7-BCE1-4195-9AAE-C9FF21FDE03C}" presName="Accent3" presStyleCnt="0"/>
      <dgm:spPr/>
    </dgm:pt>
    <dgm:pt modelId="{FD0AB342-E20D-4601-87B5-4D69803C2C67}" type="pres">
      <dgm:prSet presAssocID="{E881B7D7-BCE1-4195-9AAE-C9FF21FDE03C}" presName="Accent" presStyleLbl="bgShp" presStyleIdx="2" presStyleCnt="6"/>
      <dgm:spPr/>
    </dgm:pt>
    <dgm:pt modelId="{B4076B56-DB2C-4866-9A04-AA967BAA8E9F}" type="pres">
      <dgm:prSet presAssocID="{E881B7D7-BCE1-4195-9AAE-C9FF21FDE03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48B4BB5-8B45-40E1-8086-57580DF1BA3A}" type="pres">
      <dgm:prSet presAssocID="{D670E7EF-87B0-4518-BC27-37AC07FFC8C7}" presName="Accent4" presStyleCnt="0"/>
      <dgm:spPr/>
    </dgm:pt>
    <dgm:pt modelId="{151637F6-991B-4F7B-B729-38B3281D7ED6}" type="pres">
      <dgm:prSet presAssocID="{D670E7EF-87B0-4518-BC27-37AC07FFC8C7}" presName="Accent" presStyleLbl="bgShp" presStyleIdx="3" presStyleCnt="6"/>
      <dgm:spPr/>
    </dgm:pt>
    <dgm:pt modelId="{8B4AC1C5-B466-4249-8D8F-3F2EAEE48A93}" type="pres">
      <dgm:prSet presAssocID="{D670E7EF-87B0-4518-BC27-37AC07FFC8C7}" presName="Child4" presStyleLbl="node1" presStyleIdx="3" presStyleCnt="6" custLinFactNeighborY="-571">
        <dgm:presLayoutVars>
          <dgm:chMax val="0"/>
          <dgm:chPref val="0"/>
          <dgm:bulletEnabled val="1"/>
        </dgm:presLayoutVars>
      </dgm:prSet>
      <dgm:spPr/>
    </dgm:pt>
    <dgm:pt modelId="{C095A357-0C4E-40FE-8C1B-4B046C4F5F09}" type="pres">
      <dgm:prSet presAssocID="{A11289E5-EDE6-486F-A263-F24B9C9DEC2E}" presName="Accent5" presStyleCnt="0"/>
      <dgm:spPr/>
    </dgm:pt>
    <dgm:pt modelId="{0C10D775-EAB4-4938-9984-3C3C1DCB2D91}" type="pres">
      <dgm:prSet presAssocID="{A11289E5-EDE6-486F-A263-F24B9C9DEC2E}" presName="Accent" presStyleLbl="bgShp" presStyleIdx="4" presStyleCnt="6"/>
      <dgm:spPr/>
    </dgm:pt>
    <dgm:pt modelId="{421444A3-0EFF-4436-8AB0-E339E1D0C217}" type="pres">
      <dgm:prSet presAssocID="{A11289E5-EDE6-486F-A263-F24B9C9DEC2E}" presName="Child5" presStyleLbl="node1" presStyleIdx="4" presStyleCnt="6" custLinFactNeighborX="-1483" custLinFactNeighborY="-1714">
        <dgm:presLayoutVars>
          <dgm:chMax val="0"/>
          <dgm:chPref val="0"/>
          <dgm:bulletEnabled val="1"/>
        </dgm:presLayoutVars>
      </dgm:prSet>
      <dgm:spPr/>
    </dgm:pt>
    <dgm:pt modelId="{62526F5F-FEA3-4272-AAD1-A67AF8A76AB6}" type="pres">
      <dgm:prSet presAssocID="{394B6AFD-BD3A-4610-AD6B-AB97A8E21C9F}" presName="Accent6" presStyleCnt="0"/>
      <dgm:spPr/>
    </dgm:pt>
    <dgm:pt modelId="{2825D338-9941-4699-A8B6-9A63484BF0EB}" type="pres">
      <dgm:prSet presAssocID="{394B6AFD-BD3A-4610-AD6B-AB97A8E21C9F}" presName="Accent" presStyleLbl="bgShp" presStyleIdx="5" presStyleCnt="6"/>
      <dgm:spPr/>
    </dgm:pt>
    <dgm:pt modelId="{BE68631A-0B90-4A31-9551-95D28481FD99}" type="pres">
      <dgm:prSet presAssocID="{394B6AFD-BD3A-4610-AD6B-AB97A8E21C9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EA05418-7161-4FDD-83C9-E443795AA3E0}" srcId="{82429F46-EB56-46B2-9613-7F4E25F2E3A2}" destId="{A11289E5-EDE6-486F-A263-F24B9C9DEC2E}" srcOrd="4" destOrd="0" parTransId="{7C1CF4BD-B02A-44B5-843B-E3F430959A41}" sibTransId="{326C869D-4622-45B1-A88E-2AFFDED36C5E}"/>
    <dgm:cxn modelId="{5E498028-FA59-4E54-9B0B-D32DE15227E2}" type="presOf" srcId="{82429F46-EB56-46B2-9613-7F4E25F2E3A2}" destId="{709E197F-DDDA-4394-93EF-863251094C57}" srcOrd="0" destOrd="0" presId="urn:microsoft.com/office/officeart/2011/layout/HexagonRadial"/>
    <dgm:cxn modelId="{EB25713D-784D-4EAE-A6F9-70F4E4C53D38}" srcId="{228B1A1E-F68F-4276-A35A-583755CACAA3}" destId="{82429F46-EB56-46B2-9613-7F4E25F2E3A2}" srcOrd="0" destOrd="0" parTransId="{F8F9162A-7433-49B0-9775-E8F20E5BDAA5}" sibTransId="{6DE4501F-ADE8-4B4D-A46A-A6EE6BACAA39}"/>
    <dgm:cxn modelId="{85461D62-5FF6-4017-983C-D2C7175F5C3C}" srcId="{82429F46-EB56-46B2-9613-7F4E25F2E3A2}" destId="{2128E836-4221-4D78-9538-AC3191EA7772}" srcOrd="1" destOrd="0" parTransId="{B54CA8A5-C20F-4ECD-A42C-DB55C263DA89}" sibTransId="{29FE061D-2648-4255-9284-47BC2965AAEB}"/>
    <dgm:cxn modelId="{627FD04D-9328-4D31-B726-00C1FBB51619}" type="presOf" srcId="{2128E836-4221-4D78-9538-AC3191EA7772}" destId="{FB1ECC3D-1839-4A68-8976-995A6140FED4}" srcOrd="0" destOrd="0" presId="urn:microsoft.com/office/officeart/2011/layout/HexagonRadial"/>
    <dgm:cxn modelId="{849B0574-98CA-44E9-9061-3F8FCB479F1E}" type="presOf" srcId="{394B6AFD-BD3A-4610-AD6B-AB97A8E21C9F}" destId="{BE68631A-0B90-4A31-9551-95D28481FD99}" srcOrd="0" destOrd="0" presId="urn:microsoft.com/office/officeart/2011/layout/HexagonRadial"/>
    <dgm:cxn modelId="{46153F76-A153-49BA-8CBC-F8CE1A63D0CA}" type="presOf" srcId="{228B1A1E-F68F-4276-A35A-583755CACAA3}" destId="{2D4F8C0A-1683-47BF-96C7-3E06DF7AB4E9}" srcOrd="0" destOrd="0" presId="urn:microsoft.com/office/officeart/2011/layout/HexagonRadial"/>
    <dgm:cxn modelId="{7D8A3F9A-8686-4E84-BC35-DB93B960F7A0}" type="presOf" srcId="{E881B7D7-BCE1-4195-9AAE-C9FF21FDE03C}" destId="{B4076B56-DB2C-4866-9A04-AA967BAA8E9F}" srcOrd="0" destOrd="0" presId="urn:microsoft.com/office/officeart/2011/layout/HexagonRadial"/>
    <dgm:cxn modelId="{AA84A0A2-8DB9-4F40-B12F-099685F50952}" srcId="{82429F46-EB56-46B2-9613-7F4E25F2E3A2}" destId="{D670E7EF-87B0-4518-BC27-37AC07FFC8C7}" srcOrd="3" destOrd="0" parTransId="{E6BFEDC1-2C17-4F3E-B8E2-D9FB4C42B6A4}" sibTransId="{C84040AA-E089-4D77-B3E1-EA29B1B76834}"/>
    <dgm:cxn modelId="{903D08B1-FB9F-4254-B8BB-40584553AB28}" srcId="{82429F46-EB56-46B2-9613-7F4E25F2E3A2}" destId="{65CED1C4-E643-4E13-9329-2D98EBAFEEA2}" srcOrd="0" destOrd="0" parTransId="{39E07E17-D97A-44A8-B5F3-5A7D3F6E6223}" sibTransId="{C430855A-830C-4652-AACD-1C8E37B666A9}"/>
    <dgm:cxn modelId="{DC334DB8-FA8B-4EBD-887E-B57242E52C6E}" srcId="{82429F46-EB56-46B2-9613-7F4E25F2E3A2}" destId="{394B6AFD-BD3A-4610-AD6B-AB97A8E21C9F}" srcOrd="5" destOrd="0" parTransId="{C5A7FDDE-5E2F-400C-A5D5-077D82E5641A}" sibTransId="{D0EB07FA-3F9A-4596-861E-90FD46165441}"/>
    <dgm:cxn modelId="{85AEC8BD-048A-4CA4-8ECB-B31793A96611}" type="presOf" srcId="{65CED1C4-E643-4E13-9329-2D98EBAFEEA2}" destId="{41D1ADBE-77DE-4EFA-9FA5-AC754E1A5BA2}" srcOrd="0" destOrd="0" presId="urn:microsoft.com/office/officeart/2011/layout/HexagonRadial"/>
    <dgm:cxn modelId="{C7A0BCC7-5371-47B3-8946-51974492693E}" srcId="{82429F46-EB56-46B2-9613-7F4E25F2E3A2}" destId="{E881B7D7-BCE1-4195-9AAE-C9FF21FDE03C}" srcOrd="2" destOrd="0" parTransId="{6150D9CF-DF71-4C8E-A4D3-587F9C53A9FC}" sibTransId="{5DB49A15-A382-4D26-B986-2DE6BFE05208}"/>
    <dgm:cxn modelId="{3F061AD5-81D0-4CD0-AC82-0378A534CE25}" type="presOf" srcId="{A11289E5-EDE6-486F-A263-F24B9C9DEC2E}" destId="{421444A3-0EFF-4436-8AB0-E339E1D0C217}" srcOrd="0" destOrd="0" presId="urn:microsoft.com/office/officeart/2011/layout/HexagonRadial"/>
    <dgm:cxn modelId="{648B29DC-8712-4DD1-8CD1-D46BD5ED6FE0}" type="presOf" srcId="{D670E7EF-87B0-4518-BC27-37AC07FFC8C7}" destId="{8B4AC1C5-B466-4249-8D8F-3F2EAEE48A93}" srcOrd="0" destOrd="0" presId="urn:microsoft.com/office/officeart/2011/layout/HexagonRadial"/>
    <dgm:cxn modelId="{5668D7EE-A59F-4100-A1D7-6F7E264FDF6F}" type="presParOf" srcId="{2D4F8C0A-1683-47BF-96C7-3E06DF7AB4E9}" destId="{709E197F-DDDA-4394-93EF-863251094C57}" srcOrd="0" destOrd="0" presId="urn:microsoft.com/office/officeart/2011/layout/HexagonRadial"/>
    <dgm:cxn modelId="{8CF7FDEA-7CC9-4474-A3A4-1BAE7DFADC87}" type="presParOf" srcId="{2D4F8C0A-1683-47BF-96C7-3E06DF7AB4E9}" destId="{4F22ACC0-5FF1-4584-9B26-02726A96BCBE}" srcOrd="1" destOrd="0" presId="urn:microsoft.com/office/officeart/2011/layout/HexagonRadial"/>
    <dgm:cxn modelId="{F7FBD9F7-84DC-4242-8322-420A32506093}" type="presParOf" srcId="{4F22ACC0-5FF1-4584-9B26-02726A96BCBE}" destId="{533AF455-A9CD-473F-A150-9620F0F5430D}" srcOrd="0" destOrd="0" presId="urn:microsoft.com/office/officeart/2011/layout/HexagonRadial"/>
    <dgm:cxn modelId="{8D40AAC8-FF65-4C53-9596-BC2F86F36822}" type="presParOf" srcId="{2D4F8C0A-1683-47BF-96C7-3E06DF7AB4E9}" destId="{41D1ADBE-77DE-4EFA-9FA5-AC754E1A5BA2}" srcOrd="2" destOrd="0" presId="urn:microsoft.com/office/officeart/2011/layout/HexagonRadial"/>
    <dgm:cxn modelId="{119D0240-2469-473C-B89C-6662DD6148DA}" type="presParOf" srcId="{2D4F8C0A-1683-47BF-96C7-3E06DF7AB4E9}" destId="{AD1EE393-841D-4982-976B-5787BC97150C}" srcOrd="3" destOrd="0" presId="urn:microsoft.com/office/officeart/2011/layout/HexagonRadial"/>
    <dgm:cxn modelId="{270BE132-6E99-45E2-92F2-52A21DAD3CAC}" type="presParOf" srcId="{AD1EE393-841D-4982-976B-5787BC97150C}" destId="{997458A6-0F95-411A-9A11-59BFF9FC9D97}" srcOrd="0" destOrd="0" presId="urn:microsoft.com/office/officeart/2011/layout/HexagonRadial"/>
    <dgm:cxn modelId="{6B52995A-EC00-40C0-8146-A27EE2B69F0A}" type="presParOf" srcId="{2D4F8C0A-1683-47BF-96C7-3E06DF7AB4E9}" destId="{FB1ECC3D-1839-4A68-8976-995A6140FED4}" srcOrd="4" destOrd="0" presId="urn:microsoft.com/office/officeart/2011/layout/HexagonRadial"/>
    <dgm:cxn modelId="{0EBA6D5A-3565-469C-BDC8-1DA25E44DB99}" type="presParOf" srcId="{2D4F8C0A-1683-47BF-96C7-3E06DF7AB4E9}" destId="{6D223BD4-0312-4D67-9DD5-341E9137442F}" srcOrd="5" destOrd="0" presId="urn:microsoft.com/office/officeart/2011/layout/HexagonRadial"/>
    <dgm:cxn modelId="{CE9D8244-1306-4514-99D7-40E110000569}" type="presParOf" srcId="{6D223BD4-0312-4D67-9DD5-341E9137442F}" destId="{FD0AB342-E20D-4601-87B5-4D69803C2C67}" srcOrd="0" destOrd="0" presId="urn:microsoft.com/office/officeart/2011/layout/HexagonRadial"/>
    <dgm:cxn modelId="{72F40686-C100-493A-9E7F-F54FA0404269}" type="presParOf" srcId="{2D4F8C0A-1683-47BF-96C7-3E06DF7AB4E9}" destId="{B4076B56-DB2C-4866-9A04-AA967BAA8E9F}" srcOrd="6" destOrd="0" presId="urn:microsoft.com/office/officeart/2011/layout/HexagonRadial"/>
    <dgm:cxn modelId="{2F69AD1A-BAB1-40FE-99AF-17490459F1DE}" type="presParOf" srcId="{2D4F8C0A-1683-47BF-96C7-3E06DF7AB4E9}" destId="{248B4BB5-8B45-40E1-8086-57580DF1BA3A}" srcOrd="7" destOrd="0" presId="urn:microsoft.com/office/officeart/2011/layout/HexagonRadial"/>
    <dgm:cxn modelId="{BE40C45A-02E3-44F1-A1DC-1F03338D7D18}" type="presParOf" srcId="{248B4BB5-8B45-40E1-8086-57580DF1BA3A}" destId="{151637F6-991B-4F7B-B729-38B3281D7ED6}" srcOrd="0" destOrd="0" presId="urn:microsoft.com/office/officeart/2011/layout/HexagonRadial"/>
    <dgm:cxn modelId="{BFE76EFE-862D-4812-8068-CE8D9174FCC0}" type="presParOf" srcId="{2D4F8C0A-1683-47BF-96C7-3E06DF7AB4E9}" destId="{8B4AC1C5-B466-4249-8D8F-3F2EAEE48A93}" srcOrd="8" destOrd="0" presId="urn:microsoft.com/office/officeart/2011/layout/HexagonRadial"/>
    <dgm:cxn modelId="{D3C18679-4951-4E1F-929A-C258C9B7A872}" type="presParOf" srcId="{2D4F8C0A-1683-47BF-96C7-3E06DF7AB4E9}" destId="{C095A357-0C4E-40FE-8C1B-4B046C4F5F09}" srcOrd="9" destOrd="0" presId="urn:microsoft.com/office/officeart/2011/layout/HexagonRadial"/>
    <dgm:cxn modelId="{0B932B00-68DC-4BED-BA83-05CACB49D4A3}" type="presParOf" srcId="{C095A357-0C4E-40FE-8C1B-4B046C4F5F09}" destId="{0C10D775-EAB4-4938-9984-3C3C1DCB2D91}" srcOrd="0" destOrd="0" presId="urn:microsoft.com/office/officeart/2011/layout/HexagonRadial"/>
    <dgm:cxn modelId="{412E1120-2C6E-4E99-AD42-D0AC00AA0983}" type="presParOf" srcId="{2D4F8C0A-1683-47BF-96C7-3E06DF7AB4E9}" destId="{421444A3-0EFF-4436-8AB0-E339E1D0C217}" srcOrd="10" destOrd="0" presId="urn:microsoft.com/office/officeart/2011/layout/HexagonRadial"/>
    <dgm:cxn modelId="{69BC0461-D925-407A-B8F6-8C150900B698}" type="presParOf" srcId="{2D4F8C0A-1683-47BF-96C7-3E06DF7AB4E9}" destId="{62526F5F-FEA3-4272-AAD1-A67AF8A76AB6}" srcOrd="11" destOrd="0" presId="urn:microsoft.com/office/officeart/2011/layout/HexagonRadial"/>
    <dgm:cxn modelId="{74F722A4-12B2-4570-AE81-E40F45EF5B88}" type="presParOf" srcId="{62526F5F-FEA3-4272-AAD1-A67AF8A76AB6}" destId="{2825D338-9941-4699-A8B6-9A63484BF0EB}" srcOrd="0" destOrd="0" presId="urn:microsoft.com/office/officeart/2011/layout/HexagonRadial"/>
    <dgm:cxn modelId="{6B420EBB-3446-4945-920F-36C18B5A842E}" type="presParOf" srcId="{2D4F8C0A-1683-47BF-96C7-3E06DF7AB4E9}" destId="{BE68631A-0B90-4A31-9551-95D28481FD9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F33D5-AE94-4ABD-87EF-949DA9B1A3C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C743D-E774-430B-9FF9-EF7FB6E6C9B8}">
      <dgm:prSet phldrT="[Text]" custT="1"/>
      <dgm:spPr>
        <a:solidFill>
          <a:srgbClr val="009BA7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Description du dispositif</a:t>
          </a:r>
        </a:p>
      </dgm:t>
    </dgm:pt>
    <dgm:pt modelId="{0617A1F7-D3F1-4231-BBE4-54B9AE80E7B9}" type="parTrans" cxnId="{FAC5501A-BD28-42E0-B6FB-842302A54EB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1070-DD38-465E-9BAE-D35BAA30C621}" type="sibTrans" cxnId="{FAC5501A-BD28-42E0-B6FB-842302A54EB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42909-13A9-41CE-A681-FEA155B3B273}">
      <dgm:prSet phldrT="[Text]" custT="1"/>
      <dgm:spPr>
        <a:solidFill>
          <a:srgbClr val="662E68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Principes fondamentaux</a:t>
          </a:r>
        </a:p>
      </dgm:t>
    </dgm:pt>
    <dgm:pt modelId="{0D1B5303-82EB-4F60-8170-CB15A154FEE3}" type="parTrans" cxnId="{270E6367-1E15-4EE3-96C8-2D54ECFF1AA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D303A-AD83-44CD-AEF6-0E1291A780EE}" type="sibTrans" cxnId="{270E6367-1E15-4EE3-96C8-2D54ECFF1AA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23FDA-D170-4701-AADE-539A2D4CFEE5}">
      <dgm:prSet phldrT="[Text]" custT="1"/>
      <dgm:spPr>
        <a:solidFill>
          <a:srgbClr val="FFBB4D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Communication pour le Changement de comportement</a:t>
          </a:r>
        </a:p>
      </dgm:t>
    </dgm:pt>
    <dgm:pt modelId="{6C98A891-97AA-4F65-BE0A-0C2F5519DA23}" type="parTrans" cxnId="{D449F2A9-2F9B-4C6B-AD77-8228B8BF71B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319F3-9172-4248-B8B0-B2015AEFA3CE}" type="sibTrans" cxnId="{D449F2A9-2F9B-4C6B-AD77-8228B8BF71B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B5E37-D5EA-4ED3-9C96-05D8493BA653}">
      <dgm:prSet phldrT="[Text]" custT="1"/>
      <dgm:spPr>
        <a:solidFill>
          <a:srgbClr val="E96848"/>
        </a:solidFill>
      </dgm:spPr>
      <dgm:t>
        <a:bodyPr/>
        <a:lstStyle/>
        <a:p>
          <a:r>
            <a:rPr lang="fr-FR" sz="2000" noProof="0">
              <a:latin typeface="Gill Sans MT" panose="020B0502020104020203" pitchFamily="34" charset="0"/>
              <a:cs typeface="Times New Roman" panose="02020603050405020304" pitchFamily="18" charset="0"/>
            </a:rPr>
            <a:t>Stratégie et Outils de mise en œuvre</a:t>
          </a:r>
        </a:p>
      </dgm:t>
    </dgm:pt>
    <dgm:pt modelId="{E1E57F7C-F138-4B30-9082-2AD3661EC687}" type="sibTrans" cxnId="{C5AB5905-EE1B-441A-AB2C-7D8AA4ECC1D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5A75F-01DD-4C87-8649-697050B875B5}" type="parTrans" cxnId="{C5AB5905-EE1B-441A-AB2C-7D8AA4ECC1DC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267897-DB8C-4EF1-A5CE-5E153F57AB0D}" type="pres">
      <dgm:prSet presAssocID="{DFFF33D5-AE94-4ABD-87EF-949DA9B1A3C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091C08-D51A-48A7-9BE9-3334C2A561FC}" type="pres">
      <dgm:prSet presAssocID="{DFFF33D5-AE94-4ABD-87EF-949DA9B1A3CF}" presName="cycle" presStyleCnt="0"/>
      <dgm:spPr/>
    </dgm:pt>
    <dgm:pt modelId="{2AEEE1DC-A8F9-492E-AD04-54ECA290C991}" type="pres">
      <dgm:prSet presAssocID="{DFFF33D5-AE94-4ABD-87EF-949DA9B1A3CF}" presName="centerShape" presStyleCnt="0"/>
      <dgm:spPr/>
    </dgm:pt>
    <dgm:pt modelId="{B6099FE5-9371-43C3-A7EA-69166D91C053}" type="pres">
      <dgm:prSet presAssocID="{DFFF33D5-AE94-4ABD-87EF-949DA9B1A3CF}" presName="connSite" presStyleLbl="node1" presStyleIdx="0" presStyleCnt="5"/>
      <dgm:spPr/>
    </dgm:pt>
    <dgm:pt modelId="{962D5778-18A2-4D7F-B6BA-CD4FB7CA47DB}" type="pres">
      <dgm:prSet presAssocID="{DFFF33D5-AE94-4ABD-87EF-949DA9B1A3CF}" presName="visible" presStyleLbl="node1" presStyleIdx="0" presStyleCnt="5" custScaleX="120536" custScaleY="1136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5249D00-1C50-41DA-B979-AA34CF675068}" type="pres">
      <dgm:prSet presAssocID="{0617A1F7-D3F1-4231-BBE4-54B9AE80E7B9}" presName="Name25" presStyleLbl="parChTrans1D1" presStyleIdx="0" presStyleCnt="4"/>
      <dgm:spPr/>
    </dgm:pt>
    <dgm:pt modelId="{37F2C4EA-B4F4-4B91-B3DB-B3923462E923}" type="pres">
      <dgm:prSet presAssocID="{BE6C743D-E774-430B-9FF9-EF7FB6E6C9B8}" presName="node" presStyleCnt="0"/>
      <dgm:spPr/>
    </dgm:pt>
    <dgm:pt modelId="{82358FB3-FD69-435B-86B0-5071697AB06F}" type="pres">
      <dgm:prSet presAssocID="{BE6C743D-E774-430B-9FF9-EF7FB6E6C9B8}" presName="parentNode" presStyleLbl="node1" presStyleIdx="1" presStyleCnt="5" custScaleX="147691" custScaleY="124732" custLinFactNeighborX="-30493" custLinFactNeighborY="-4355">
        <dgm:presLayoutVars>
          <dgm:chMax val="1"/>
          <dgm:bulletEnabled val="1"/>
        </dgm:presLayoutVars>
      </dgm:prSet>
      <dgm:spPr/>
    </dgm:pt>
    <dgm:pt modelId="{A5179557-4749-44E9-B087-7FFD81EC4DD7}" type="pres">
      <dgm:prSet presAssocID="{BE6C743D-E774-430B-9FF9-EF7FB6E6C9B8}" presName="childNode" presStyleLbl="revTx" presStyleIdx="0" presStyleCnt="0">
        <dgm:presLayoutVars>
          <dgm:bulletEnabled val="1"/>
        </dgm:presLayoutVars>
      </dgm:prSet>
      <dgm:spPr/>
    </dgm:pt>
    <dgm:pt modelId="{97DF4BA4-245C-44C5-BC61-B6273D2B5B7A}" type="pres">
      <dgm:prSet presAssocID="{0D1B5303-82EB-4F60-8170-CB15A154FEE3}" presName="Name25" presStyleLbl="parChTrans1D1" presStyleIdx="1" presStyleCnt="4"/>
      <dgm:spPr/>
    </dgm:pt>
    <dgm:pt modelId="{1DBD15B4-36F8-44A1-97C8-80D6D37CE2F6}" type="pres">
      <dgm:prSet presAssocID="{6C342909-13A9-41CE-A681-FEA155B3B273}" presName="node" presStyleCnt="0"/>
      <dgm:spPr/>
    </dgm:pt>
    <dgm:pt modelId="{34E5489A-0947-4218-ADC2-2639DEFCE142}" type="pres">
      <dgm:prSet presAssocID="{6C342909-13A9-41CE-A681-FEA155B3B273}" presName="parentNode" presStyleLbl="node1" presStyleIdx="2" presStyleCnt="5" custScaleX="167378" custScaleY="144081" custLinFactNeighborX="60340" custLinFactNeighborY="-40121">
        <dgm:presLayoutVars>
          <dgm:chMax val="1"/>
          <dgm:bulletEnabled val="1"/>
        </dgm:presLayoutVars>
      </dgm:prSet>
      <dgm:spPr/>
    </dgm:pt>
    <dgm:pt modelId="{25D75060-8FBF-48D5-B2AA-55AFBDC1121B}" type="pres">
      <dgm:prSet presAssocID="{6C342909-13A9-41CE-A681-FEA155B3B273}" presName="childNode" presStyleLbl="revTx" presStyleIdx="0" presStyleCnt="0">
        <dgm:presLayoutVars>
          <dgm:bulletEnabled val="1"/>
        </dgm:presLayoutVars>
      </dgm:prSet>
      <dgm:spPr/>
    </dgm:pt>
    <dgm:pt modelId="{744350A1-0AE2-4157-AE22-DC666E7B9781}" type="pres">
      <dgm:prSet presAssocID="{3AF5A75F-01DD-4C87-8649-697050B875B5}" presName="Name25" presStyleLbl="parChTrans1D1" presStyleIdx="2" presStyleCnt="4"/>
      <dgm:spPr/>
    </dgm:pt>
    <dgm:pt modelId="{32BC8C04-E46C-4F54-BECF-26D5C04A54EC}" type="pres">
      <dgm:prSet presAssocID="{626B5E37-D5EA-4ED3-9C96-05D8493BA653}" presName="node" presStyleCnt="0"/>
      <dgm:spPr/>
    </dgm:pt>
    <dgm:pt modelId="{36D0862B-539B-4E4D-99FD-8ECC0F0C27C8}" type="pres">
      <dgm:prSet presAssocID="{626B5E37-D5EA-4ED3-9C96-05D8493BA653}" presName="parentNode" presStyleLbl="node1" presStyleIdx="3" presStyleCnt="5" custScaleX="175752" custScaleY="129547" custLinFactNeighborX="60082" custLinFactNeighborY="-24805">
        <dgm:presLayoutVars>
          <dgm:chMax val="1"/>
          <dgm:bulletEnabled val="1"/>
        </dgm:presLayoutVars>
      </dgm:prSet>
      <dgm:spPr/>
    </dgm:pt>
    <dgm:pt modelId="{A44CE627-236E-4050-9DC0-972D96F94DA2}" type="pres">
      <dgm:prSet presAssocID="{626B5E37-D5EA-4ED3-9C96-05D8493BA653}" presName="childNode" presStyleLbl="revTx" presStyleIdx="0" presStyleCnt="0">
        <dgm:presLayoutVars>
          <dgm:bulletEnabled val="1"/>
        </dgm:presLayoutVars>
      </dgm:prSet>
      <dgm:spPr/>
    </dgm:pt>
    <dgm:pt modelId="{BCB31EF0-E3E8-4840-B806-9676AD8B8CA5}" type="pres">
      <dgm:prSet presAssocID="{6C98A891-97AA-4F65-BE0A-0C2F5519DA23}" presName="Name25" presStyleLbl="parChTrans1D1" presStyleIdx="3" presStyleCnt="4"/>
      <dgm:spPr/>
    </dgm:pt>
    <dgm:pt modelId="{C2EF52B3-9A99-465B-B668-B8EA72F2F4BB}" type="pres">
      <dgm:prSet presAssocID="{FEF23FDA-D170-4701-AADE-539A2D4CFEE5}" presName="node" presStyleCnt="0"/>
      <dgm:spPr/>
    </dgm:pt>
    <dgm:pt modelId="{6D739AB3-1F92-43E1-8188-A6CDCC5EE076}" type="pres">
      <dgm:prSet presAssocID="{FEF23FDA-D170-4701-AADE-539A2D4CFEE5}" presName="parentNode" presStyleLbl="node1" presStyleIdx="4" presStyleCnt="5" custScaleX="199475" custScaleY="136643" custLinFactNeighborX="28888" custLinFactNeighborY="-15274">
        <dgm:presLayoutVars>
          <dgm:chMax val="1"/>
          <dgm:bulletEnabled val="1"/>
        </dgm:presLayoutVars>
      </dgm:prSet>
      <dgm:spPr/>
    </dgm:pt>
    <dgm:pt modelId="{77B415E3-17C6-4EB0-BDE7-DDAF2CC10963}" type="pres">
      <dgm:prSet presAssocID="{FEF23FDA-D170-4701-AADE-539A2D4CFEE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5AB5905-EE1B-441A-AB2C-7D8AA4ECC1DC}" srcId="{DFFF33D5-AE94-4ABD-87EF-949DA9B1A3CF}" destId="{626B5E37-D5EA-4ED3-9C96-05D8493BA653}" srcOrd="2" destOrd="0" parTransId="{3AF5A75F-01DD-4C87-8649-697050B875B5}" sibTransId="{E1E57F7C-F138-4B30-9082-2AD3661EC687}"/>
    <dgm:cxn modelId="{FAC5501A-BD28-42E0-B6FB-842302A54EB1}" srcId="{DFFF33D5-AE94-4ABD-87EF-949DA9B1A3CF}" destId="{BE6C743D-E774-430B-9FF9-EF7FB6E6C9B8}" srcOrd="0" destOrd="0" parTransId="{0617A1F7-D3F1-4231-BBE4-54B9AE80E7B9}" sibTransId="{DFD11070-DD38-465E-9BAE-D35BAA30C621}"/>
    <dgm:cxn modelId="{1E5AB81A-F31B-43F2-94CC-5B48FB2DF167}" type="presOf" srcId="{6C98A891-97AA-4F65-BE0A-0C2F5519DA23}" destId="{BCB31EF0-E3E8-4840-B806-9676AD8B8CA5}" srcOrd="0" destOrd="0" presId="urn:microsoft.com/office/officeart/2005/8/layout/radial2"/>
    <dgm:cxn modelId="{66CF9746-2F0F-4563-ADF1-A636401B2F73}" type="presOf" srcId="{6C342909-13A9-41CE-A681-FEA155B3B273}" destId="{34E5489A-0947-4218-ADC2-2639DEFCE142}" srcOrd="0" destOrd="0" presId="urn:microsoft.com/office/officeart/2005/8/layout/radial2"/>
    <dgm:cxn modelId="{270E6367-1E15-4EE3-96C8-2D54ECFF1AAB}" srcId="{DFFF33D5-AE94-4ABD-87EF-949DA9B1A3CF}" destId="{6C342909-13A9-41CE-A681-FEA155B3B273}" srcOrd="1" destOrd="0" parTransId="{0D1B5303-82EB-4F60-8170-CB15A154FEE3}" sibTransId="{220D303A-AD83-44CD-AEF6-0E1291A780EE}"/>
    <dgm:cxn modelId="{17313B57-3B5F-4F18-BFBD-B35A57007D3F}" type="presOf" srcId="{3AF5A75F-01DD-4C87-8649-697050B875B5}" destId="{744350A1-0AE2-4157-AE22-DC666E7B9781}" srcOrd="0" destOrd="0" presId="urn:microsoft.com/office/officeart/2005/8/layout/radial2"/>
    <dgm:cxn modelId="{A1112DA6-6199-4150-B72B-8CD145F69020}" type="presOf" srcId="{FEF23FDA-D170-4701-AADE-539A2D4CFEE5}" destId="{6D739AB3-1F92-43E1-8188-A6CDCC5EE076}" srcOrd="0" destOrd="0" presId="urn:microsoft.com/office/officeart/2005/8/layout/radial2"/>
    <dgm:cxn modelId="{D449F2A9-2F9B-4C6B-AD77-8228B8BF71B6}" srcId="{DFFF33D5-AE94-4ABD-87EF-949DA9B1A3CF}" destId="{FEF23FDA-D170-4701-AADE-539A2D4CFEE5}" srcOrd="3" destOrd="0" parTransId="{6C98A891-97AA-4F65-BE0A-0C2F5519DA23}" sibTransId="{5C9319F3-9172-4248-B8B0-B2015AEFA3CE}"/>
    <dgm:cxn modelId="{C30B7ED4-29D1-481B-9BAE-DBF5ED15BC03}" type="presOf" srcId="{626B5E37-D5EA-4ED3-9C96-05D8493BA653}" destId="{36D0862B-539B-4E4D-99FD-8ECC0F0C27C8}" srcOrd="0" destOrd="0" presId="urn:microsoft.com/office/officeart/2005/8/layout/radial2"/>
    <dgm:cxn modelId="{7990CED4-0722-4224-B17C-D290D17A6E00}" type="presOf" srcId="{0617A1F7-D3F1-4231-BBE4-54B9AE80E7B9}" destId="{E5249D00-1C50-41DA-B979-AA34CF675068}" srcOrd="0" destOrd="0" presId="urn:microsoft.com/office/officeart/2005/8/layout/radial2"/>
    <dgm:cxn modelId="{F2EB1ADB-5528-4B65-B601-B40DA0DA7818}" type="presOf" srcId="{BE6C743D-E774-430B-9FF9-EF7FB6E6C9B8}" destId="{82358FB3-FD69-435B-86B0-5071697AB06F}" srcOrd="0" destOrd="0" presId="urn:microsoft.com/office/officeart/2005/8/layout/radial2"/>
    <dgm:cxn modelId="{3E2833DC-CFE2-48EF-96D8-3DA7138074BC}" type="presOf" srcId="{DFFF33D5-AE94-4ABD-87EF-949DA9B1A3CF}" destId="{A2267897-DB8C-4EF1-A5CE-5E153F57AB0D}" srcOrd="0" destOrd="0" presId="urn:microsoft.com/office/officeart/2005/8/layout/radial2"/>
    <dgm:cxn modelId="{0248E0FF-4567-4C23-BF64-C66D7BA6B8A5}" type="presOf" srcId="{0D1B5303-82EB-4F60-8170-CB15A154FEE3}" destId="{97DF4BA4-245C-44C5-BC61-B6273D2B5B7A}" srcOrd="0" destOrd="0" presId="urn:microsoft.com/office/officeart/2005/8/layout/radial2"/>
    <dgm:cxn modelId="{1795F003-DB22-423F-A9A0-C4A1A57CA355}" type="presParOf" srcId="{A2267897-DB8C-4EF1-A5CE-5E153F57AB0D}" destId="{BC091C08-D51A-48A7-9BE9-3334C2A561FC}" srcOrd="0" destOrd="0" presId="urn:microsoft.com/office/officeart/2005/8/layout/radial2"/>
    <dgm:cxn modelId="{958367B4-3C3D-4EEB-A023-4C534ED2B2F6}" type="presParOf" srcId="{BC091C08-D51A-48A7-9BE9-3334C2A561FC}" destId="{2AEEE1DC-A8F9-492E-AD04-54ECA290C991}" srcOrd="0" destOrd="0" presId="urn:microsoft.com/office/officeart/2005/8/layout/radial2"/>
    <dgm:cxn modelId="{7F597563-3C5D-4DD7-92F0-35F008A7E075}" type="presParOf" srcId="{2AEEE1DC-A8F9-492E-AD04-54ECA290C991}" destId="{B6099FE5-9371-43C3-A7EA-69166D91C053}" srcOrd="0" destOrd="0" presId="urn:microsoft.com/office/officeart/2005/8/layout/radial2"/>
    <dgm:cxn modelId="{B14EF0D5-95BE-4405-988D-14139F6EFC4A}" type="presParOf" srcId="{2AEEE1DC-A8F9-492E-AD04-54ECA290C991}" destId="{962D5778-18A2-4D7F-B6BA-CD4FB7CA47DB}" srcOrd="1" destOrd="0" presId="urn:microsoft.com/office/officeart/2005/8/layout/radial2"/>
    <dgm:cxn modelId="{6FA32D7F-7C7F-465C-A2FD-7DCB00392325}" type="presParOf" srcId="{BC091C08-D51A-48A7-9BE9-3334C2A561FC}" destId="{E5249D00-1C50-41DA-B979-AA34CF675068}" srcOrd="1" destOrd="0" presId="urn:microsoft.com/office/officeart/2005/8/layout/radial2"/>
    <dgm:cxn modelId="{D92B773E-20CA-4F3A-BB41-239DC61B00B1}" type="presParOf" srcId="{BC091C08-D51A-48A7-9BE9-3334C2A561FC}" destId="{37F2C4EA-B4F4-4B91-B3DB-B3923462E923}" srcOrd="2" destOrd="0" presId="urn:microsoft.com/office/officeart/2005/8/layout/radial2"/>
    <dgm:cxn modelId="{9184339C-161A-4A03-8B63-EA8D4F628044}" type="presParOf" srcId="{37F2C4EA-B4F4-4B91-B3DB-B3923462E923}" destId="{82358FB3-FD69-435B-86B0-5071697AB06F}" srcOrd="0" destOrd="0" presId="urn:microsoft.com/office/officeart/2005/8/layout/radial2"/>
    <dgm:cxn modelId="{9013F77A-EB88-476C-9558-E5CE3339ABD6}" type="presParOf" srcId="{37F2C4EA-B4F4-4B91-B3DB-B3923462E923}" destId="{A5179557-4749-44E9-B087-7FFD81EC4DD7}" srcOrd="1" destOrd="0" presId="urn:microsoft.com/office/officeart/2005/8/layout/radial2"/>
    <dgm:cxn modelId="{7318A470-0B05-4646-9D38-638B40F0F886}" type="presParOf" srcId="{BC091C08-D51A-48A7-9BE9-3334C2A561FC}" destId="{97DF4BA4-245C-44C5-BC61-B6273D2B5B7A}" srcOrd="3" destOrd="0" presId="urn:microsoft.com/office/officeart/2005/8/layout/radial2"/>
    <dgm:cxn modelId="{454520D6-F968-4C87-859C-C6108CCD9539}" type="presParOf" srcId="{BC091C08-D51A-48A7-9BE9-3334C2A561FC}" destId="{1DBD15B4-36F8-44A1-97C8-80D6D37CE2F6}" srcOrd="4" destOrd="0" presId="urn:microsoft.com/office/officeart/2005/8/layout/radial2"/>
    <dgm:cxn modelId="{3B3C9375-154A-4773-A8F1-FAD00D44F56E}" type="presParOf" srcId="{1DBD15B4-36F8-44A1-97C8-80D6D37CE2F6}" destId="{34E5489A-0947-4218-ADC2-2639DEFCE142}" srcOrd="0" destOrd="0" presId="urn:microsoft.com/office/officeart/2005/8/layout/radial2"/>
    <dgm:cxn modelId="{3BDE6357-E9B4-4FC6-B05E-E040C660065B}" type="presParOf" srcId="{1DBD15B4-36F8-44A1-97C8-80D6D37CE2F6}" destId="{25D75060-8FBF-48D5-B2AA-55AFBDC1121B}" srcOrd="1" destOrd="0" presId="urn:microsoft.com/office/officeart/2005/8/layout/radial2"/>
    <dgm:cxn modelId="{45C4DFC7-42FE-4429-AF8C-C6714935E928}" type="presParOf" srcId="{BC091C08-D51A-48A7-9BE9-3334C2A561FC}" destId="{744350A1-0AE2-4157-AE22-DC666E7B9781}" srcOrd="5" destOrd="0" presId="urn:microsoft.com/office/officeart/2005/8/layout/radial2"/>
    <dgm:cxn modelId="{F816A608-8D41-462F-BCF6-04EFBD52149C}" type="presParOf" srcId="{BC091C08-D51A-48A7-9BE9-3334C2A561FC}" destId="{32BC8C04-E46C-4F54-BECF-26D5C04A54EC}" srcOrd="6" destOrd="0" presId="urn:microsoft.com/office/officeart/2005/8/layout/radial2"/>
    <dgm:cxn modelId="{18E378AF-5984-4A08-86C3-AC518B798381}" type="presParOf" srcId="{32BC8C04-E46C-4F54-BECF-26D5C04A54EC}" destId="{36D0862B-539B-4E4D-99FD-8ECC0F0C27C8}" srcOrd="0" destOrd="0" presId="urn:microsoft.com/office/officeart/2005/8/layout/radial2"/>
    <dgm:cxn modelId="{7294437A-871A-45B5-BD10-3C6A8074E249}" type="presParOf" srcId="{32BC8C04-E46C-4F54-BECF-26D5C04A54EC}" destId="{A44CE627-236E-4050-9DC0-972D96F94DA2}" srcOrd="1" destOrd="0" presId="urn:microsoft.com/office/officeart/2005/8/layout/radial2"/>
    <dgm:cxn modelId="{DB0AA0EA-1483-4561-B36F-67A9648B40FD}" type="presParOf" srcId="{BC091C08-D51A-48A7-9BE9-3334C2A561FC}" destId="{BCB31EF0-E3E8-4840-B806-9676AD8B8CA5}" srcOrd="7" destOrd="0" presId="urn:microsoft.com/office/officeart/2005/8/layout/radial2"/>
    <dgm:cxn modelId="{45241F3E-8189-4A8C-94AF-3871B37F1DE3}" type="presParOf" srcId="{BC091C08-D51A-48A7-9BE9-3334C2A561FC}" destId="{C2EF52B3-9A99-465B-B668-B8EA72F2F4BB}" srcOrd="8" destOrd="0" presId="urn:microsoft.com/office/officeart/2005/8/layout/radial2"/>
    <dgm:cxn modelId="{C440BB08-E59F-425E-B3E4-BA617FDA2BE7}" type="presParOf" srcId="{C2EF52B3-9A99-465B-B668-B8EA72F2F4BB}" destId="{6D739AB3-1F92-43E1-8188-A6CDCC5EE076}" srcOrd="0" destOrd="0" presId="urn:microsoft.com/office/officeart/2005/8/layout/radial2"/>
    <dgm:cxn modelId="{E6E377C3-2BD3-45BD-B30D-D412AAE6ECF7}" type="presParOf" srcId="{C2EF52B3-9A99-465B-B668-B8EA72F2F4BB}" destId="{77B415E3-17C6-4EB0-BDE7-DDAF2CC1096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197F-DDDA-4394-93EF-863251094C57}">
      <dsp:nvSpPr>
        <dsp:cNvPr id="0" name=""/>
        <dsp:cNvSpPr/>
      </dsp:nvSpPr>
      <dsp:spPr>
        <a:xfrm>
          <a:off x="3764852" y="2005377"/>
          <a:ext cx="2548922" cy="2204920"/>
        </a:xfrm>
        <a:prstGeom prst="hexagon">
          <a:avLst>
            <a:gd name="adj" fmla="val 2857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Gill Sans MT" panose="020B0502020104020203" pitchFamily="34" charset="0"/>
            </a:rPr>
            <a:t>Objectif : </a:t>
          </a:r>
          <a:r>
            <a:rPr lang="fr-FR" sz="2000" kern="1200" dirty="0">
              <a:latin typeface="Gill Sans MT" panose="020B0502020104020203" pitchFamily="34" charset="0"/>
            </a:rPr>
            <a:t>Diversification et accroissement de la production agricole 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4187244" y="2370763"/>
        <a:ext cx="1704138" cy="1474148"/>
      </dsp:txXfrm>
    </dsp:sp>
    <dsp:sp modelId="{997458A6-0F95-411A-9A11-59BFF9FC9D97}">
      <dsp:nvSpPr>
        <dsp:cNvPr id="0" name=""/>
        <dsp:cNvSpPr/>
      </dsp:nvSpPr>
      <dsp:spPr>
        <a:xfrm>
          <a:off x="5360967" y="950471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1ADBE-77DE-4EFA-9FA5-AC754E1A5BA2}">
      <dsp:nvSpPr>
        <dsp:cNvPr id="0" name=""/>
        <dsp:cNvSpPr/>
      </dsp:nvSpPr>
      <dsp:spPr>
        <a:xfrm>
          <a:off x="3999644" y="0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none" kern="1200">
              <a:latin typeface="Gill Sans MT" panose="020B0502020104020203" pitchFamily="34" charset="0"/>
            </a:rPr>
            <a:t>Population cible : </a:t>
          </a:r>
          <a:r>
            <a:rPr lang="fr-FR" sz="1400" kern="1200">
              <a:latin typeface="Gill Sans MT" panose="020B0502020104020203" pitchFamily="34" charset="0"/>
            </a:rPr>
            <a:t>205 200 producteurs de 36 000 ménages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345807" y="299471"/>
        <a:ext cx="1396497" cy="1208135"/>
      </dsp:txXfrm>
    </dsp:sp>
    <dsp:sp modelId="{FD0AB342-E20D-4601-87B5-4D69803C2C67}">
      <dsp:nvSpPr>
        <dsp:cNvPr id="0" name=""/>
        <dsp:cNvSpPr/>
      </dsp:nvSpPr>
      <dsp:spPr>
        <a:xfrm>
          <a:off x="6483347" y="2499573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ECC3D-1839-4A68-8976-995A6140FED4}">
      <dsp:nvSpPr>
        <dsp:cNvPr id="0" name=""/>
        <dsp:cNvSpPr/>
      </dsp:nvSpPr>
      <dsp:spPr>
        <a:xfrm>
          <a:off x="5915338" y="1111474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Forte demande de formation et d’appui conseil agricole à l’échelle de la région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261501" y="1410945"/>
        <a:ext cx="1396497" cy="1208135"/>
      </dsp:txXfrm>
    </dsp:sp>
    <dsp:sp modelId="{151637F6-991B-4F7B-B729-38B3281D7ED6}">
      <dsp:nvSpPr>
        <dsp:cNvPr id="0" name=""/>
        <dsp:cNvSpPr/>
      </dsp:nvSpPr>
      <dsp:spPr>
        <a:xfrm>
          <a:off x="5703669" y="4248218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76B56-DB2C-4866-9A04-AA967BAA8E9F}">
      <dsp:nvSpPr>
        <dsp:cNvPr id="0" name=""/>
        <dsp:cNvSpPr/>
      </dsp:nvSpPr>
      <dsp:spPr>
        <a:xfrm>
          <a:off x="5915338" y="3296502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Accès limité des producteurs aux services de formation/ vulgarisation et d’appui-conseil de proximité 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6261501" y="3595973"/>
        <a:ext cx="1396497" cy="1208135"/>
      </dsp:txXfrm>
    </dsp:sp>
    <dsp:sp modelId="{0C10D775-EAB4-4938-9984-3C3C1DCB2D91}">
      <dsp:nvSpPr>
        <dsp:cNvPr id="0" name=""/>
        <dsp:cNvSpPr/>
      </dsp:nvSpPr>
      <dsp:spPr>
        <a:xfrm>
          <a:off x="3769595" y="4429733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AC1C5-B466-4249-8D8F-3F2EAEE48A93}">
      <dsp:nvSpPr>
        <dsp:cNvPr id="0" name=""/>
        <dsp:cNvSpPr/>
      </dsp:nvSpPr>
      <dsp:spPr>
        <a:xfrm>
          <a:off x="3999644" y="4409220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Rétrécissement du réseau d’encadrement de l’état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4345807" y="4708691"/>
        <a:ext cx="1396497" cy="1208135"/>
      </dsp:txXfrm>
    </dsp:sp>
    <dsp:sp modelId="{2825D338-9941-4699-A8B6-9A63484BF0EB}">
      <dsp:nvSpPr>
        <dsp:cNvPr id="0" name=""/>
        <dsp:cNvSpPr/>
      </dsp:nvSpPr>
      <dsp:spPr>
        <a:xfrm>
          <a:off x="2628835" y="2881254"/>
          <a:ext cx="961700" cy="8286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444A3-0EFF-4436-8AB0-E339E1D0C217}">
      <dsp:nvSpPr>
        <dsp:cNvPr id="0" name=""/>
        <dsp:cNvSpPr/>
      </dsp:nvSpPr>
      <dsp:spPr>
        <a:xfrm>
          <a:off x="2075057" y="3297746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Gill Sans MT" panose="020B0502020104020203" pitchFamily="34" charset="0"/>
            </a:rPr>
            <a:t>Expérience réussie du Projet ViM (Dispositif de formateurs endogènes)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421220" y="3597217"/>
        <a:ext cx="1396497" cy="1208135"/>
      </dsp:txXfrm>
    </dsp:sp>
    <dsp:sp modelId="{BE68631A-0B90-4A31-9551-95D28481FD99}">
      <dsp:nvSpPr>
        <dsp:cNvPr id="0" name=""/>
        <dsp:cNvSpPr/>
      </dsp:nvSpPr>
      <dsp:spPr>
        <a:xfrm>
          <a:off x="2075057" y="1108987"/>
          <a:ext cx="2088823" cy="1807077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schemeClr val="tx1"/>
              </a:solidFill>
              <a:latin typeface="Gill Sans MT" panose="020B0502020104020203" pitchFamily="34" charset="0"/>
            </a:rPr>
            <a:t>Recherche de durabilité de la formation/ vulgarisation et l’appui-conseil</a:t>
          </a:r>
          <a:endParaRPr lang="en-US" sz="1400" kern="1200"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421220" y="1408458"/>
        <a:ext cx="1396497" cy="1208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197F-DDDA-4394-93EF-863251094C57}">
      <dsp:nvSpPr>
        <dsp:cNvPr id="0" name=""/>
        <dsp:cNvSpPr/>
      </dsp:nvSpPr>
      <dsp:spPr>
        <a:xfrm>
          <a:off x="3656167" y="1976300"/>
          <a:ext cx="2550807" cy="2206551"/>
        </a:xfrm>
        <a:prstGeom prst="hexagon">
          <a:avLst>
            <a:gd name="adj" fmla="val 2857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Gill Sans MT" panose="020B0502020104020203" pitchFamily="34" charset="0"/>
            </a:rPr>
            <a:t>Diversifier et accroitre la production agricole </a:t>
          </a:r>
          <a:endParaRPr lang="en-US" sz="2000" kern="1200" dirty="0"/>
        </a:p>
      </dsp:txBody>
      <dsp:txXfrm>
        <a:off x="4078871" y="2341956"/>
        <a:ext cx="1705399" cy="1475239"/>
      </dsp:txXfrm>
    </dsp:sp>
    <dsp:sp modelId="{997458A6-0F95-411A-9A11-59BFF9FC9D97}">
      <dsp:nvSpPr>
        <dsp:cNvPr id="0" name=""/>
        <dsp:cNvSpPr/>
      </dsp:nvSpPr>
      <dsp:spPr>
        <a:xfrm>
          <a:off x="5197753" y="951174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1ADBE-77DE-4EFA-9FA5-AC754E1A5BA2}">
      <dsp:nvSpPr>
        <dsp:cNvPr id="0" name=""/>
        <dsp:cNvSpPr/>
      </dsp:nvSpPr>
      <dsp:spPr>
        <a:xfrm>
          <a:off x="3835423" y="0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Accroitre le taux d’adoption des BPA/BPE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181842" y="299693"/>
        <a:ext cx="1397530" cy="1209028"/>
      </dsp:txXfrm>
    </dsp:sp>
    <dsp:sp modelId="{FD0AB342-E20D-4601-87B5-4D69803C2C67}">
      <dsp:nvSpPr>
        <dsp:cNvPr id="0" name=""/>
        <dsp:cNvSpPr/>
      </dsp:nvSpPr>
      <dsp:spPr>
        <a:xfrm>
          <a:off x="6320962" y="2501422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ECC3D-1839-4A68-8976-995A6140FED4}">
      <dsp:nvSpPr>
        <dsp:cNvPr id="0" name=""/>
        <dsp:cNvSpPr/>
      </dsp:nvSpPr>
      <dsp:spPr>
        <a:xfrm>
          <a:off x="5752534" y="1112296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Accroitre le nombre d’adeptes des BPA/BPE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98953" y="1411989"/>
        <a:ext cx="1397530" cy="1209028"/>
      </dsp:txXfrm>
    </dsp:sp>
    <dsp:sp modelId="{151637F6-991B-4F7B-B729-38B3281D7ED6}">
      <dsp:nvSpPr>
        <dsp:cNvPr id="0" name=""/>
        <dsp:cNvSpPr/>
      </dsp:nvSpPr>
      <dsp:spPr>
        <a:xfrm>
          <a:off x="5540708" y="4251360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76B56-DB2C-4866-9A04-AA967BAA8E9F}">
      <dsp:nvSpPr>
        <dsp:cNvPr id="0" name=""/>
        <dsp:cNvSpPr/>
      </dsp:nvSpPr>
      <dsp:spPr>
        <a:xfrm>
          <a:off x="5752534" y="3298941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Améliorer les connaissances des agriculteurs et des systèmes agroécologiques locaux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98953" y="3598634"/>
        <a:ext cx="1397530" cy="1209028"/>
      </dsp:txXfrm>
    </dsp:sp>
    <dsp:sp modelId="{0C10D775-EAB4-4938-9984-3C3C1DCB2D91}">
      <dsp:nvSpPr>
        <dsp:cNvPr id="0" name=""/>
        <dsp:cNvSpPr/>
      </dsp:nvSpPr>
      <dsp:spPr>
        <a:xfrm>
          <a:off x="3605204" y="4433010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AC1C5-B466-4249-8D8F-3F2EAEE48A93}">
      <dsp:nvSpPr>
        <dsp:cNvPr id="0" name=""/>
        <dsp:cNvSpPr/>
      </dsp:nvSpPr>
      <dsp:spPr>
        <a:xfrm>
          <a:off x="3835423" y="4402155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Accroitre les rendements et de la production agricole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181842" y="4701848"/>
        <a:ext cx="1397530" cy="1209028"/>
      </dsp:txXfrm>
    </dsp:sp>
    <dsp:sp modelId="{2825D338-9941-4699-A8B6-9A63484BF0EB}">
      <dsp:nvSpPr>
        <dsp:cNvPr id="0" name=""/>
        <dsp:cNvSpPr/>
      </dsp:nvSpPr>
      <dsp:spPr>
        <a:xfrm>
          <a:off x="2463600" y="2883385"/>
          <a:ext cx="962412" cy="82924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444A3-0EFF-4436-8AB0-E339E1D0C217}">
      <dsp:nvSpPr>
        <dsp:cNvPr id="0" name=""/>
        <dsp:cNvSpPr/>
      </dsp:nvSpPr>
      <dsp:spPr>
        <a:xfrm>
          <a:off x="1878412" y="3269189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Accroitre les revenus des ménages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24831" y="3568882"/>
        <a:ext cx="1397530" cy="1209028"/>
      </dsp:txXfrm>
    </dsp:sp>
    <dsp:sp modelId="{BE68631A-0B90-4A31-9551-95D28481FD99}">
      <dsp:nvSpPr>
        <dsp:cNvPr id="0" name=""/>
        <dsp:cNvSpPr/>
      </dsp:nvSpPr>
      <dsp:spPr>
        <a:xfrm>
          <a:off x="1909412" y="1109807"/>
          <a:ext cx="2090368" cy="1808414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tx1"/>
              </a:solidFill>
            </a:rPr>
            <a:t>Assurer la durabilité des activités de formation/vulgarisation et d’appui-conseil 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55831" y="1409500"/>
        <a:ext cx="1397530" cy="1209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31EF0-E3E8-4840-B806-9676AD8B8CA5}">
      <dsp:nvSpPr>
        <dsp:cNvPr id="0" name=""/>
        <dsp:cNvSpPr/>
      </dsp:nvSpPr>
      <dsp:spPr>
        <a:xfrm rot="3300625">
          <a:off x="2818956" y="3980086"/>
          <a:ext cx="662055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662055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350A1-0AE2-4157-AE22-DC666E7B9781}">
      <dsp:nvSpPr>
        <dsp:cNvPr id="0" name=""/>
        <dsp:cNvSpPr/>
      </dsp:nvSpPr>
      <dsp:spPr>
        <a:xfrm rot="638169">
          <a:off x="3184247" y="3165398"/>
          <a:ext cx="913357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913357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F4BA4-245C-44C5-BC61-B6273D2B5B7A}">
      <dsp:nvSpPr>
        <dsp:cNvPr id="0" name=""/>
        <dsp:cNvSpPr/>
      </dsp:nvSpPr>
      <dsp:spPr>
        <a:xfrm rot="20027833">
          <a:off x="3130211" y="2289679"/>
          <a:ext cx="1204367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1204367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49D00-1C50-41DA-B979-AA34CF675068}">
      <dsp:nvSpPr>
        <dsp:cNvPr id="0" name=""/>
        <dsp:cNvSpPr/>
      </dsp:nvSpPr>
      <dsp:spPr>
        <a:xfrm rot="17323238">
          <a:off x="2406270" y="1779709"/>
          <a:ext cx="809433" cy="43945"/>
        </a:xfrm>
        <a:custGeom>
          <a:avLst/>
          <a:gdLst/>
          <a:ahLst/>
          <a:cxnLst/>
          <a:rect l="0" t="0" r="0" b="0"/>
          <a:pathLst>
            <a:path>
              <a:moveTo>
                <a:pt x="0" y="21972"/>
              </a:moveTo>
              <a:lnTo>
                <a:pt x="809433" y="21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5778-18A2-4D7F-B6BA-CD4FB7CA47DB}">
      <dsp:nvSpPr>
        <dsp:cNvPr id="0" name=""/>
        <dsp:cNvSpPr/>
      </dsp:nvSpPr>
      <dsp:spPr>
        <a:xfrm>
          <a:off x="1088202" y="1702531"/>
          <a:ext cx="2661908" cy="25107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58FB3-FD69-435B-86B0-5071697AB06F}">
      <dsp:nvSpPr>
        <dsp:cNvPr id="0" name=""/>
        <dsp:cNvSpPr/>
      </dsp:nvSpPr>
      <dsp:spPr>
        <a:xfrm>
          <a:off x="2231637" y="-202467"/>
          <a:ext cx="1956958" cy="1652743"/>
        </a:xfrm>
        <a:prstGeom prst="ellipse">
          <a:avLst/>
        </a:prstGeom>
        <a:solidFill>
          <a:srgbClr val="009B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Description du dispositif</a:t>
          </a:r>
        </a:p>
      </dsp:txBody>
      <dsp:txXfrm>
        <a:off x="2518227" y="39572"/>
        <a:ext cx="1383778" cy="1168665"/>
      </dsp:txXfrm>
    </dsp:sp>
    <dsp:sp modelId="{34E5489A-0947-4218-ADC2-2639DEFCE142}">
      <dsp:nvSpPr>
        <dsp:cNvPr id="0" name=""/>
        <dsp:cNvSpPr/>
      </dsp:nvSpPr>
      <dsp:spPr>
        <a:xfrm>
          <a:off x="4126480" y="617434"/>
          <a:ext cx="2217817" cy="1909124"/>
        </a:xfrm>
        <a:prstGeom prst="ellipse">
          <a:avLst/>
        </a:prstGeom>
        <a:solidFill>
          <a:srgbClr val="662E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Principes fondamentaux</a:t>
          </a:r>
        </a:p>
      </dsp:txBody>
      <dsp:txXfrm>
        <a:off x="4451272" y="897019"/>
        <a:ext cx="1568233" cy="1349954"/>
      </dsp:txXfrm>
    </dsp:sp>
    <dsp:sp modelId="{36D0862B-539B-4E4D-99FD-8ECC0F0C27C8}">
      <dsp:nvSpPr>
        <dsp:cNvPr id="0" name=""/>
        <dsp:cNvSpPr/>
      </dsp:nvSpPr>
      <dsp:spPr>
        <a:xfrm>
          <a:off x="4053712" y="2625289"/>
          <a:ext cx="2328776" cy="1716543"/>
        </a:xfrm>
        <a:prstGeom prst="ellipse">
          <a:avLst/>
        </a:prstGeom>
        <a:solidFill>
          <a:srgbClr val="E968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Stratégie et Outils de mise en œuvre</a:t>
          </a:r>
        </a:p>
      </dsp:txBody>
      <dsp:txXfrm>
        <a:off x="4394753" y="2876671"/>
        <a:ext cx="1646694" cy="1213779"/>
      </dsp:txXfrm>
    </dsp:sp>
    <dsp:sp modelId="{6D739AB3-1F92-43E1-8188-A6CDCC5EE076}">
      <dsp:nvSpPr>
        <dsp:cNvPr id="0" name=""/>
        <dsp:cNvSpPr/>
      </dsp:nvSpPr>
      <dsp:spPr>
        <a:xfrm>
          <a:off x="2589608" y="4184276"/>
          <a:ext cx="2643114" cy="1810568"/>
        </a:xfrm>
        <a:prstGeom prst="ellipse">
          <a:avLst/>
        </a:prstGeom>
        <a:solidFill>
          <a:srgbClr val="FFBB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>
              <a:latin typeface="Gill Sans MT" panose="020B0502020104020203" pitchFamily="34" charset="0"/>
              <a:cs typeface="Times New Roman" panose="02020603050405020304" pitchFamily="18" charset="0"/>
            </a:rPr>
            <a:t>Communication pour le Changement de comportement</a:t>
          </a:r>
        </a:p>
      </dsp:txBody>
      <dsp:txXfrm>
        <a:off x="2976683" y="4449428"/>
        <a:ext cx="1868964" cy="1280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031DA5E6-A25C-4C9B-A61D-5526A6916635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7F4D8568-AEA1-45BB-9A16-560ABDB37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Avec l’appui des PAVAC, la gouvernance des SCOOPS s’est améliorée ( automatisation des auto-évaluations et des programmations saisonnières)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Une appropriation effective du système de formation/vulgarisation par les PAVAC. Mise en place et conduite des parcelles de démonstrations sans la présence physique du staff projet.  </a:t>
            </a:r>
            <a:endParaRPr lang="en-US" sz="120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Une bonne appréciation de la qualité des services fournis par les PAVAC. 87% de producteurs sont satisfaits des services fournis par les PAVAC</a:t>
            </a:r>
            <a:endParaRPr lang="en-US" sz="120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 contexte sécuritaire, l’usage des TIC dans la formation, la collecte et le partage d’information entre les acteurs est devenu systématique (PAVAC, PLEP et ACDI/VOCA)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qualité de la sélection des </a:t>
            </a: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 est gage de la réussite de l’expérience 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Le statut de </a:t>
            </a: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membre de la SCOOPS et de résident permanent du PAVAC, rend l’expertise disponible 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démonstration par les preuves (Exploitation Agricole Modèle, Parcelle vitrine)</a:t>
            </a: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et l’apprentissage collaboratif (visite commenté), facilitent l’adoption des pratiques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L’adaptation des outils au langage, au niveau de technicité des agriculteurs et l’usage des tutoriels vocaux via WhatsApp, renforcent la maitrise des techniques et technologies</a:t>
            </a:r>
          </a:p>
          <a:p>
            <a:pPr marL="514350" marR="0" lvl="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combinaison apprentissage pratiques et campagne média avec la plateforme interactive ULIZA 321, améliorent l’apprentissage des participants. </a:t>
            </a:r>
            <a:endParaRPr lang="fr-FR" sz="120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PAVAC maitrisent les techniques de mise en place et de conduite des outils de formation/vulgarisation et d’appui-conseil </a:t>
            </a:r>
            <a:r>
              <a:rPr lang="en-US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PAVAC et les responsables des SCOOPS ont une bonne maitrise des techniques de formation/animation des adultes, des compétences avérées en organisation et planification des activités (Plan d’actions) et en leadership ;</a:t>
            </a:r>
            <a:endParaRPr lang="en-US" sz="120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PAVAC ont réussi à piloter pendant deux (2) ans les formations, la vulgarisation des techniques et technologies agricoles et l’appui-conseil aux producteurs, sans présence directe des techniciens de </a:t>
            </a:r>
            <a:r>
              <a:rPr lang="fr-FR" sz="1200" err="1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ViMPlus</a:t>
            </a: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sur le terrain ;</a:t>
            </a:r>
            <a:endParaRPr lang="en-US" sz="120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PAVAC disposent des outils didactiques pour la formation et l’appui-conseil des producteurs</a:t>
            </a:r>
            <a:endParaRPr lang="en-US" sz="120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base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SCOOPS ont été dotées en équipements pour la mise en pratique des formations reçues 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Les PAVAC se sentent utile au sein de leurs coopératives/ communautés, à travers le respect et la reconnaissance lié à leur rôle d’appui technique 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La rémunération continue de la fourniture des services agricoles à travers les Unités de Prestations de Services Agricoles (UPSA) ;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Le Projet ViMPlus a facilité l’établissement de relations entre les différents acteurs des chaines de valeur promues.</a:t>
            </a:r>
            <a:endParaRPr lang="en-US" sz="1200" dirty="0">
              <a:solidFill>
                <a:srgbClr val="0070C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D8568-AEA1-45BB-9A16-560ABDB379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9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419" y="1105737"/>
            <a:ext cx="9057516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251" y="3593725"/>
            <a:ext cx="9057516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11149-736F-5845-8ED3-8776F15382B1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582061-F716-DA4D-9F0B-1F73A3D2CA7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779153-5D05-5447-BD5B-608E76D73AEC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E5A235-43DF-B249-AD30-06FF5F7C9FC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F4685B-6DE6-7B43-AF68-D665AABF1FF3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39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097" y="900442"/>
            <a:ext cx="98457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553355"/>
            <a:ext cx="10515600" cy="2528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9AC04-468E-4976-818A-8363019F6E1F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747E85-8DF2-4FBA-A854-5BCB38EEA36B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DADEEB-B758-4026-B143-F924946854D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7A598A-7D20-4AB0-9B39-ABBD3E0CDE44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9D8495-9161-46F3-B30E-A8BC4B97D5D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619E36-7A61-0748-B050-575A3FDD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03B558-FF53-3F4D-BBF2-CB2AFD58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2D16A6-0F9C-A44B-9B40-855D4AE0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2306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0809" y="365125"/>
            <a:ext cx="7071692" cy="52306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B9010-E861-4B4F-A835-2067CEB8D0A2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90FA40-A0F1-40D6-8EE9-23068697791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C5DAD-B8DB-4A96-B24C-0B987F05F9CF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F30068-880E-422A-ADD0-C189A080BD7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AD9C59-C68D-4FBB-AF08-7A779357223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2DDBD58-2450-B14E-9CE9-E89EF45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2959464-613D-9642-B042-8F2A7299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D50ACC-80BA-0E47-AD85-44DA4702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DD50-61C4-2149-89CA-7C485CD77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16ABA-2996-2B43-8C96-0694B0E95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2D3139-E4DF-1D4A-8606-03E02B65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4C91A4-42E6-CD4E-B768-ED2E482C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0CA6B-0728-C94B-8DB6-1AEC7AAC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1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4229-1BF6-3F41-B666-118D88DD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74424-339B-6E4B-8C55-6B687AFC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D934A6-2860-C547-B191-E06F87CA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A5957B-15D5-8C4F-A5CC-BFED6AC9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C7C71A-8F8E-D54E-A823-68C364A9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56FA-6310-134E-88F2-4844C4B9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ACA7-0B0F-5D49-A26B-3DC447D8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050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108C44-63BA-5043-88C9-47006C43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6373AF-E6DA-0F4B-95DC-3078C9AD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0A306-C0D0-1B4B-AEAC-8C123F6F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1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1AF4-6571-0A4D-B43D-EAEBC832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0D89-C708-1544-B9AB-262D92CE4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6AAFB-46E1-EF4F-B2A3-69DAE182A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919931B-D311-B74B-8D1F-028FF603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917813B-8338-F34D-ABE1-0762281E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F1117A-E097-B143-9C8A-B7AECEB7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9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B689-8AB3-BF4D-8A71-EDB6FD75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8F7E-E484-864B-B9CF-B675DFEB0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9750-860E-D941-A365-054D3599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DF8F5-1D86-8940-985A-381B1CF91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F5C2B-1898-0A43-B8A1-F665EC92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C31670-8319-A747-9072-15B6C5B9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D9B663-D156-754B-BC82-5C7D73B1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8F1AF2-45A4-1D45-BA7A-2AFEBFEE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0864-8ED6-5940-81E6-9A0F2794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28AC314-2548-564D-9E61-5590D7D6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63D008-0A36-4947-952E-1195EA50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7725EA-BD29-2244-95B1-6A57B2C4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77565F-B4CD-6443-ABCF-4F7BDF79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B67888-17CD-B04B-9F81-33D1C197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1ECCB8-E7E0-4242-8778-1C4E0908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7060-1054-5544-82D5-58F1D605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F65D-11FA-3F47-A7AB-E9E7920B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117F6-838B-4A49-A232-46A67C61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53EBE8-A916-6947-BF04-7FE6E632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DDEB025-5BC8-9F4A-9201-E5E1B5E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F13A13-326F-0447-9AFF-54370061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132471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7630"/>
            <a:ext cx="10515600" cy="2528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840F5-5E87-4CD0-8476-EF6597982C2B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30999F-82CD-41C6-B2F5-E75AD24CA5E9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5E1E6C-1B1E-4A84-89B7-93186CCA861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A01D6-8A02-4F80-9AD5-33901E714EF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423255-563E-4317-B4EB-DD6A76A12BEC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FC55FC-6E42-5144-9A96-215CE311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0196B2-0628-144E-9C1C-DB3ADCC4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C0B4E7-8418-5F46-9F67-642887CA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F4A1-1024-0B47-A015-0840EB4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FE4E8-D75C-8F4D-9826-8E00352C2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69F76-6701-A344-A2C1-6E0A409AB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68DA9A-50EB-4A4B-AD21-04AEF17C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78F202-7624-064B-93C2-1B220AC1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9B196B-B238-9F46-9D3B-CBA40853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4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3EDB-3F7E-5A46-916C-8A5736BE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432AE-01A6-9449-8211-4B67C8900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65B85C-73D0-4742-A6FE-7056DB0A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579E1C-FC09-9C49-8767-8BEE830D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966221-D98B-CC42-9D2B-16531E95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BF2FE-23CE-E84A-B0CF-6346A9A79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87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305C7-EBF2-2645-B154-2295E5400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87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F10C0F-70DA-3B41-B9D7-BA8F2005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1E331C-6AA4-C94C-93FE-5606FA4D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2BE668-BB42-3C4F-AF94-DC66247C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ABFE-4A6A-384A-B42B-0DFDA6FD7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FE2E9-C6BD-3D40-A986-BBA09206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217B6B-214D-4A46-8C24-04B1DEB86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0772FC-2086-3A44-8FE6-2A2E180A4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167B5F-B415-2D45-A0C8-6209B50DB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9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7240-80A2-B24A-9846-71C33FD2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1C67-742B-8D44-947E-93F314EDE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729939-45C9-BE4A-B155-4F6671760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F5B70-CF47-1A41-BD24-CCFD304E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42164-52D7-0E46-91B8-847C8815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86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E36D-CAFC-5749-A8E1-A4454640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57353-1E06-7E41-BD22-02E01696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65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52834E-3C45-B649-8F58-AE4F7A6EF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88A5A8-14D9-EF49-9B02-1E6DDD80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63DA86-B7E6-6F4F-9A3C-E18915B30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7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893F-E042-B040-8EB1-37E54E0E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5232-0E80-F946-BB40-17C7C57F7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8AE04-64D1-9143-8120-14DD5C255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6EAFE46-2A65-0343-B8D1-C3C51807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2F1B80-5282-354D-BC90-03981A3A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59FE7B-48E3-9640-969A-F7BF938B0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3076-F4B3-874D-9B34-C22A2482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59455-3B73-1942-AD47-9DC32FAA5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5A724-3430-074D-9CD4-A9D8E602F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19722-ECC7-1F43-AC74-32039D31D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0A8A6-5B46-6B46-BEF8-7891833B8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BAC9E8-6AAC-3C4D-8EF5-F610A0E2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A180D1-35F8-0149-A6D7-DD53B373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502D8B-BED0-B042-AD17-83639C61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81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7F1F-A394-944D-A27E-83E4D631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2272A3-911A-634E-AA88-7352D01CD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E601A3-DF89-9F47-8F04-0AE021153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A21FA5-FCED-7F4B-B1BE-6E9F76096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427F3C-15C2-4745-9E13-C6D12AF9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727956-6C18-5040-A3E7-85A593BF2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C464B-4386-2743-8042-747BC7007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419" y="1709740"/>
            <a:ext cx="9083032" cy="217810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4419" y="4589465"/>
            <a:ext cx="9083032" cy="11454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8BC6572-3EDC-8842-B1A2-120FCABC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351715B-1CCC-DD47-B132-B5224576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07D7444-4CE7-8945-B8CD-E9F48B7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0D7B2C-8627-FE40-9AC6-074BCCE76A19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5B0935-3F4E-D74C-AEFA-D70BD6F6FA00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D39971-EBFA-5A47-AF0A-8B247C4CBC14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716C7-43AC-3D4E-9A5C-C109A0DE1B4D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B0144A-2AC6-EB44-ABE9-88EE1DD725D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4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01D3-9AC1-3B4D-B0A9-3411B085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4E33-EFDF-014E-90E1-AF00DA407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DB932-E94A-7443-AB0D-043EE4CA2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E739DA-3A4B-1242-8027-AB83E510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D2829E-3A5C-D84A-A0ED-41D9A5487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03C8B7-3E88-5A49-98C7-EDA1108D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14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0AAA-9082-CA44-B30C-1FCF6508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1C6BD-8C82-A642-8CA3-A18E5977D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2396F-B99E-1A43-8B80-B14892E4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C1E906-1C28-F24C-BABF-75BE481D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709A4C-C2F6-5841-BD53-5F5C3CA7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247DD3-398B-4846-9387-27EA27D60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DAD9-6C5D-BF41-8B8D-AD88C5C3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7BE1-46C2-E044-8C9B-CBF2898A9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EC9C9D-869E-ED45-A170-43CC9A301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7B8D9C-9ADD-6B45-8E2B-7769EEDE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4A431-A29A-AC48-856C-77DA4F5F1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C0B00-4E11-4944-B46F-B77E46A68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79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69EF-EC72-2A44-BC63-AD3F322D3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790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7149F3-B0BC-364B-985D-FFBCCB6F9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0CD5DF-2504-1745-9306-E0EAB99D7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12F429-73D9-5E4E-9D2D-BB0103252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320673"/>
            <a:ext cx="9524337" cy="11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EAA66-E7E6-4D8C-9686-32D93BCCEB5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B70C4C-C3ED-46CF-BB29-0AC1552A990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AFC834-6ECD-4C70-9036-90ED90536831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73CC03-4771-44EA-BD15-04D290A6944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82B67C-5342-4712-A041-BF9FAEFEAC69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6286285-D113-CC4D-8BC8-14B10B1C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A21F57-D21E-2C4A-B0C7-CDCF01FD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83BD1C-38E4-0046-B12B-2120E99B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3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58" y="188911"/>
            <a:ext cx="98450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97819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65319"/>
            <a:ext cx="5157787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97819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465319"/>
            <a:ext cx="5183188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136ED6-0CA8-46E4-814E-93DBA705EB83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D8AD3-E476-4781-9D26-EA46D4BB99C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9355B8-5CEF-4796-A4A0-4583C29661B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5368C9-B43A-4274-8DC8-4E427E5A2180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AF42F7-FCB4-44B8-9EAC-FDD7305647C5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505EBF-154E-7543-9F58-CB4B6D84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D82AD2D-BB8E-3249-B512-FACE16CE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FC11502-0D4B-874B-B600-F0B483E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4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1976347"/>
            <a:ext cx="99219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88CAD7-209C-4018-A6BC-D0DCE0CA9366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5E990-1537-47E4-A772-DB14210EC9B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5633EA-9940-413E-83ED-21516E6B4B3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012128-9477-42EA-AB59-04004762D6F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E3EA43-A77B-459F-BF97-696E11B8097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551FA-15E5-8640-AD2D-CA04DD83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8F30516-1DA4-0240-B80A-8A096BDD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8D80D1-38E8-8B4E-A03D-3EECFF94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3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EDD945-B391-4316-8EC4-D6EFAC91FA30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6F48F-8E35-42B5-92B1-442E1D9E62A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F56C2-5F9E-4209-9F03-9425AFB6115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51C980-BAFD-4152-9AD6-7B80E4E15495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45B7F4-A176-4F58-935C-1FB64C3EBF3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143F93-15A3-AF43-98CC-F0384EC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2CEECBF-A56C-0C48-ADEB-F4AFA5D5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892B0E-0C7E-1643-93CB-29E2791C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4" y="457200"/>
            <a:ext cx="3395451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70592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4" y="2057400"/>
            <a:ext cx="339545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BCC05-B5C6-441D-9871-1CF19EA7F76D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EEDA8-2717-4A67-B8DD-5D467A5D38FD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9572F-3BDA-4229-9479-B6E6D6BFA41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041115-E77D-470D-9CD8-D393E532923F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0A0A2-B5A8-4431-92C0-BA695864FAFB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B1E4BD-6B14-9441-B15B-93CE6F57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FAA3BC4-E993-B344-8913-00E58DCA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495BC0F-F1EC-F042-B6DA-425C3D10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2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4" y="457200"/>
            <a:ext cx="3395451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4" y="2057400"/>
            <a:ext cx="339545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B5016-94DD-45DC-81A3-E2B4291BF7A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3B18B-0EA3-4A17-ACE9-65B0002314F2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4C848-C30C-40DE-B32F-567677287E43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C5BD4-A6DC-4DA6-B1B3-0E126DF46D5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CA467-4B3F-4057-A922-7F0254E7DF01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0FEAC49-6205-9244-AEE3-ED96F20B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AF6668B6-0BBA-4CEB-904B-2E88723E9CC4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C22D1C8-F492-DC49-A051-6165A008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85BADE7-F9E1-924C-9EC0-E83B740D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85293183-5B49-437C-91DC-D220AD950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5480" y="1976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29260"/>
            <a:ext cx="10515600" cy="252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EFDDC-ABF8-704C-AE13-C9BC2CFC6839}"/>
              </a:ext>
            </a:extLst>
          </p:cNvPr>
          <p:cNvSpPr/>
          <p:nvPr/>
        </p:nvSpPr>
        <p:spPr>
          <a:xfrm>
            <a:off x="337931" y="6420983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Gill Sans MT" panose="020B0502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FC538-7FC3-9847-A133-E69FF15809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5"/>
            <a:ext cx="914400" cy="236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9D5A99-4161-8B4D-9DFA-816DD4659D87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59AB58-64A8-6C46-8ED0-6A5A47AD1BF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29EDA1-C38D-EC4A-B17C-5A469D37B60A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34E2EF-1D84-8549-B32A-B360CDAD75FA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2D972-FE68-584C-A100-4BE9715C00CA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1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36BFB-7708-E54B-929F-8F1F6F1D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838C-B641-5F41-A21D-33339CD7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97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AB25F-2CE1-0144-AB89-B3B39FEF0A3E}"/>
              </a:ext>
            </a:extLst>
          </p:cNvPr>
          <p:cNvSpPr/>
          <p:nvPr/>
        </p:nvSpPr>
        <p:spPr>
          <a:xfrm>
            <a:off x="337931" y="6420983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BA971-142A-484C-A730-4CCFDF93F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5"/>
            <a:ext cx="914400" cy="2365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F9F255-A354-0942-9332-385544D17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465E76E-8656-4445-8CFE-D570F006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1E7F-3D36-5A4C-A01E-9C1E1AAA5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6C66D-1818-8B48-A4FC-E2E03E3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BCEEA-C569-0748-BA09-47C805E9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7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4764D4-065D-A34F-888A-5711F9BC6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C52D1E-25C2-E24C-91E8-51BF12A07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F4665E-D472-D242-8A30-8BBC423C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70" y="6008482"/>
            <a:ext cx="49033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6C69-AE7A-7344-AD20-FD8322F51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1014" y="640083"/>
            <a:ext cx="7840555" cy="2471131"/>
          </a:xfrm>
        </p:spPr>
        <p:txBody>
          <a:bodyPr/>
          <a:lstStyle/>
          <a:p>
            <a:r>
              <a:rPr lang="en-US" b="1">
                <a:latin typeface="Gill Sans MT" panose="020B0502020104020203" pitchFamily="34" charset="0"/>
                <a:cs typeface="Calibri"/>
              </a:rPr>
              <a:t>Projet Victoire sur la Malnutrition Plus </a:t>
            </a:r>
            <a:br>
              <a:rPr lang="en-US" sz="4400" b="1">
                <a:latin typeface="Gill Sans MT" panose="020B0502020104020203" pitchFamily="34" charset="0"/>
                <a:cs typeface="Calibri"/>
              </a:rPr>
            </a:br>
            <a:r>
              <a:rPr lang="en-US" sz="4400" b="1">
                <a:latin typeface="Gill Sans MT" panose="020B0502020104020203" pitchFamily="34" charset="0"/>
                <a:cs typeface="Calibri"/>
              </a:rPr>
              <a:t>(ViMPlus)</a:t>
            </a:r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A5AEF-49C4-7974-0C08-8D2DBA1FAC8F}"/>
              </a:ext>
            </a:extLst>
          </p:cNvPr>
          <p:cNvSpPr/>
          <p:nvPr/>
        </p:nvSpPr>
        <p:spPr>
          <a:xfrm>
            <a:off x="163629" y="6333423"/>
            <a:ext cx="11935327" cy="413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21056-AC7A-A59F-9144-AF5DD26BE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63808" y="4805631"/>
            <a:ext cx="11664384" cy="173473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F785DFF-176E-39DE-ADF4-3C1FF80C9D96}"/>
              </a:ext>
            </a:extLst>
          </p:cNvPr>
          <p:cNvSpPr txBox="1">
            <a:spLocks/>
          </p:cNvSpPr>
          <p:nvPr/>
        </p:nvSpPr>
        <p:spPr>
          <a:xfrm>
            <a:off x="2903397" y="3367119"/>
            <a:ext cx="6455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cap="small" dirty="0" err="1">
                <a:solidFill>
                  <a:srgbClr val="009BA7"/>
                </a:solidFill>
                <a:latin typeface="Gill Sans MT" panose="020B0502020104020203" pitchFamily="34" charset="0"/>
              </a:rPr>
              <a:t>Moyens</a:t>
            </a:r>
            <a:r>
              <a:rPr lang="en-US" b="1" cap="small" dirty="0">
                <a:solidFill>
                  <a:srgbClr val="009BA7"/>
                </a:solidFill>
                <a:latin typeface="Gill Sans MT" panose="020B0502020104020203" pitchFamily="34" charset="0"/>
              </a:rPr>
              <a:t> </a:t>
            </a:r>
            <a:r>
              <a:rPr lang="en-US" b="1" cap="small" dirty="0" err="1">
                <a:solidFill>
                  <a:srgbClr val="009BA7"/>
                </a:solidFill>
                <a:latin typeface="Gill Sans MT" panose="020B0502020104020203" pitchFamily="34" charset="0"/>
              </a:rPr>
              <a:t>d’existence</a:t>
            </a:r>
            <a:endParaRPr lang="fr-FR" cap="small" dirty="0">
              <a:solidFill>
                <a:srgbClr val="009BA7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77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1311788" y="1466850"/>
            <a:ext cx="5316551" cy="52387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r-FR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2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ccroissement des rendements agricoles.</a:t>
            </a:r>
            <a:endParaRPr lang="en-US" sz="2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3C4D49-7640-5FF8-6150-0040D338CDFB}"/>
              </a:ext>
            </a:extLst>
          </p:cNvPr>
          <p:cNvSpPr/>
          <p:nvPr/>
        </p:nvSpPr>
        <p:spPr>
          <a:xfrm>
            <a:off x="7176993" y="2116020"/>
            <a:ext cx="4731152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endParaRPr lang="en-US" b="1" kern="100">
              <a:solidFill>
                <a:srgbClr val="0070C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191C5-84B2-3494-12D2-6D15B98F8606}"/>
              </a:ext>
            </a:extLst>
          </p:cNvPr>
          <p:cNvGrpSpPr/>
          <p:nvPr/>
        </p:nvGrpSpPr>
        <p:grpSpPr>
          <a:xfrm>
            <a:off x="6916279" y="130469"/>
            <a:ext cx="4991865" cy="6404664"/>
            <a:chOff x="6916280" y="93779"/>
            <a:chExt cx="4991865" cy="6404664"/>
          </a:xfrm>
        </p:grpSpPr>
        <p:pic>
          <p:nvPicPr>
            <p:cNvPr id="13" name="Picture 12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4306ACDF-1BDF-BE81-E491-62AC2259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2" y="93779"/>
              <a:ext cx="4991863" cy="2190873"/>
            </a:xfrm>
            <a:prstGeom prst="rect">
              <a:avLst/>
            </a:prstGeom>
          </p:spPr>
        </p:pic>
        <p:pic>
          <p:nvPicPr>
            <p:cNvPr id="3" name="Picture 2" descr="A group of people working in a field&#10;&#10;Description automatically generated">
              <a:extLst>
                <a:ext uri="{FF2B5EF4-FFF2-40B4-BE49-F238E27FC236}">
                  <a16:creationId xmlns:a16="http://schemas.microsoft.com/office/drawing/2014/main" id="{F0E38300-8879-4C29-56E5-9110A9F2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1" y="2372567"/>
              <a:ext cx="4991863" cy="2246338"/>
            </a:xfrm>
            <a:prstGeom prst="rect">
              <a:avLst/>
            </a:prstGeom>
          </p:spPr>
        </p:pic>
        <p:pic>
          <p:nvPicPr>
            <p:cNvPr id="8" name="Picture 7" descr="A group of people standing next to a wagon full of food&#10;&#10;Description automatically generated">
              <a:extLst>
                <a:ext uri="{FF2B5EF4-FFF2-40B4-BE49-F238E27FC236}">
                  <a16:creationId xmlns:a16="http://schemas.microsoft.com/office/drawing/2014/main" id="{16DFAD95-13ED-C72A-EDAC-8DE30A2B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80" y="4306893"/>
              <a:ext cx="4991863" cy="2191550"/>
            </a:xfrm>
            <a:prstGeom prst="rect">
              <a:avLst/>
            </a:prstGeom>
          </p:spPr>
        </p:pic>
      </p:grpSp>
      <p:graphicFrame>
        <p:nvGraphicFramePr>
          <p:cNvPr id="10" name="Graphique 1">
            <a:extLst>
              <a:ext uri="{FF2B5EF4-FFF2-40B4-BE49-F238E27FC236}">
                <a16:creationId xmlns:a16="http://schemas.microsoft.com/office/drawing/2014/main" id="{2C11EBD8-1AEC-53B1-F379-62D3FC7ED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734605"/>
              </p:ext>
            </p:extLst>
          </p:nvPr>
        </p:nvGraphicFramePr>
        <p:xfrm>
          <a:off x="490633" y="2625224"/>
          <a:ext cx="5641975" cy="2751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7B7ADB-4D69-05DB-9FD1-F3A6F1FB7506}"/>
              </a:ext>
            </a:extLst>
          </p:cNvPr>
          <p:cNvSpPr/>
          <p:nvPr/>
        </p:nvSpPr>
        <p:spPr>
          <a:xfrm>
            <a:off x="9867900" y="1767364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Visite Commentée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9A1885-B955-4EF8-DEF4-7FD9E6D367B9}"/>
              </a:ext>
            </a:extLst>
          </p:cNvPr>
          <p:cNvSpPr/>
          <p:nvPr/>
        </p:nvSpPr>
        <p:spPr>
          <a:xfrm>
            <a:off x="10020300" y="3954662"/>
            <a:ext cx="1887844" cy="552450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Récolte de niébé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EA6B5E-FBC9-AD78-5DE8-9570D652EE31}"/>
              </a:ext>
            </a:extLst>
          </p:cNvPr>
          <p:cNvSpPr txBox="1">
            <a:spLocks/>
          </p:cNvSpPr>
          <p:nvPr/>
        </p:nvSpPr>
        <p:spPr>
          <a:xfrm>
            <a:off x="1552367" y="540353"/>
            <a:ext cx="4452194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Résultats (3/3)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8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9215EF-D2D0-C7C4-AFB7-068A40E31498}"/>
              </a:ext>
            </a:extLst>
          </p:cNvPr>
          <p:cNvSpPr txBox="1">
            <a:spLocks/>
          </p:cNvSpPr>
          <p:nvPr/>
        </p:nvSpPr>
        <p:spPr>
          <a:xfrm>
            <a:off x="990600" y="355601"/>
            <a:ext cx="5772150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Le</a:t>
            </a:r>
            <a:r>
              <a:rPr lang="pt-BR" sz="4800" b="1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çons apprises</a:t>
            </a:r>
            <a:endParaRPr lang="en-US" sz="4800" b="1" kern="1200" baseline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211580" y="1304529"/>
            <a:ext cx="5890260" cy="4699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qualité de la sélection des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PAVAC est gage de la réussite de l’expérience 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Le statut de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membre de la SCOOPS et de résident permanent du PAVAC, rend l’expertise disponible 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démonstration par les preuves 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et l’apprentissage collaboratif, facilitent l’adoption des pratiques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L’adaptation des outils renforce la maitrise des techniques et technologies</a:t>
            </a:r>
          </a:p>
          <a:p>
            <a:pPr marL="514350" marR="0" lvl="0" indent="-342900" defTabSz="6858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La combinaison apprentissage pratiques et campagne média améliore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nt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ill Sans MT" panose="020B0502020104020203" pitchFamily="34" charset="0"/>
                <a:cs typeface="Times New Roman" panose="02020603050405020304" pitchFamily="18" charset="0"/>
              </a:rPr>
              <a:t> l’apprentissage des participants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95F3A-659F-84E2-A696-469866DE4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21351" b="-1"/>
          <a:stretch/>
        </p:blipFill>
        <p:spPr>
          <a:xfrm>
            <a:off x="7101840" y="1894815"/>
            <a:ext cx="4893310" cy="4109241"/>
          </a:xfrm>
          <a:prstGeom prst="rect">
            <a:avLst/>
          </a:prstGeom>
          <a:noFill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1EDFD1-F2CA-30BA-1C19-7B029717919E}"/>
              </a:ext>
            </a:extLst>
          </p:cNvPr>
          <p:cNvSpPr/>
          <p:nvPr/>
        </p:nvSpPr>
        <p:spPr>
          <a:xfrm>
            <a:off x="9954906" y="5451607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Visite Commentée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8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1493C5-D573-AB64-E22F-AAC90A8B523B}"/>
              </a:ext>
            </a:extLst>
          </p:cNvPr>
          <p:cNvGrpSpPr/>
          <p:nvPr/>
        </p:nvGrpSpPr>
        <p:grpSpPr>
          <a:xfrm>
            <a:off x="1706880" y="1527983"/>
            <a:ext cx="3744881" cy="4825191"/>
            <a:chOff x="-690434" y="457200"/>
            <a:chExt cx="4100384" cy="5486400"/>
          </a:xfrm>
        </p:grpSpPr>
        <p:pic>
          <p:nvPicPr>
            <p:cNvPr id="11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CDE954F7-9F54-AFB7-D161-B2E388F22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4" b="20401"/>
            <a:stretch/>
          </p:blipFill>
          <p:spPr bwMode="auto">
            <a:xfrm>
              <a:off x="-690434" y="457200"/>
              <a:ext cx="2562225" cy="5486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CC2CA8-4D51-BFF5-094A-32348601A0CD}"/>
                </a:ext>
              </a:extLst>
            </p:cNvPr>
            <p:cNvGrpSpPr/>
            <p:nvPr/>
          </p:nvGrpSpPr>
          <p:grpSpPr>
            <a:xfrm>
              <a:off x="947008" y="1581150"/>
              <a:ext cx="2462942" cy="4362450"/>
              <a:chOff x="947008" y="1581150"/>
              <a:chExt cx="2462942" cy="4362450"/>
            </a:xfrm>
          </p:grpSpPr>
          <p:pic>
            <p:nvPicPr>
              <p:cNvPr id="9" name="Picture 8" descr="Graphical user interface, text, application, chat or text message&#10;&#10;Description automatically generated">
                <a:extLst>
                  <a:ext uri="{FF2B5EF4-FFF2-40B4-BE49-F238E27FC236}">
                    <a16:creationId xmlns:a16="http://schemas.microsoft.com/office/drawing/2014/main" id="{328C2719-DE81-EB9E-2513-D4729CD9FD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5" b="23189"/>
              <a:stretch/>
            </p:blipFill>
            <p:spPr bwMode="auto">
              <a:xfrm>
                <a:off x="947008" y="2409825"/>
                <a:ext cx="2324100" cy="35337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16A0C35-B655-380F-6FE2-9C2C0A775392}"/>
                  </a:ext>
                </a:extLst>
              </p:cNvPr>
              <p:cNvSpPr/>
              <p:nvPr/>
            </p:nvSpPr>
            <p:spPr>
              <a:xfrm>
                <a:off x="1013682" y="1581150"/>
                <a:ext cx="2396268" cy="8286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>
                    <a:latin typeface="Gill Sans MT" panose="020B0502020104020203" pitchFamily="34" charset="0"/>
                  </a:rPr>
                  <a:t>Emissions Radio Interactives : Questions &amp; Réponses</a:t>
                </a:r>
                <a:endParaRPr lang="en-US" sz="1400">
                  <a:latin typeface="Gill Sans MT" panose="020B0502020104020203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F9557-E508-CEC2-E14B-939F1567CCD2}"/>
              </a:ext>
            </a:extLst>
          </p:cNvPr>
          <p:cNvGrpSpPr/>
          <p:nvPr/>
        </p:nvGrpSpPr>
        <p:grpSpPr>
          <a:xfrm>
            <a:off x="6740240" y="176212"/>
            <a:ext cx="5202816" cy="3056852"/>
            <a:chOff x="6235281" y="533400"/>
            <a:chExt cx="5855923" cy="3187218"/>
          </a:xfrm>
        </p:grpSpPr>
        <p:pic>
          <p:nvPicPr>
            <p:cNvPr id="6" name="Picture 5" descr="A group of people in a field&#10;&#10;Description automatically generated with medium confidence">
              <a:extLst>
                <a:ext uri="{FF2B5EF4-FFF2-40B4-BE49-F238E27FC236}">
                  <a16:creationId xmlns:a16="http://schemas.microsoft.com/office/drawing/2014/main" id="{59A4C28E-BE74-F845-2EE1-725478CB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281" y="533400"/>
              <a:ext cx="5851739" cy="2975162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147C1F-E674-BB61-A99C-E55342346457}"/>
                </a:ext>
              </a:extLst>
            </p:cNvPr>
            <p:cNvSpPr/>
            <p:nvPr/>
          </p:nvSpPr>
          <p:spPr>
            <a:xfrm>
              <a:off x="6527177" y="3068568"/>
              <a:ext cx="5564027" cy="652050"/>
            </a:xfrm>
            <a:prstGeom prst="roundRect">
              <a:avLst/>
            </a:prstGeom>
            <a:ln>
              <a:solidFill>
                <a:srgbClr val="009BA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Gill Sans MT" panose="020B0502020104020203" pitchFamily="34" charset="0"/>
                </a:rPr>
                <a:t>Sortie de supervision du spécialiste senior en production agricole</a:t>
              </a:r>
              <a:endParaRPr lang="en-US">
                <a:latin typeface="Gill Sans MT" panose="020B0502020104020203" pitchFamily="34" charset="0"/>
              </a:endParaRPr>
            </a:p>
          </p:txBody>
        </p:sp>
      </p:grpSp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15949C2B-F4CF-FA0B-009A-66E9F3E5A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0" y="3428999"/>
            <a:ext cx="5202816" cy="2924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9D1BF7-1CC5-4ECF-5D5F-B17FF564C6A3}"/>
              </a:ext>
            </a:extLst>
          </p:cNvPr>
          <p:cNvSpPr/>
          <p:nvPr/>
        </p:nvSpPr>
        <p:spPr>
          <a:xfrm>
            <a:off x="10278272" y="5727795"/>
            <a:ext cx="1661067" cy="62537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700" dirty="0">
                <a:latin typeface="Gill Sans MT" panose="020B0502020104020203" pitchFamily="34" charset="0"/>
              </a:rPr>
              <a:t>Visite commentée</a:t>
            </a:r>
            <a:endParaRPr lang="en-US" sz="1700" dirty="0">
              <a:latin typeface="Gill Sans MT" panose="020B05020201040202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A4B470-9D64-D9C3-4E6B-3F8E1A99188B}"/>
              </a:ext>
            </a:extLst>
          </p:cNvPr>
          <p:cNvSpPr txBox="1">
            <a:spLocks/>
          </p:cNvSpPr>
          <p:nvPr/>
        </p:nvSpPr>
        <p:spPr>
          <a:xfrm>
            <a:off x="1377581" y="117750"/>
            <a:ext cx="5772150" cy="135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Outils de communication</a:t>
            </a:r>
            <a:endParaRPr lang="en-US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74E00-2B6F-A3A1-7B1E-A00B81EEE25F}"/>
              </a:ext>
            </a:extLst>
          </p:cNvPr>
          <p:cNvSpPr/>
          <p:nvPr/>
        </p:nvSpPr>
        <p:spPr>
          <a:xfrm>
            <a:off x="3524249" y="3905251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5B191-D19A-854C-DE2D-54162B11B401}"/>
              </a:ext>
            </a:extLst>
          </p:cNvPr>
          <p:cNvSpPr/>
          <p:nvPr/>
        </p:nvSpPr>
        <p:spPr>
          <a:xfrm>
            <a:off x="3524249" y="3625851"/>
            <a:ext cx="1358901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700F1-E534-40D5-4A8C-23E47609DD89}"/>
              </a:ext>
            </a:extLst>
          </p:cNvPr>
          <p:cNvSpPr/>
          <p:nvPr/>
        </p:nvSpPr>
        <p:spPr>
          <a:xfrm>
            <a:off x="3524249" y="4389074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68EC46-27A1-4506-93A7-7824430AA07F}"/>
              </a:ext>
            </a:extLst>
          </p:cNvPr>
          <p:cNvSpPr/>
          <p:nvPr/>
        </p:nvSpPr>
        <p:spPr>
          <a:xfrm>
            <a:off x="3524249" y="4872897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80926-3616-5BE9-C42E-5D22F2014B18}"/>
              </a:ext>
            </a:extLst>
          </p:cNvPr>
          <p:cNvSpPr/>
          <p:nvPr/>
        </p:nvSpPr>
        <p:spPr>
          <a:xfrm>
            <a:off x="3504617" y="5348926"/>
            <a:ext cx="1084685" cy="12477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5DDC65-E2B9-D5F7-258F-C4BC70857621}"/>
              </a:ext>
            </a:extLst>
          </p:cNvPr>
          <p:cNvSpPr/>
          <p:nvPr/>
        </p:nvSpPr>
        <p:spPr>
          <a:xfrm>
            <a:off x="3504617" y="5844601"/>
            <a:ext cx="1084685" cy="688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A23C8-7E83-68FF-8566-33559F378D90}"/>
              </a:ext>
            </a:extLst>
          </p:cNvPr>
          <p:cNvSpPr/>
          <p:nvPr/>
        </p:nvSpPr>
        <p:spPr>
          <a:xfrm>
            <a:off x="2139711" y="2684464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796E92-9D82-81CF-5E1C-EB7A8408627B}"/>
              </a:ext>
            </a:extLst>
          </p:cNvPr>
          <p:cNvSpPr/>
          <p:nvPr/>
        </p:nvSpPr>
        <p:spPr>
          <a:xfrm>
            <a:off x="2133601" y="3625851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F6E0C8-2B2B-5DCC-3BD5-7292F46962DE}"/>
              </a:ext>
            </a:extLst>
          </p:cNvPr>
          <p:cNvSpPr/>
          <p:nvPr/>
        </p:nvSpPr>
        <p:spPr>
          <a:xfrm>
            <a:off x="2141206" y="4552080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DD6437-0C19-C373-9866-C53AF4B12872}"/>
              </a:ext>
            </a:extLst>
          </p:cNvPr>
          <p:cNvSpPr/>
          <p:nvPr/>
        </p:nvSpPr>
        <p:spPr>
          <a:xfrm>
            <a:off x="2141206" y="5470059"/>
            <a:ext cx="596900" cy="152400"/>
          </a:xfrm>
          <a:prstGeom prst="rect">
            <a:avLst/>
          </a:prstGeom>
          <a:solidFill>
            <a:srgbClr val="F5F7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862933-AABD-122B-C250-467B48018938}"/>
              </a:ext>
            </a:extLst>
          </p:cNvPr>
          <p:cNvSpPr/>
          <p:nvPr/>
        </p:nvSpPr>
        <p:spPr>
          <a:xfrm>
            <a:off x="2203820" y="2105393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1C0EF-32A3-4021-7E9C-61C2903BF36C}"/>
              </a:ext>
            </a:extLst>
          </p:cNvPr>
          <p:cNvSpPr/>
          <p:nvPr/>
        </p:nvSpPr>
        <p:spPr>
          <a:xfrm>
            <a:off x="2186615" y="3014797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6413F9-5A76-1093-08E5-4BB63D978B31}"/>
              </a:ext>
            </a:extLst>
          </p:cNvPr>
          <p:cNvSpPr/>
          <p:nvPr/>
        </p:nvSpPr>
        <p:spPr>
          <a:xfrm>
            <a:off x="2186615" y="3956184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755834-6992-A618-5D20-970C5D099ADD}"/>
              </a:ext>
            </a:extLst>
          </p:cNvPr>
          <p:cNvSpPr/>
          <p:nvPr/>
        </p:nvSpPr>
        <p:spPr>
          <a:xfrm>
            <a:off x="2186615" y="4858334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21D16E-CE79-32A9-3FD0-6839D1F43360}"/>
              </a:ext>
            </a:extLst>
          </p:cNvPr>
          <p:cNvSpPr/>
          <p:nvPr/>
        </p:nvSpPr>
        <p:spPr>
          <a:xfrm>
            <a:off x="2180635" y="5776315"/>
            <a:ext cx="596900" cy="136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1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9215EF-D2D0-C7C4-AFB7-068A40E31498}"/>
              </a:ext>
            </a:extLst>
          </p:cNvPr>
          <p:cNvSpPr txBox="1">
            <a:spLocks/>
          </p:cNvSpPr>
          <p:nvPr/>
        </p:nvSpPr>
        <p:spPr>
          <a:xfrm>
            <a:off x="1524440" y="178291"/>
            <a:ext cx="9561375" cy="612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Facteurs de durabilité (1/2)</a:t>
            </a:r>
            <a:endParaRPr lang="fr-FR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524441" y="882503"/>
            <a:ext cx="10256431" cy="3009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Maîtrise des outils de formation/vulgarisation et d’appui-conseil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Bonne maitrise des techniques de formation/animation des adultes, des compétences avérées en organisation des activités et en leadership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Pilotage pendant deux (2) ans des activités par les PAVAC sans présence directe des techniciens de ViMPlus sur le terrain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Disposition des outils didactiques pour la formation et l’appui-conseil des producteurs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3B0C8FEB-98AD-DEF4-F0F4-4EDB4F1CF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41" y="3671556"/>
            <a:ext cx="5495633" cy="270176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0F26DF-F860-A4FE-36F1-7717F4CCC6DC}"/>
              </a:ext>
            </a:extLst>
          </p:cNvPr>
          <p:cNvSpPr/>
          <p:nvPr/>
        </p:nvSpPr>
        <p:spPr>
          <a:xfrm>
            <a:off x="7360230" y="5860832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Formation des producteurs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0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01CC8C-C7C8-DEE4-5DE8-B31073D7EDAD}"/>
              </a:ext>
            </a:extLst>
          </p:cNvPr>
          <p:cNvSpPr/>
          <p:nvPr/>
        </p:nvSpPr>
        <p:spPr>
          <a:xfrm>
            <a:off x="1400174" y="958038"/>
            <a:ext cx="10370067" cy="2944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Dotation en équipements de production aux SCOOPS pour la mise en pratique des formations reçues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Respect et reconnaissance lié au rôle d’appui-conseil technique des PAVAC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Rémunération continue à travers les Unités de Prestations de Services Agricoles (UPSA)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Facilitation de l’établissement de relations entre les différents acteurs des chaines de valeur promues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people in a field&#10;&#10;Description automatically generated">
            <a:extLst>
              <a:ext uri="{FF2B5EF4-FFF2-40B4-BE49-F238E27FC236}">
                <a16:creationId xmlns:a16="http://schemas.microsoft.com/office/drawing/2014/main" id="{E06FC1E3-A57C-938A-6531-4764B57B7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75" y="3902149"/>
            <a:ext cx="4938249" cy="247378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BCA3A89-96D0-E09D-3A62-FD5E5F7B3891}"/>
              </a:ext>
            </a:extLst>
          </p:cNvPr>
          <p:cNvSpPr txBox="1">
            <a:spLocks/>
          </p:cNvSpPr>
          <p:nvPr/>
        </p:nvSpPr>
        <p:spPr>
          <a:xfrm>
            <a:off x="1524440" y="178291"/>
            <a:ext cx="9602471" cy="612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latin typeface="Gill Sans MT" panose="020B0502020104020203" pitchFamily="34" charset="0"/>
              </a:rPr>
              <a:t>Facteurs de durabilité (2/2)</a:t>
            </a:r>
            <a:endParaRPr lang="fr-FR" sz="4800" b="1" kern="1200" baseline="0" dirty="0">
              <a:ln w="13462">
                <a:solidFill>
                  <a:schemeClr val="bg1"/>
                </a:solidFill>
                <a:prstDash val="solid"/>
              </a:ln>
              <a:latin typeface="Gill Sans MT" panose="020B05020201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E454E7-5594-B483-ECDE-4E48A9952B79}"/>
              </a:ext>
            </a:extLst>
          </p:cNvPr>
          <p:cNvSpPr/>
          <p:nvPr/>
        </p:nvSpPr>
        <p:spPr>
          <a:xfrm>
            <a:off x="6524880" y="5823483"/>
            <a:ext cx="2040244" cy="552449"/>
          </a:xfrm>
          <a:prstGeom prst="roundRect">
            <a:avLst/>
          </a:prstGeom>
          <a:ln>
            <a:solidFill>
              <a:srgbClr val="009B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9BA7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Activités d’UPSA</a:t>
            </a:r>
            <a:endParaRPr lang="en-US" b="1" dirty="0">
              <a:solidFill>
                <a:srgbClr val="009BA7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6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F9458719-7C6D-553D-CB8E-4A25E483B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4"/>
            <a:ext cx="12192000" cy="6847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D2783DE-34EA-71E4-11B2-C254BB63E23F}"/>
              </a:ext>
            </a:extLst>
          </p:cNvPr>
          <p:cNvSpPr txBox="1">
            <a:spLocks/>
          </p:cNvSpPr>
          <p:nvPr/>
        </p:nvSpPr>
        <p:spPr>
          <a:xfrm>
            <a:off x="0" y="4457178"/>
            <a:ext cx="12192000" cy="1183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b="1" kern="1200" baseline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rPr>
              <a:t>MERCI POUR VOTRE AIMABLE ATTENTION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97B43-DB16-5058-2B66-413BC019985B}"/>
              </a:ext>
            </a:extLst>
          </p:cNvPr>
          <p:cNvSpPr/>
          <p:nvPr/>
        </p:nvSpPr>
        <p:spPr>
          <a:xfrm>
            <a:off x="0" y="5741581"/>
            <a:ext cx="12192000" cy="11164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52AE2-9CF0-7F61-3FB1-9608FB9E4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327865" y="5741580"/>
            <a:ext cx="7536269" cy="112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50374C-390E-B635-92C0-5499586C2F4A}"/>
              </a:ext>
            </a:extLst>
          </p:cNvPr>
          <p:cNvSpPr/>
          <p:nvPr/>
        </p:nvSpPr>
        <p:spPr>
          <a:xfrm>
            <a:off x="0" y="6772940"/>
            <a:ext cx="12192000" cy="186060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>
              <a:solidFill>
                <a:srgbClr val="4472C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6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>
            <a:extLst>
              <a:ext uri="{FF2B5EF4-FFF2-40B4-BE49-F238E27FC236}">
                <a16:creationId xmlns:a16="http://schemas.microsoft.com/office/drawing/2014/main" id="{0933A989-0353-C00D-B906-F87AE5090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989"/>
          <a:stretch/>
        </p:blipFill>
        <p:spPr bwMode="auto">
          <a:xfrm>
            <a:off x="2713725" y="2578813"/>
            <a:ext cx="6010847" cy="387752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3362000-1AB3-450F-A0AA-A49AE7290BC9}"/>
              </a:ext>
            </a:extLst>
          </p:cNvPr>
          <p:cNvSpPr txBox="1">
            <a:spLocks/>
          </p:cNvSpPr>
          <p:nvPr/>
        </p:nvSpPr>
        <p:spPr>
          <a:xfrm>
            <a:off x="3049813" y="1623317"/>
            <a:ext cx="6751134" cy="8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4400" b="1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3753239-8FA1-6334-9878-139F20DC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7" y="303117"/>
            <a:ext cx="9950335" cy="25928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Innovation pour la Résilience  </a:t>
            </a:r>
            <a:b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</a:br>
            <a:r>
              <a:rPr lang="fr-FR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Modèle paysan auxiliaire de vulgarisation et d’appui conseil (PAVAC) : un système d’encadrement de proximité des producteurs agricoles </a:t>
            </a:r>
            <a:endParaRPr lang="en-US" sz="3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9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E18D47-B8F1-21D4-BDD7-4DC35A575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178354"/>
              </p:ext>
            </p:extLst>
          </p:nvPr>
        </p:nvGraphicFramePr>
        <p:xfrm>
          <a:off x="1242901" y="154113"/>
          <a:ext cx="10079220" cy="6216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A77F03D6-53B9-384D-5A90-65DC346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21" y="351628"/>
            <a:ext cx="4089104" cy="763594"/>
          </a:xfrm>
        </p:spPr>
        <p:txBody>
          <a:bodyPr>
            <a:noAutofit/>
          </a:bodyPr>
          <a:lstStyle/>
          <a:p>
            <a:r>
              <a:rPr lang="fr-FR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Contexte</a:t>
            </a:r>
            <a:endParaRPr lang="en-US" sz="5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4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E18D47-B8F1-21D4-BDD7-4DC35A575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457067"/>
              </p:ext>
            </p:extLst>
          </p:nvPr>
        </p:nvGraphicFramePr>
        <p:xfrm>
          <a:off x="1333500" y="246580"/>
          <a:ext cx="9752316" cy="6220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A77F03D6-53B9-384D-5A90-65DC346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1" y="536991"/>
            <a:ext cx="5857875" cy="763594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Objectifs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3362000-1AB3-450F-A0AA-A49AE7290BC9}"/>
              </a:ext>
            </a:extLst>
          </p:cNvPr>
          <p:cNvSpPr txBox="1">
            <a:spLocks/>
          </p:cNvSpPr>
          <p:nvPr/>
        </p:nvSpPr>
        <p:spPr>
          <a:xfrm>
            <a:off x="3049813" y="1623317"/>
            <a:ext cx="6751134" cy="8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4400" b="1"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3753239-8FA1-6334-9878-139F20DC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58" y="1789013"/>
            <a:ext cx="5128953" cy="2373782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Syst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ème </a:t>
            </a:r>
            <a:r>
              <a:rPr lang="fr-FR" sz="2800" dirty="0"/>
              <a:t>basé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sur le Paysan auxiliare de vulgarisation et d’appui conseil (PAVAC) :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C59DA29-65FA-842B-EABF-50DB383844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31247"/>
              </p:ext>
            </p:extLst>
          </p:nvPr>
        </p:nvGraphicFramePr>
        <p:xfrm>
          <a:off x="4422774" y="260168"/>
          <a:ext cx="9045576" cy="599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C384EFF5-B7AD-3BDC-C3EC-29F9BC63C43E}"/>
              </a:ext>
            </a:extLst>
          </p:cNvPr>
          <p:cNvSpPr txBox="1">
            <a:spLocks/>
          </p:cNvSpPr>
          <p:nvPr/>
        </p:nvSpPr>
        <p:spPr>
          <a:xfrm>
            <a:off x="753479" y="4021972"/>
            <a:ext cx="5128953" cy="2373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2 PAVAC par SCOOPS</a:t>
            </a:r>
          </a:p>
          <a:p>
            <a:endParaRPr lang="pt-BR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1096 PAVAC dont 73% de femmes</a:t>
            </a:r>
          </a:p>
          <a:p>
            <a:endParaRPr lang="pt-BR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15% de jeunes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person, outdoor, group&#10;&#10;Description automatically generated">
            <a:extLst>
              <a:ext uri="{FF2B5EF4-FFF2-40B4-BE49-F238E27FC236}">
                <a16:creationId xmlns:a16="http://schemas.microsoft.com/office/drawing/2014/main" id="{777893A0-EF45-B7B3-BA73-1441CC77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4" y="948313"/>
            <a:ext cx="3815876" cy="2738110"/>
          </a:xfrm>
          <a:prstGeom prst="rect">
            <a:avLst/>
          </a:prstGeom>
        </p:spPr>
      </p:pic>
      <p:pic>
        <p:nvPicPr>
          <p:cNvPr id="3" name="Content Placeholder 4" descr="A group of people playing frisbee in a field&#10;&#10;Description automatically generated with medium confidence">
            <a:extLst>
              <a:ext uri="{FF2B5EF4-FFF2-40B4-BE49-F238E27FC236}">
                <a16:creationId xmlns:a16="http://schemas.microsoft.com/office/drawing/2014/main" id="{5FFE45FC-0CF6-1BCE-1E05-5E77E3E47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84" y="968188"/>
            <a:ext cx="3815876" cy="2861907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4947E61-E82B-9A7B-A036-F5CAF419C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45" y="4068574"/>
            <a:ext cx="5316551" cy="25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F8172C5-5B69-D045-435B-6726019CEAB0}"/>
              </a:ext>
            </a:extLst>
          </p:cNvPr>
          <p:cNvSpPr txBox="1">
            <a:spLocks/>
          </p:cNvSpPr>
          <p:nvPr/>
        </p:nvSpPr>
        <p:spPr>
          <a:xfrm>
            <a:off x="1419225" y="93779"/>
            <a:ext cx="9677400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Processus de mise en œuvre (1/2)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73381-77E6-EF8F-D890-9F7BAEE48289}"/>
              </a:ext>
            </a:extLst>
          </p:cNvPr>
          <p:cNvSpPr/>
          <p:nvPr/>
        </p:nvSpPr>
        <p:spPr>
          <a:xfrm>
            <a:off x="203711" y="3686423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400" b="1" kern="10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 technique de ACDI/VOCA</a:t>
            </a:r>
          </a:p>
          <a:p>
            <a:pPr marL="0" marR="0" algn="ctr">
              <a:spcBef>
                <a:spcPts val="0"/>
              </a:spcBef>
            </a:pPr>
            <a:r>
              <a:rPr lang="fr-FR" sz="1400" b="1" kern="10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forme les agents PLEP</a:t>
            </a:r>
            <a:endParaRPr lang="en-US" sz="1400" b="1" kern="10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78208-B3A5-DED2-DEA9-95003FA5374B}"/>
              </a:ext>
            </a:extLst>
          </p:cNvPr>
          <p:cNvSpPr/>
          <p:nvPr/>
        </p:nvSpPr>
        <p:spPr>
          <a:xfrm>
            <a:off x="8941435" y="630361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400" b="1" kern="100" dirty="0">
                <a:solidFill>
                  <a:srgbClr val="009BA7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400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gents PLEP forment les PAVAC</a:t>
            </a:r>
            <a:endParaRPr lang="en-US" sz="1400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473E1-05A9-B671-CE37-7AC804A8ADC6}"/>
              </a:ext>
            </a:extLst>
          </p:cNvPr>
          <p:cNvSpPr/>
          <p:nvPr/>
        </p:nvSpPr>
        <p:spPr>
          <a:xfrm>
            <a:off x="6196965" y="6020946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600" b="1" kern="1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PAVAC forment les producteurs</a:t>
            </a:r>
            <a:endParaRPr lang="en-US" sz="1600" b="1" kern="100" dirty="0">
              <a:solidFill>
                <a:schemeClr val="bg1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08F70-4732-B631-B87A-EBC146830A35}"/>
              </a:ext>
            </a:extLst>
          </p:cNvPr>
          <p:cNvSpPr/>
          <p:nvPr/>
        </p:nvSpPr>
        <p:spPr>
          <a:xfrm>
            <a:off x="9418896" y="5625482"/>
            <a:ext cx="2348861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Paysans de Contact (PC)</a:t>
            </a:r>
            <a:endParaRPr lang="en-US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1F2A99-3C7E-A6F8-BC5E-D5C467651158}"/>
              </a:ext>
            </a:extLst>
          </p:cNvPr>
          <p:cNvSpPr/>
          <p:nvPr/>
        </p:nvSpPr>
        <p:spPr>
          <a:xfrm>
            <a:off x="2097961" y="5550923"/>
            <a:ext cx="2348861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Société Coopératives (SCOOPS)</a:t>
            </a:r>
            <a:endParaRPr lang="en-US" b="1" kern="100" dirty="0">
              <a:solidFill>
                <a:srgbClr val="009BA7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393F84-DE67-7943-6F1A-BC13A6CEC638}"/>
              </a:ext>
            </a:extLst>
          </p:cNvPr>
          <p:cNvCxnSpPr/>
          <p:nvPr/>
        </p:nvCxnSpPr>
        <p:spPr>
          <a:xfrm>
            <a:off x="5663340" y="2134488"/>
            <a:ext cx="2194560" cy="0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491BF9-BBE7-BBC0-916E-35BE1A70B867}"/>
              </a:ext>
            </a:extLst>
          </p:cNvPr>
          <p:cNvCxnSpPr>
            <a:cxnSpLocks/>
          </p:cNvCxnSpPr>
          <p:nvPr/>
        </p:nvCxnSpPr>
        <p:spPr>
          <a:xfrm flipH="1">
            <a:off x="9677399" y="3940910"/>
            <a:ext cx="583340" cy="822072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4DC798-6107-D401-93FA-3EFF6F04184B}"/>
              </a:ext>
            </a:extLst>
          </p:cNvPr>
          <p:cNvCxnSpPr>
            <a:cxnSpLocks/>
          </p:cNvCxnSpPr>
          <p:nvPr/>
        </p:nvCxnSpPr>
        <p:spPr>
          <a:xfrm flipH="1" flipV="1">
            <a:off x="3304251" y="3999768"/>
            <a:ext cx="708500" cy="646678"/>
          </a:xfrm>
          <a:prstGeom prst="straightConnector1">
            <a:avLst/>
          </a:prstGeom>
          <a:ln w="57150">
            <a:solidFill>
              <a:srgbClr val="E96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9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F8172C5-5B69-D045-435B-6726019CEAB0}"/>
              </a:ext>
            </a:extLst>
          </p:cNvPr>
          <p:cNvSpPr txBox="1">
            <a:spLocks/>
          </p:cNvSpPr>
          <p:nvPr/>
        </p:nvSpPr>
        <p:spPr>
          <a:xfrm>
            <a:off x="1419225" y="93779"/>
            <a:ext cx="9677400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Processus de mise en œuvre (2/2)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473E1-05A9-B671-CE37-7AC804A8ADC6}"/>
              </a:ext>
            </a:extLst>
          </p:cNvPr>
          <p:cNvSpPr/>
          <p:nvPr/>
        </p:nvSpPr>
        <p:spPr>
          <a:xfrm>
            <a:off x="6257925" y="6000626"/>
            <a:ext cx="3250565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fr-FR" sz="1600" b="1" kern="10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PAVAC forment les producteurs</a:t>
            </a:r>
            <a:endParaRPr lang="en-US" sz="1600" b="1" kern="100">
              <a:solidFill>
                <a:schemeClr val="bg1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20D537-B4DD-C7B9-3B0C-5E58E29A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7" r="2026"/>
          <a:stretch/>
        </p:blipFill>
        <p:spPr>
          <a:xfrm>
            <a:off x="2070103" y="817698"/>
            <a:ext cx="8375643" cy="46325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885246-7A5D-C979-0276-E90BA84A2573}"/>
              </a:ext>
            </a:extLst>
          </p:cNvPr>
          <p:cNvSpPr txBox="1"/>
          <p:nvPr/>
        </p:nvSpPr>
        <p:spPr>
          <a:xfrm>
            <a:off x="347094" y="5767782"/>
            <a:ext cx="1149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/CA-SCOOP :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Soci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étés coopératives 		PC : Paysans de contact 		GT : Groupe de travail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62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990600" y="1865778"/>
            <a:ext cx="5979159" cy="4372090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Amélioration de la gouvernance des SCOOPS 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Appropriation effective du système de formation/vulgarisation par les PAVAC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87% de producteurs sont satisfaits des services fournis par les PAVAC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Usage des TIC dans la formation, la collecte et le partage d’information est devenu systématique entre les acteurs (PAVAC, PLEP et ACDI/VOCA)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F789899-4FF7-4098-2917-9CF4D17050DF}"/>
              </a:ext>
            </a:extLst>
          </p:cNvPr>
          <p:cNvSpPr txBox="1">
            <a:spLocks/>
          </p:cNvSpPr>
          <p:nvPr/>
        </p:nvSpPr>
        <p:spPr>
          <a:xfrm>
            <a:off x="1552366" y="540353"/>
            <a:ext cx="5760085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Résultats (1/3)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A19E2A-55A6-92FF-1BCF-2EE949E27E31}"/>
              </a:ext>
            </a:extLst>
          </p:cNvPr>
          <p:cNvGrpSpPr/>
          <p:nvPr/>
        </p:nvGrpSpPr>
        <p:grpSpPr>
          <a:xfrm>
            <a:off x="6841593" y="712470"/>
            <a:ext cx="5392211" cy="2512342"/>
            <a:chOff x="6841593" y="712470"/>
            <a:chExt cx="5392211" cy="2512342"/>
          </a:xfrm>
        </p:grpSpPr>
        <p:pic>
          <p:nvPicPr>
            <p:cNvPr id="15" name="Picture 14" descr="A group of people plowing a field&#10;&#10;Description automatically generated">
              <a:extLst>
                <a:ext uri="{FF2B5EF4-FFF2-40B4-BE49-F238E27FC236}">
                  <a16:creationId xmlns:a16="http://schemas.microsoft.com/office/drawing/2014/main" id="{AC4149BF-5137-980B-05BF-36C22534D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33" y="712470"/>
              <a:ext cx="4690533" cy="21107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3C4D49-7640-5FF8-6150-0040D338CDFB}"/>
                </a:ext>
              </a:extLst>
            </p:cNvPr>
            <p:cNvSpPr/>
            <p:nvPr/>
          </p:nvSpPr>
          <p:spPr>
            <a:xfrm>
              <a:off x="6841593" y="2672362"/>
              <a:ext cx="5392211" cy="5524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fr-FR" b="1" kern="100" dirty="0">
                  <a:solidFill>
                    <a:srgbClr val="009BA7"/>
                  </a:solidFill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Labour d’une parcelle de démonstrations</a:t>
              </a:r>
              <a:endParaRPr lang="en-US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71ADE4B-5AB8-4574-C241-5A0451A06042}"/>
              </a:ext>
            </a:extLst>
          </p:cNvPr>
          <p:cNvGrpSpPr/>
          <p:nvPr/>
        </p:nvGrpSpPr>
        <p:grpSpPr>
          <a:xfrm>
            <a:off x="7239000" y="3281476"/>
            <a:ext cx="4597400" cy="3232617"/>
            <a:chOff x="7239000" y="3281476"/>
            <a:chExt cx="4597400" cy="3232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C73D65-FC7D-880A-8D81-CD22BCA19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325" y="3281476"/>
              <a:ext cx="3714750" cy="278606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6EDD5D-49FD-8AB1-2DFD-ED2C1A27DFF4}"/>
                </a:ext>
              </a:extLst>
            </p:cNvPr>
            <p:cNvSpPr/>
            <p:nvPr/>
          </p:nvSpPr>
          <p:spPr>
            <a:xfrm>
              <a:off x="7239000" y="5961643"/>
              <a:ext cx="4597400" cy="5524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fr-FR" b="1" kern="100" dirty="0">
                  <a:solidFill>
                    <a:srgbClr val="009BA7"/>
                  </a:solidFill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Semis d’une parcelle de démonstrations</a:t>
              </a:r>
              <a:endParaRPr lang="en-US" b="1" kern="100" dirty="0">
                <a:solidFill>
                  <a:srgbClr val="009BA7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04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55419-4EA3-1012-542A-37E0BAEB8636}"/>
              </a:ext>
            </a:extLst>
          </p:cNvPr>
          <p:cNvSpPr txBox="1">
            <a:spLocks/>
          </p:cNvSpPr>
          <p:nvPr/>
        </p:nvSpPr>
        <p:spPr>
          <a:xfrm>
            <a:off x="260181" y="2515996"/>
            <a:ext cx="3225969" cy="2191676"/>
          </a:xfrm>
          <a:prstGeom prst="rect">
            <a:avLst/>
          </a:prstGeom>
          <a:ln w="28575"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93 % des producteurs ont utilisé au moins une technique de gestion améliorée sur leurs parcelles courant FY23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B253B8-77EF-B98F-6E98-4BD60DEB5797}"/>
              </a:ext>
            </a:extLst>
          </p:cNvPr>
          <p:cNvGrpSpPr/>
          <p:nvPr/>
        </p:nvGrpSpPr>
        <p:grpSpPr>
          <a:xfrm>
            <a:off x="3813006" y="106922"/>
            <a:ext cx="8378994" cy="6210725"/>
            <a:chOff x="3039417" y="187834"/>
            <a:chExt cx="8892402" cy="62107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A6444F-486B-B1B5-5969-E3CA0772644E}"/>
                </a:ext>
              </a:extLst>
            </p:cNvPr>
            <p:cNvGrpSpPr/>
            <p:nvPr/>
          </p:nvGrpSpPr>
          <p:grpSpPr>
            <a:xfrm>
              <a:off x="6478438" y="187834"/>
              <a:ext cx="5453381" cy="6210725"/>
              <a:chOff x="6478438" y="187834"/>
              <a:chExt cx="5453381" cy="621072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9749996-08EA-4C17-BE66-78BEBF6D267B}"/>
                  </a:ext>
                </a:extLst>
              </p:cNvPr>
              <p:cNvGrpSpPr/>
              <p:nvPr/>
            </p:nvGrpSpPr>
            <p:grpSpPr>
              <a:xfrm>
                <a:off x="6597818" y="187834"/>
                <a:ext cx="5334001" cy="6210725"/>
                <a:chOff x="6602684" y="219210"/>
                <a:chExt cx="5334001" cy="6210725"/>
              </a:xfrm>
            </p:grpSpPr>
            <p:pic>
              <p:nvPicPr>
                <p:cNvPr id="13" name="Picture 12" descr="A group of people working in a fiel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09CEAE0-44BE-C823-8EA2-DE6D5A10A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2684" y="219210"/>
                  <a:ext cx="5334001" cy="3835891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picture containing outdoor, ground, sky, dirt&#10;&#10;Description automatically generated">
                  <a:extLst>
                    <a:ext uri="{FF2B5EF4-FFF2-40B4-BE49-F238E27FC236}">
                      <a16:creationId xmlns:a16="http://schemas.microsoft.com/office/drawing/2014/main" id="{B5EAEC39-BEFB-71EE-546C-934FA4C67B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2684" y="4029635"/>
                  <a:ext cx="5334001" cy="2400300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66D0B9C-2C7C-6922-CE88-1D768AC820B2}"/>
                  </a:ext>
                </a:extLst>
              </p:cNvPr>
              <p:cNvSpPr/>
              <p:nvPr/>
            </p:nvSpPr>
            <p:spPr>
              <a:xfrm>
                <a:off x="6478438" y="3611834"/>
                <a:ext cx="5453381" cy="50594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b="1">
                    <a:solidFill>
                      <a:srgbClr val="009BA7"/>
                    </a:solidFill>
                    <a:latin typeface="Gill Sans MT" panose="020B0502020104020203" pitchFamily="34" charset="0"/>
                    <a:cs typeface="Times New Roman" panose="02020603050405020304" pitchFamily="18" charset="0"/>
                  </a:rPr>
                  <a:t>Mise en œuvre des bonnes pratiques agricoles</a:t>
                </a:r>
                <a:endParaRPr lang="en-US" b="1">
                  <a:solidFill>
                    <a:srgbClr val="009BA7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 57">
              <a:extLst>
                <a:ext uri="{FF2B5EF4-FFF2-40B4-BE49-F238E27FC236}">
                  <a16:creationId xmlns:a16="http://schemas.microsoft.com/office/drawing/2014/main" id="{3CE95600-E130-AB39-F7AC-A453AFD86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58" r="-2832" b="14524"/>
            <a:stretch/>
          </p:blipFill>
          <p:spPr bwMode="auto">
            <a:xfrm>
              <a:off x="3039417" y="1759396"/>
              <a:ext cx="3675149" cy="39600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A75C44B-BF55-1436-EEFC-5567C54E1015}"/>
              </a:ext>
            </a:extLst>
          </p:cNvPr>
          <p:cNvSpPr txBox="1">
            <a:spLocks/>
          </p:cNvSpPr>
          <p:nvPr/>
        </p:nvSpPr>
        <p:spPr>
          <a:xfrm>
            <a:off x="1552367" y="540353"/>
            <a:ext cx="4452194" cy="763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Résultats (2/3)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93108"/>
      </p:ext>
    </p:extLst>
  </p:cSld>
  <p:clrMapOvr>
    <a:masterClrMapping/>
  </p:clrMapOvr>
</p:sld>
</file>

<file path=ppt/theme/theme1.xml><?xml version="1.0" encoding="utf-8"?>
<a:theme xmlns:a="http://schemas.openxmlformats.org/drawingml/2006/main" name="ACDIVOCA Theme 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kern="100" dirty="0" smtClean="0">
            <a:solidFill>
              <a:srgbClr val="4472C4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ACDIVOCA Theme NEW" id="{F16F033A-08CD-4437-A1AB-E94096B2822B}" vid="{11C6E4F4-2C24-4D17-B665-7EE8F6895A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1" ma:contentTypeDescription="Create a new document." ma:contentTypeScope="" ma:versionID="33c171722dd4e3454a75be8554ee0c82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8c331273dd41ddadd9dfaba3c026478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  <_dlc_DocId xmlns="a96d1671-b0b4-4464-a043-593dbebfaddd">XV4EPD6DQDWV-1103935761-7956</_dlc_DocId>
    <_dlc_DocIdUrl xmlns="a96d1671-b0b4-4464-a043-593dbebfaddd">
      <Url>https://acdivoca.sharepoint.com/sites/Intranet/projects/Burkina%20Faso/vimplus/_layouts/15/DocIdRedir.aspx?ID=XV4EPD6DQDWV-1103935761-7956</Url>
      <Description>XV4EPD6DQDWV-1103935761-7956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E4881F1-7506-44FD-85AB-5B03975054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96d1671-b0b4-4464-a043-593dbebfaddd"/>
    <ds:schemaRef ds:uri="18bd3759-27b3-4e3e-8815-95d00e93c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471D04-97A4-49E3-93F8-EA6D5DA0F11F}">
  <ds:schemaRefs>
    <ds:schemaRef ds:uri="18bd3759-27b3-4e3e-8815-95d00e93ca02"/>
    <ds:schemaRef ds:uri="a96d1671-b0b4-4464-a043-593dbebfad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6498A0-CF07-42E0-992D-642C9C1710C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3A6BE62-CDE6-459E-BB6C-61BDE351386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ACDIVOCA Theme NEW</Template>
  <TotalTime>181</TotalTime>
  <Words>1055</Words>
  <Application>Microsoft Office PowerPoint</Application>
  <PresentationFormat>Widescreen</PresentationFormat>
  <Paragraphs>101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ACDIVOCA Theme NEW</vt:lpstr>
      <vt:lpstr>Custom Design</vt:lpstr>
      <vt:lpstr>1_Custom Design</vt:lpstr>
      <vt:lpstr>Projet Victoire sur la Malnutrition Plus  (ViMPlus)</vt:lpstr>
      <vt:lpstr>Innovation pour la Résilience   Modèle paysan auxiliaire de vulgarisation et d’appui conseil (PAVAC) : un système d’encadrement de proximité des producteurs agricoles </vt:lpstr>
      <vt:lpstr>Contexte</vt:lpstr>
      <vt:lpstr>Objectifs</vt:lpstr>
      <vt:lpstr>Système basé sur le Paysan auxiliare de vulgarisation et d’appui conseil (PAVAC)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Merckel</dc:creator>
  <cp:lastModifiedBy>Theodore Lompo</cp:lastModifiedBy>
  <cp:revision>18</cp:revision>
  <dcterms:created xsi:type="dcterms:W3CDTF">2021-07-16T18:21:15Z</dcterms:created>
  <dcterms:modified xsi:type="dcterms:W3CDTF">2024-03-27T16:57:23Z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_dlc_DocIdItemGuid">
    <vt:lpwstr>297e54ce-5f9e-442b-b71c-edc8872241c2</vt:lpwstr>
  </property>
  <property fmtid="{D5CDD505-2E9C-101B-9397-08002B2CF9AE}" pid="4" name="MediaServiceImageTags">
    <vt:lpwstr/>
  </property>
</Properties>
</file>