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quickStyle1.xml" ContentType="application/vnd.openxmlformats-officedocument.drawingml.diagram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317" r:id="rId3"/>
    <p:sldId id="256" r:id="rId4"/>
    <p:sldId id="265" r:id="rId5"/>
    <p:sldId id="310" r:id="rId6"/>
    <p:sldId id="320" r:id="rId7"/>
    <p:sldId id="298" r:id="rId8"/>
    <p:sldId id="267" r:id="rId9"/>
    <p:sldId id="322" r:id="rId10"/>
    <p:sldId id="268" r:id="rId11"/>
    <p:sldId id="263" r:id="rId12"/>
    <p:sldId id="330" r:id="rId13"/>
    <p:sldId id="294" r:id="rId14"/>
    <p:sldId id="286" r:id="rId15"/>
    <p:sldId id="332" r:id="rId16"/>
    <p:sldId id="295" r:id="rId17"/>
    <p:sldId id="323" r:id="rId18"/>
    <p:sldId id="269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0" autoAdjust="0"/>
    <p:restoredTop sz="95033" autoAdjust="0"/>
  </p:normalViewPr>
  <p:slideViewPr>
    <p:cSldViewPr snapToGrid="0">
      <p:cViewPr varScale="1">
        <p:scale>
          <a:sx n="161" d="100"/>
          <a:sy n="161" d="100"/>
        </p:scale>
        <p:origin x="1236" y="1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ustomXml" Target="../customXml/item1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965DB5-74B1-4372-B643-BD5367C35F0B}" type="doc">
      <dgm:prSet loTypeId="urn:microsoft.com/office/officeart/2005/8/layout/cycle5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fr-FR"/>
        </a:p>
      </dgm:t>
    </dgm:pt>
    <dgm:pt modelId="{A9555F79-25E3-4AD0-B8F9-FA3E3D7CD6DE}">
      <dgm:prSet phldrT="[Texte]" custT="1"/>
      <dgm:spPr>
        <a:ln w="63500"/>
      </dgm:spPr>
      <dgm:t>
        <a:bodyPr/>
        <a:lstStyle/>
        <a:p>
          <a:r>
            <a:rPr lang="fr-FR" sz="2400" dirty="0">
              <a:latin typeface="Arial Narrow" panose="020B0606020202030204" pitchFamily="34" charset="0"/>
            </a:rPr>
            <a:t>Information/awareness</a:t>
          </a:r>
        </a:p>
      </dgm:t>
    </dgm:pt>
    <dgm:pt modelId="{7A955CB7-D9A1-4252-8B7A-7AC92C1061A2}" type="parTrans" cxnId="{0C9E4EE0-5988-4CA5-B567-F579DE101842}">
      <dgm:prSet/>
      <dgm:spPr/>
      <dgm:t>
        <a:bodyPr/>
        <a:lstStyle/>
        <a:p>
          <a:endParaRPr lang="fr-FR"/>
        </a:p>
      </dgm:t>
    </dgm:pt>
    <dgm:pt modelId="{671DBDAA-3A52-420E-9C75-16810FF495C1}" type="sibTrans" cxnId="{0C9E4EE0-5988-4CA5-B567-F579DE101842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>
        <a:ln w="63500">
          <a:solidFill>
            <a:schemeClr val="tx1"/>
          </a:solidFill>
        </a:ln>
      </dgm:spPr>
      <dgm:t>
        <a:bodyPr/>
        <a:lstStyle/>
        <a:p>
          <a:endParaRPr lang="fr-FR"/>
        </a:p>
      </dgm:t>
    </dgm:pt>
    <dgm:pt modelId="{CC907EFF-E90C-40FC-A3F1-02EB71BB7657}">
      <dgm:prSet phldrT="[Texte]" custT="1"/>
      <dgm:spPr>
        <a:ln w="63500"/>
      </dgm:spPr>
      <dgm:t>
        <a:bodyPr/>
        <a:lstStyle/>
        <a:p>
          <a:r>
            <a:rPr lang="fr-FR" sz="2400" dirty="0">
              <a:latin typeface="Arial Narrow" panose="020B0606020202030204" pitchFamily="34" charset="0"/>
            </a:rPr>
            <a:t>SPAM editing</a:t>
          </a:r>
        </a:p>
      </dgm:t>
    </dgm:pt>
    <dgm:pt modelId="{B3B811D5-79DE-4CFF-A0F0-692EBA4F4CE5}" type="parTrans" cxnId="{2AC66232-DDFD-47E6-9A02-E2CB578DFEA8}">
      <dgm:prSet/>
      <dgm:spPr/>
      <dgm:t>
        <a:bodyPr/>
        <a:lstStyle/>
        <a:p>
          <a:endParaRPr lang="fr-FR"/>
        </a:p>
      </dgm:t>
    </dgm:pt>
    <dgm:pt modelId="{CF5A2EEE-AACA-4FE8-B8CE-3B57090A66A9}" type="sibTrans" cxnId="{2AC66232-DDFD-47E6-9A02-E2CB578DFEA8}">
      <dgm:prSet/>
      <dgm:spPr>
        <a:ln w="63500"/>
      </dgm:spPr>
      <dgm:t>
        <a:bodyPr/>
        <a:lstStyle/>
        <a:p>
          <a:endParaRPr lang="fr-FR"/>
        </a:p>
      </dgm:t>
    </dgm:pt>
    <dgm:pt modelId="{FE8E476F-B9C6-4684-9AB1-DF8E04264899}">
      <dgm:prSet phldrT="[Texte]" custT="1"/>
      <dgm:spPr>
        <a:ln w="63500"/>
      </dgm:spPr>
      <dgm:t>
        <a:bodyPr/>
        <a:lstStyle/>
        <a:p>
          <a:r>
            <a:rPr lang="fr-FR" sz="2400" dirty="0">
              <a:latin typeface="Arial Narrow" panose="020B0606020202030204" pitchFamily="34" charset="0"/>
            </a:rPr>
            <a:t>Selecting SPAM folders</a:t>
          </a:r>
        </a:p>
      </dgm:t>
    </dgm:pt>
    <dgm:pt modelId="{ED55DDE6-0D01-48ED-9D73-6E32238BEBD3}" type="parTrans" cxnId="{D3A6CDDD-0542-4BA2-8C14-45FC6B90861A}">
      <dgm:prSet/>
      <dgm:spPr/>
      <dgm:t>
        <a:bodyPr/>
        <a:lstStyle/>
        <a:p>
          <a:endParaRPr lang="fr-FR"/>
        </a:p>
      </dgm:t>
    </dgm:pt>
    <dgm:pt modelId="{11BDF376-B877-43EB-90CC-85E0BF4FD226}" type="sibTrans" cxnId="{D3A6CDDD-0542-4BA2-8C14-45FC6B90861A}">
      <dgm:prSet/>
      <dgm:spPr>
        <a:ln w="34925"/>
      </dgm:spPr>
      <dgm:t>
        <a:bodyPr/>
        <a:lstStyle/>
        <a:p>
          <a:endParaRPr lang="fr-FR"/>
        </a:p>
      </dgm:t>
    </dgm:pt>
    <dgm:pt modelId="{4419EA70-8EEC-4318-99EF-A6B6C95923AA}">
      <dgm:prSet phldrT="[Texte]" custT="1"/>
      <dgm:spPr>
        <a:ln w="63500"/>
      </dgm:spPr>
      <dgm:t>
        <a:bodyPr/>
        <a:lstStyle/>
        <a:p>
          <a:r>
            <a:rPr lang="fr-FR" sz="2400" dirty="0">
              <a:latin typeface="Arial Narrow" panose="020B0606020202030204" pitchFamily="34" charset="0"/>
            </a:rPr>
            <a:t>Implementation</a:t>
          </a:r>
        </a:p>
      </dgm:t>
    </dgm:pt>
    <dgm:pt modelId="{FBDB1F9E-35FF-4EEE-9590-F01F21324077}" type="parTrans" cxnId="{7A118F08-17CE-4E4C-BDDA-26185A4BBFD3}">
      <dgm:prSet/>
      <dgm:spPr/>
      <dgm:t>
        <a:bodyPr/>
        <a:lstStyle/>
        <a:p>
          <a:endParaRPr lang="fr-FR"/>
        </a:p>
      </dgm:t>
    </dgm:pt>
    <dgm:pt modelId="{870F1B6D-911A-4B84-80BB-1DE9C03094FF}" type="sibTrans" cxnId="{7A118F08-17CE-4E4C-BDDA-26185A4BBFD3}">
      <dgm:prSet/>
      <dgm:spPr>
        <a:ln w="50800"/>
      </dgm:spPr>
      <dgm:t>
        <a:bodyPr/>
        <a:lstStyle/>
        <a:p>
          <a:endParaRPr lang="fr-FR"/>
        </a:p>
      </dgm:t>
    </dgm:pt>
    <dgm:pt modelId="{86737E70-08B7-4C24-AE7A-A0057090742B}">
      <dgm:prSet phldrT="[Texte]" custT="1"/>
      <dgm:spPr>
        <a:ln w="63500"/>
      </dgm:spPr>
      <dgm:t>
        <a:bodyPr/>
        <a:lstStyle/>
        <a:p>
          <a:r>
            <a:rPr lang="fr-FR" sz="2400" dirty="0">
              <a:latin typeface="Arial Narrow" panose="020B0606020202030204" pitchFamily="34" charset="0"/>
            </a:rPr>
            <a:t>Evaluation</a:t>
          </a:r>
        </a:p>
      </dgm:t>
    </dgm:pt>
    <dgm:pt modelId="{E6DF63A9-A518-4702-8964-C98037C35150}" type="parTrans" cxnId="{6489D637-CF87-4303-9474-C4993DB9B521}">
      <dgm:prSet/>
      <dgm:spPr/>
      <dgm:t>
        <a:bodyPr/>
        <a:lstStyle/>
        <a:p>
          <a:endParaRPr lang="fr-FR"/>
        </a:p>
      </dgm:t>
    </dgm:pt>
    <dgm:pt modelId="{BF17CB1A-F6C1-466A-ADDA-EB384D446D57}" type="sibTrans" cxnId="{6489D637-CF87-4303-9474-C4993DB9B521}">
      <dgm:prSet/>
      <dgm:spPr>
        <a:ln w="63500"/>
      </dgm:spPr>
      <dgm:t>
        <a:bodyPr/>
        <a:lstStyle/>
        <a:p>
          <a:endParaRPr lang="fr-FR"/>
        </a:p>
      </dgm:t>
    </dgm:pt>
    <dgm:pt modelId="{531BE157-0FB4-49DD-9050-27C08A76075D}" type="pres">
      <dgm:prSet presAssocID="{EA965DB5-74B1-4372-B643-BD5367C35F0B}" presName="cycle" presStyleCnt="0">
        <dgm:presLayoutVars>
          <dgm:dir/>
          <dgm:resizeHandles val="exact"/>
        </dgm:presLayoutVars>
      </dgm:prSet>
      <dgm:spPr/>
    </dgm:pt>
    <dgm:pt modelId="{ABCEA696-E9A2-4ACF-94EC-0D0842D511CA}" type="pres">
      <dgm:prSet presAssocID="{A9555F79-25E3-4AD0-B8F9-FA3E3D7CD6DE}" presName="node" presStyleLbl="node1" presStyleIdx="0" presStyleCnt="5" custScaleX="116370">
        <dgm:presLayoutVars>
          <dgm:bulletEnabled val="1"/>
        </dgm:presLayoutVars>
      </dgm:prSet>
      <dgm:spPr/>
    </dgm:pt>
    <dgm:pt modelId="{421F9F74-FDCB-4CBF-818D-3E71884A1FD6}" type="pres">
      <dgm:prSet presAssocID="{A9555F79-25E3-4AD0-B8F9-FA3E3D7CD6DE}" presName="spNode" presStyleCnt="0"/>
      <dgm:spPr/>
    </dgm:pt>
    <dgm:pt modelId="{20ADE174-4D58-4C3A-97CC-942A0624E73C}" type="pres">
      <dgm:prSet presAssocID="{671DBDAA-3A52-420E-9C75-16810FF495C1}" presName="sibTrans" presStyleLbl="sibTrans1D1" presStyleIdx="0" presStyleCnt="5"/>
      <dgm:spPr/>
    </dgm:pt>
    <dgm:pt modelId="{26B1A878-517D-40D5-B6FC-F9EC6E3F45DF}" type="pres">
      <dgm:prSet presAssocID="{CC907EFF-E90C-40FC-A3F1-02EB71BB7657}" presName="node" presStyleLbl="node1" presStyleIdx="1" presStyleCnt="5" custRadScaleRad="100648" custRadScaleInc="-4597">
        <dgm:presLayoutVars>
          <dgm:bulletEnabled val="1"/>
        </dgm:presLayoutVars>
      </dgm:prSet>
      <dgm:spPr/>
    </dgm:pt>
    <dgm:pt modelId="{DB8F414C-4A83-493F-BB40-AD7AFC6760AC}" type="pres">
      <dgm:prSet presAssocID="{CC907EFF-E90C-40FC-A3F1-02EB71BB7657}" presName="spNode" presStyleCnt="0"/>
      <dgm:spPr/>
    </dgm:pt>
    <dgm:pt modelId="{574E4F52-86DE-4E4D-8B01-68D3819AE55C}" type="pres">
      <dgm:prSet presAssocID="{CF5A2EEE-AACA-4FE8-B8CE-3B57090A66A9}" presName="sibTrans" presStyleLbl="sibTrans1D1" presStyleIdx="1" presStyleCnt="5"/>
      <dgm:spPr/>
    </dgm:pt>
    <dgm:pt modelId="{A16DE8F5-A1B2-4FD5-9C18-7B13ACFC33B5}" type="pres">
      <dgm:prSet presAssocID="{FE8E476F-B9C6-4684-9AB1-DF8E04264899}" presName="node" presStyleLbl="node1" presStyleIdx="2" presStyleCnt="5" custScaleX="135185">
        <dgm:presLayoutVars>
          <dgm:bulletEnabled val="1"/>
        </dgm:presLayoutVars>
      </dgm:prSet>
      <dgm:spPr/>
    </dgm:pt>
    <dgm:pt modelId="{2280DEC7-D33F-4C7E-87AC-B3EE3D4CE81A}" type="pres">
      <dgm:prSet presAssocID="{FE8E476F-B9C6-4684-9AB1-DF8E04264899}" presName="spNode" presStyleCnt="0"/>
      <dgm:spPr/>
    </dgm:pt>
    <dgm:pt modelId="{8BBB6548-6B49-440B-B674-3865F7CAD7C7}" type="pres">
      <dgm:prSet presAssocID="{11BDF376-B877-43EB-90CC-85E0BF4FD226}" presName="sibTrans" presStyleLbl="sibTrans1D1" presStyleIdx="2" presStyleCnt="5"/>
      <dgm:spPr/>
    </dgm:pt>
    <dgm:pt modelId="{51C0E1B5-C1E4-4AC2-B212-A93F00866E89}" type="pres">
      <dgm:prSet presAssocID="{4419EA70-8EEC-4318-99EF-A6B6C95923AA}" presName="node" presStyleLbl="node1" presStyleIdx="3" presStyleCnt="5" custScaleX="132873">
        <dgm:presLayoutVars>
          <dgm:bulletEnabled val="1"/>
        </dgm:presLayoutVars>
      </dgm:prSet>
      <dgm:spPr/>
    </dgm:pt>
    <dgm:pt modelId="{EA1AD9C1-AE27-48B4-A0F2-6F8579C6EDE6}" type="pres">
      <dgm:prSet presAssocID="{4419EA70-8EEC-4318-99EF-A6B6C95923AA}" presName="spNode" presStyleCnt="0"/>
      <dgm:spPr/>
    </dgm:pt>
    <dgm:pt modelId="{338CEE1F-51DB-49DE-BE2C-1428EE998AB8}" type="pres">
      <dgm:prSet presAssocID="{870F1B6D-911A-4B84-80BB-1DE9C03094FF}" presName="sibTrans" presStyleLbl="sibTrans1D1" presStyleIdx="3" presStyleCnt="5"/>
      <dgm:spPr/>
    </dgm:pt>
    <dgm:pt modelId="{14FC0DD2-5971-4E56-A858-76452F3E7EC7}" type="pres">
      <dgm:prSet presAssocID="{86737E70-08B7-4C24-AE7A-A0057090742B}" presName="node" presStyleLbl="node1" presStyleIdx="4" presStyleCnt="5" custScaleX="105558">
        <dgm:presLayoutVars>
          <dgm:bulletEnabled val="1"/>
        </dgm:presLayoutVars>
      </dgm:prSet>
      <dgm:spPr/>
    </dgm:pt>
    <dgm:pt modelId="{8366AA2C-7FB5-4E0C-84B2-21C60ABF23ED}" type="pres">
      <dgm:prSet presAssocID="{86737E70-08B7-4C24-AE7A-A0057090742B}" presName="spNode" presStyleCnt="0"/>
      <dgm:spPr/>
    </dgm:pt>
    <dgm:pt modelId="{243B7D0A-ABF1-4203-A459-44CCF56F98F3}" type="pres">
      <dgm:prSet presAssocID="{BF17CB1A-F6C1-466A-ADDA-EB384D446D57}" presName="sibTrans" presStyleLbl="sibTrans1D1" presStyleIdx="4" presStyleCnt="5"/>
      <dgm:spPr/>
    </dgm:pt>
  </dgm:ptLst>
  <dgm:cxnLst>
    <dgm:cxn modelId="{7A118F08-17CE-4E4C-BDDA-26185A4BBFD3}" srcId="{EA965DB5-74B1-4372-B643-BD5367C35F0B}" destId="{4419EA70-8EEC-4318-99EF-A6B6C95923AA}" srcOrd="3" destOrd="0" parTransId="{FBDB1F9E-35FF-4EEE-9590-F01F21324077}" sibTransId="{870F1B6D-911A-4B84-80BB-1DE9C03094FF}"/>
    <dgm:cxn modelId="{AF5D2F0B-C506-40F4-BDF3-B900BC23B6FF}" type="presOf" srcId="{FE8E476F-B9C6-4684-9AB1-DF8E04264899}" destId="{A16DE8F5-A1B2-4FD5-9C18-7B13ACFC33B5}" srcOrd="0" destOrd="0" presId="urn:microsoft.com/office/officeart/2005/8/layout/cycle5"/>
    <dgm:cxn modelId="{C113360B-BDCA-485A-9D58-E090067DDD2E}" type="presOf" srcId="{671DBDAA-3A52-420E-9C75-16810FF495C1}" destId="{20ADE174-4D58-4C3A-97CC-942A0624E73C}" srcOrd="0" destOrd="0" presId="urn:microsoft.com/office/officeart/2005/8/layout/cycle5"/>
    <dgm:cxn modelId="{E1295B11-455D-4EE6-B306-14CF031B5B30}" type="presOf" srcId="{11BDF376-B877-43EB-90CC-85E0BF4FD226}" destId="{8BBB6548-6B49-440B-B674-3865F7CAD7C7}" srcOrd="0" destOrd="0" presId="urn:microsoft.com/office/officeart/2005/8/layout/cycle5"/>
    <dgm:cxn modelId="{23C13C29-836F-4FBD-89FC-874EC1FE7547}" type="presOf" srcId="{CF5A2EEE-AACA-4FE8-B8CE-3B57090A66A9}" destId="{574E4F52-86DE-4E4D-8B01-68D3819AE55C}" srcOrd="0" destOrd="0" presId="urn:microsoft.com/office/officeart/2005/8/layout/cycle5"/>
    <dgm:cxn modelId="{2AC66232-DDFD-47E6-9A02-E2CB578DFEA8}" srcId="{EA965DB5-74B1-4372-B643-BD5367C35F0B}" destId="{CC907EFF-E90C-40FC-A3F1-02EB71BB7657}" srcOrd="1" destOrd="0" parTransId="{B3B811D5-79DE-4CFF-A0F0-692EBA4F4CE5}" sibTransId="{CF5A2EEE-AACA-4FE8-B8CE-3B57090A66A9}"/>
    <dgm:cxn modelId="{6489D637-CF87-4303-9474-C4993DB9B521}" srcId="{EA965DB5-74B1-4372-B643-BD5367C35F0B}" destId="{86737E70-08B7-4C24-AE7A-A0057090742B}" srcOrd="4" destOrd="0" parTransId="{E6DF63A9-A518-4702-8964-C98037C35150}" sibTransId="{BF17CB1A-F6C1-466A-ADDA-EB384D446D57}"/>
    <dgm:cxn modelId="{F591F559-A42C-4046-9737-F00BC4D651F6}" type="presOf" srcId="{EA965DB5-74B1-4372-B643-BD5367C35F0B}" destId="{531BE157-0FB4-49DD-9050-27C08A76075D}" srcOrd="0" destOrd="0" presId="urn:microsoft.com/office/officeart/2005/8/layout/cycle5"/>
    <dgm:cxn modelId="{024A3788-04D7-4014-882F-CB526D79C4B4}" type="presOf" srcId="{BF17CB1A-F6C1-466A-ADDA-EB384D446D57}" destId="{243B7D0A-ABF1-4203-A459-44CCF56F98F3}" srcOrd="0" destOrd="0" presId="urn:microsoft.com/office/officeart/2005/8/layout/cycle5"/>
    <dgm:cxn modelId="{7D604289-8780-4C1F-BBC4-E5C1DB14F8B8}" type="presOf" srcId="{870F1B6D-911A-4B84-80BB-1DE9C03094FF}" destId="{338CEE1F-51DB-49DE-BE2C-1428EE998AB8}" srcOrd="0" destOrd="0" presId="urn:microsoft.com/office/officeart/2005/8/layout/cycle5"/>
    <dgm:cxn modelId="{64036B96-76E3-4245-A14D-1F0259B85322}" type="presOf" srcId="{86737E70-08B7-4C24-AE7A-A0057090742B}" destId="{14FC0DD2-5971-4E56-A858-76452F3E7EC7}" srcOrd="0" destOrd="0" presId="urn:microsoft.com/office/officeart/2005/8/layout/cycle5"/>
    <dgm:cxn modelId="{F1C16AA4-FF4D-4EF4-9FA9-5FE8143EC4F6}" type="presOf" srcId="{CC907EFF-E90C-40FC-A3F1-02EB71BB7657}" destId="{26B1A878-517D-40D5-B6FC-F9EC6E3F45DF}" srcOrd="0" destOrd="0" presId="urn:microsoft.com/office/officeart/2005/8/layout/cycle5"/>
    <dgm:cxn modelId="{8191F1B2-497A-4346-9CFE-BACAD822C2D1}" type="presOf" srcId="{4419EA70-8EEC-4318-99EF-A6B6C95923AA}" destId="{51C0E1B5-C1E4-4AC2-B212-A93F00866E89}" srcOrd="0" destOrd="0" presId="urn:microsoft.com/office/officeart/2005/8/layout/cycle5"/>
    <dgm:cxn modelId="{3ACEE1D2-A851-4B36-B2BE-5E81CE00AB0A}" type="presOf" srcId="{A9555F79-25E3-4AD0-B8F9-FA3E3D7CD6DE}" destId="{ABCEA696-E9A2-4ACF-94EC-0D0842D511CA}" srcOrd="0" destOrd="0" presId="urn:microsoft.com/office/officeart/2005/8/layout/cycle5"/>
    <dgm:cxn modelId="{D3A6CDDD-0542-4BA2-8C14-45FC6B90861A}" srcId="{EA965DB5-74B1-4372-B643-BD5367C35F0B}" destId="{FE8E476F-B9C6-4684-9AB1-DF8E04264899}" srcOrd="2" destOrd="0" parTransId="{ED55DDE6-0D01-48ED-9D73-6E32238BEBD3}" sibTransId="{11BDF376-B877-43EB-90CC-85E0BF4FD226}"/>
    <dgm:cxn modelId="{0C9E4EE0-5988-4CA5-B567-F579DE101842}" srcId="{EA965DB5-74B1-4372-B643-BD5367C35F0B}" destId="{A9555F79-25E3-4AD0-B8F9-FA3E3D7CD6DE}" srcOrd="0" destOrd="0" parTransId="{7A955CB7-D9A1-4252-8B7A-7AC92C1061A2}" sibTransId="{671DBDAA-3A52-420E-9C75-16810FF495C1}"/>
    <dgm:cxn modelId="{C828701D-1C6B-4B7A-8FDE-91BCAD736575}" type="presParOf" srcId="{531BE157-0FB4-49DD-9050-27C08A76075D}" destId="{ABCEA696-E9A2-4ACF-94EC-0D0842D511CA}" srcOrd="0" destOrd="0" presId="urn:microsoft.com/office/officeart/2005/8/layout/cycle5"/>
    <dgm:cxn modelId="{099F22C0-4EE0-4573-918B-ADD0DB88A5B7}" type="presParOf" srcId="{531BE157-0FB4-49DD-9050-27C08A76075D}" destId="{421F9F74-FDCB-4CBF-818D-3E71884A1FD6}" srcOrd="1" destOrd="0" presId="urn:microsoft.com/office/officeart/2005/8/layout/cycle5"/>
    <dgm:cxn modelId="{05A4E060-2DDF-4E35-BE4A-0F875B042719}" type="presParOf" srcId="{531BE157-0FB4-49DD-9050-27C08A76075D}" destId="{20ADE174-4D58-4C3A-97CC-942A0624E73C}" srcOrd="2" destOrd="0" presId="urn:microsoft.com/office/officeart/2005/8/layout/cycle5"/>
    <dgm:cxn modelId="{0EBBAAAD-C458-410B-8723-F00761B781C8}" type="presParOf" srcId="{531BE157-0FB4-49DD-9050-27C08A76075D}" destId="{26B1A878-517D-40D5-B6FC-F9EC6E3F45DF}" srcOrd="3" destOrd="0" presId="urn:microsoft.com/office/officeart/2005/8/layout/cycle5"/>
    <dgm:cxn modelId="{CAA2278A-8E7A-45AF-9D18-2ECB32B16C23}" type="presParOf" srcId="{531BE157-0FB4-49DD-9050-27C08A76075D}" destId="{DB8F414C-4A83-493F-BB40-AD7AFC6760AC}" srcOrd="4" destOrd="0" presId="urn:microsoft.com/office/officeart/2005/8/layout/cycle5"/>
    <dgm:cxn modelId="{2CEDC6CE-3666-49E0-9173-A005EAF58D65}" type="presParOf" srcId="{531BE157-0FB4-49DD-9050-27C08A76075D}" destId="{574E4F52-86DE-4E4D-8B01-68D3819AE55C}" srcOrd="5" destOrd="0" presId="urn:microsoft.com/office/officeart/2005/8/layout/cycle5"/>
    <dgm:cxn modelId="{F58B37E9-E382-4575-B0F1-DC3FFBC04008}" type="presParOf" srcId="{531BE157-0FB4-49DD-9050-27C08A76075D}" destId="{A16DE8F5-A1B2-4FD5-9C18-7B13ACFC33B5}" srcOrd="6" destOrd="0" presId="urn:microsoft.com/office/officeart/2005/8/layout/cycle5"/>
    <dgm:cxn modelId="{FA74FD76-9011-4318-AD36-9EE03F40B4ED}" type="presParOf" srcId="{531BE157-0FB4-49DD-9050-27C08A76075D}" destId="{2280DEC7-D33F-4C7E-87AC-B3EE3D4CE81A}" srcOrd="7" destOrd="0" presId="urn:microsoft.com/office/officeart/2005/8/layout/cycle5"/>
    <dgm:cxn modelId="{55137A1A-4715-42F3-95E0-6B76766B4EB8}" type="presParOf" srcId="{531BE157-0FB4-49DD-9050-27C08A76075D}" destId="{8BBB6548-6B49-440B-B674-3865F7CAD7C7}" srcOrd="8" destOrd="0" presId="urn:microsoft.com/office/officeart/2005/8/layout/cycle5"/>
    <dgm:cxn modelId="{FE02D51E-F4E4-41D4-B2BA-12C9427950DB}" type="presParOf" srcId="{531BE157-0FB4-49DD-9050-27C08A76075D}" destId="{51C0E1B5-C1E4-4AC2-B212-A93F00866E89}" srcOrd="9" destOrd="0" presId="urn:microsoft.com/office/officeart/2005/8/layout/cycle5"/>
    <dgm:cxn modelId="{DA518FD6-4422-41CC-A4CC-B329A72D0BAB}" type="presParOf" srcId="{531BE157-0FB4-49DD-9050-27C08A76075D}" destId="{EA1AD9C1-AE27-48B4-A0F2-6F8579C6EDE6}" srcOrd="10" destOrd="0" presId="urn:microsoft.com/office/officeart/2005/8/layout/cycle5"/>
    <dgm:cxn modelId="{CFF14BA5-2617-46CB-885E-08E973B81439}" type="presParOf" srcId="{531BE157-0FB4-49DD-9050-27C08A76075D}" destId="{338CEE1F-51DB-49DE-BE2C-1428EE998AB8}" srcOrd="11" destOrd="0" presId="urn:microsoft.com/office/officeart/2005/8/layout/cycle5"/>
    <dgm:cxn modelId="{D95C1C0E-7B98-4EE7-A995-A0B3EACB8A3B}" type="presParOf" srcId="{531BE157-0FB4-49DD-9050-27C08A76075D}" destId="{14FC0DD2-5971-4E56-A858-76452F3E7EC7}" srcOrd="12" destOrd="0" presId="urn:microsoft.com/office/officeart/2005/8/layout/cycle5"/>
    <dgm:cxn modelId="{B499F01B-D497-47E2-A681-DD97D7B72A66}" type="presParOf" srcId="{531BE157-0FB4-49DD-9050-27C08A76075D}" destId="{8366AA2C-7FB5-4E0C-84B2-21C60ABF23ED}" srcOrd="13" destOrd="0" presId="urn:microsoft.com/office/officeart/2005/8/layout/cycle5"/>
    <dgm:cxn modelId="{E24B253B-692D-4D6A-8F68-F600BBA50473}" type="presParOf" srcId="{531BE157-0FB4-49DD-9050-27C08A76075D}" destId="{243B7D0A-ABF1-4203-A459-44CCF56F98F3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CEA696-E9A2-4ACF-94EC-0D0842D511CA}">
      <dsp:nvSpPr>
        <dsp:cNvPr id="0" name=""/>
        <dsp:cNvSpPr/>
      </dsp:nvSpPr>
      <dsp:spPr>
        <a:xfrm>
          <a:off x="4145135" y="2336"/>
          <a:ext cx="1895728" cy="105888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latin typeface="Arial Narrow" panose="020B0606020202030204" pitchFamily="34" charset="0"/>
            </a:rPr>
            <a:t>Information/awareness</a:t>
          </a:r>
        </a:p>
      </dsp:txBody>
      <dsp:txXfrm>
        <a:off x="4196825" y="54026"/>
        <a:ext cx="1792348" cy="955504"/>
      </dsp:txXfrm>
    </dsp:sp>
    <dsp:sp modelId="{20ADE174-4D58-4C3A-97CC-942A0624E73C}">
      <dsp:nvSpPr>
        <dsp:cNvPr id="0" name=""/>
        <dsp:cNvSpPr/>
      </dsp:nvSpPr>
      <dsp:spPr>
        <a:xfrm>
          <a:off x="3001862" y="544557"/>
          <a:ext cx="4234201" cy="4234201"/>
        </a:xfrm>
        <a:custGeom>
          <a:avLst/>
          <a:gdLst/>
          <a:ahLst/>
          <a:cxnLst/>
          <a:rect l="0" t="0" r="0" b="0"/>
          <a:pathLst>
            <a:path>
              <a:moveTo>
                <a:pt x="3220949" y="310547"/>
              </a:moveTo>
              <a:arcTo wR="2117100" hR="2117100" stAng="18085557" swAng="1027407"/>
            </a:path>
          </a:pathLst>
        </a:custGeom>
        <a:noFill/>
        <a:ln w="63500" cap="flat" cmpd="sng" algn="ctr">
          <a:solidFill>
            <a:schemeClr val="tx1"/>
          </a:solidFill>
          <a:prstDash val="solid"/>
          <a:miter lim="800000"/>
          <a:tailEnd type="arrow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26B1A878-517D-40D5-B6FC-F9EC6E3F45DF}">
      <dsp:nvSpPr>
        <dsp:cNvPr id="0" name=""/>
        <dsp:cNvSpPr/>
      </dsp:nvSpPr>
      <dsp:spPr>
        <a:xfrm>
          <a:off x="6291949" y="1422080"/>
          <a:ext cx="1629052" cy="105888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latin typeface="Arial Narrow" panose="020B0606020202030204" pitchFamily="34" charset="0"/>
            </a:rPr>
            <a:t>SPAM editing</a:t>
          </a:r>
        </a:p>
      </dsp:txBody>
      <dsp:txXfrm>
        <a:off x="6343639" y="1473770"/>
        <a:ext cx="1525672" cy="955504"/>
      </dsp:txXfrm>
    </dsp:sp>
    <dsp:sp modelId="{574E4F52-86DE-4E4D-8B01-68D3819AE55C}">
      <dsp:nvSpPr>
        <dsp:cNvPr id="0" name=""/>
        <dsp:cNvSpPr/>
      </dsp:nvSpPr>
      <dsp:spPr>
        <a:xfrm>
          <a:off x="2988292" y="513596"/>
          <a:ext cx="4234201" cy="4234201"/>
        </a:xfrm>
        <a:custGeom>
          <a:avLst/>
          <a:gdLst/>
          <a:ahLst/>
          <a:cxnLst/>
          <a:rect l="0" t="0" r="0" b="0"/>
          <a:pathLst>
            <a:path>
              <a:moveTo>
                <a:pt x="4230195" y="2247287"/>
              </a:moveTo>
              <a:arcTo wR="2117100" hR="2117100" stAng="21811531" swAng="1408275"/>
            </a:path>
          </a:pathLst>
        </a:custGeom>
        <a:noFill/>
        <a:ln w="6350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6DE8F5-A1B2-4FD5-9C18-7B13ACFC33B5}">
      <dsp:nvSpPr>
        <dsp:cNvPr id="0" name=""/>
        <dsp:cNvSpPr/>
      </dsp:nvSpPr>
      <dsp:spPr>
        <a:xfrm>
          <a:off x="5236283" y="3832208"/>
          <a:ext cx="2202234" cy="105888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latin typeface="Arial Narrow" panose="020B0606020202030204" pitchFamily="34" charset="0"/>
            </a:rPr>
            <a:t>Selecting SPAM folders</a:t>
          </a:r>
        </a:p>
      </dsp:txBody>
      <dsp:txXfrm>
        <a:off x="5287973" y="3883898"/>
        <a:ext cx="2098854" cy="955504"/>
      </dsp:txXfrm>
    </dsp:sp>
    <dsp:sp modelId="{8BBB6548-6B49-440B-B674-3865F7CAD7C7}">
      <dsp:nvSpPr>
        <dsp:cNvPr id="0" name=""/>
        <dsp:cNvSpPr/>
      </dsp:nvSpPr>
      <dsp:spPr>
        <a:xfrm>
          <a:off x="2975898" y="531779"/>
          <a:ext cx="4234201" cy="4234201"/>
        </a:xfrm>
        <a:custGeom>
          <a:avLst/>
          <a:gdLst/>
          <a:ahLst/>
          <a:cxnLst/>
          <a:rect l="0" t="0" r="0" b="0"/>
          <a:pathLst>
            <a:path>
              <a:moveTo>
                <a:pt x="2199392" y="4232601"/>
              </a:moveTo>
              <a:arcTo wR="2117100" hR="2117100" stAng="5266341" swAng="297978"/>
            </a:path>
          </a:pathLst>
        </a:custGeom>
        <a:noFill/>
        <a:ln w="34925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C0E1B5-C1E4-4AC2-B212-A93F00866E89}">
      <dsp:nvSpPr>
        <dsp:cNvPr id="0" name=""/>
        <dsp:cNvSpPr/>
      </dsp:nvSpPr>
      <dsp:spPr>
        <a:xfrm>
          <a:off x="2766313" y="3832208"/>
          <a:ext cx="2164570" cy="105888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latin typeface="Arial Narrow" panose="020B0606020202030204" pitchFamily="34" charset="0"/>
            </a:rPr>
            <a:t>Implementation</a:t>
          </a:r>
        </a:p>
      </dsp:txBody>
      <dsp:txXfrm>
        <a:off x="2818003" y="3883898"/>
        <a:ext cx="2061190" cy="955504"/>
      </dsp:txXfrm>
    </dsp:sp>
    <dsp:sp modelId="{338CEE1F-51DB-49DE-BE2C-1428EE998AB8}">
      <dsp:nvSpPr>
        <dsp:cNvPr id="0" name=""/>
        <dsp:cNvSpPr/>
      </dsp:nvSpPr>
      <dsp:spPr>
        <a:xfrm>
          <a:off x="2975898" y="531779"/>
          <a:ext cx="4234201" cy="4234201"/>
        </a:xfrm>
        <a:custGeom>
          <a:avLst/>
          <a:gdLst/>
          <a:ahLst/>
          <a:cxnLst/>
          <a:rect l="0" t="0" r="0" b="0"/>
          <a:pathLst>
            <a:path>
              <a:moveTo>
                <a:pt x="224778" y="3066433"/>
              </a:moveTo>
              <a:arcTo wR="2117100" hR="2117100" stAng="9201490" swAng="1360808"/>
            </a:path>
          </a:pathLst>
        </a:custGeom>
        <a:noFill/>
        <a:ln w="5080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FC0DD2-5971-4E56-A858-76452F3E7EC7}">
      <dsp:nvSpPr>
        <dsp:cNvPr id="0" name=""/>
        <dsp:cNvSpPr/>
      </dsp:nvSpPr>
      <dsp:spPr>
        <a:xfrm>
          <a:off x="2219719" y="1465217"/>
          <a:ext cx="1719595" cy="105888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latin typeface="Arial Narrow" panose="020B0606020202030204" pitchFamily="34" charset="0"/>
            </a:rPr>
            <a:t>Evaluation</a:t>
          </a:r>
        </a:p>
      </dsp:txBody>
      <dsp:txXfrm>
        <a:off x="2271409" y="1516907"/>
        <a:ext cx="1616215" cy="955504"/>
      </dsp:txXfrm>
    </dsp:sp>
    <dsp:sp modelId="{243B7D0A-ABF1-4203-A459-44CCF56F98F3}">
      <dsp:nvSpPr>
        <dsp:cNvPr id="0" name=""/>
        <dsp:cNvSpPr/>
      </dsp:nvSpPr>
      <dsp:spPr>
        <a:xfrm>
          <a:off x="2975898" y="531779"/>
          <a:ext cx="4234201" cy="4234201"/>
        </a:xfrm>
        <a:custGeom>
          <a:avLst/>
          <a:gdLst/>
          <a:ahLst/>
          <a:cxnLst/>
          <a:rect l="0" t="0" r="0" b="0"/>
          <a:pathLst>
            <a:path>
              <a:moveTo>
                <a:pt x="490822" y="761617"/>
              </a:moveTo>
              <a:arcTo wR="2117100" hR="2117100" stAng="13188648" swAng="1066459"/>
            </a:path>
          </a:pathLst>
        </a:custGeom>
        <a:noFill/>
        <a:ln w="6350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66FA9-5384-4C55-881C-0D393218EE32}" type="datetimeFigureOut">
              <a:rPr lang="fr-FR" smtClean="0"/>
              <a:t>19/12/2023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Click to change mask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C2D517-1DCF-4DE8-8B33-92E00C18900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4501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2D517-1DCF-4DE8-8B33-92E00C18900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0499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588D1-CE9E-4B6A-B98D-4AA4BA4E93A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1492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2D517-1DCF-4DE8-8B33-92E00C189009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2039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C41EA9-EB6B-4B29-B39A-A7903CC597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359E720-8ED7-4C03-8ABB-3AB367EC8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9E604E-526A-48BF-A0A0-F80CFB86C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E8978-D811-451E-8CA7-D0564043154C}" type="datetimeFigureOut">
              <a:rPr lang="fr-FR" smtClean="0"/>
              <a:t>19/12/2023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CAB051-4B61-401B-A858-6D323AD9E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9085E7-D2CB-4B8E-9D81-19E1AB6B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8D879-A2A7-46B7-ADBB-DD3253F4E9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3413411"/>
      </p:ext>
    </p:extLst>
  </p:cSld>
  <p:clrMapOvr>
    <a:masterClrMapping/>
  </p:clrMapOvr>
  <p:transition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6F9412-4B4D-4CE3-B2FC-F30A92C26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2A46F1A-8E48-4DD7-BDE8-C0DEE78890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77F0B9-D677-496D-8248-52B362275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E8978-D811-451E-8CA7-D0564043154C}" type="datetimeFigureOut">
              <a:rPr lang="fr-FR" smtClean="0"/>
              <a:t>19/12/2023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2009E1-7AB9-4383-A826-AD7BDE4E2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154833-9944-4A5C-A7E1-18CC90B98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8D879-A2A7-46B7-ADBB-DD3253F4E9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0383186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14EEAB8-4430-4C79-9B4B-8FF781D06C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159E707-1B9A-4A34-A974-E3D6BF150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693A25-7228-488F-9921-9B4442807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E8978-D811-451E-8CA7-D0564043154C}" type="datetimeFigureOut">
              <a:rPr lang="fr-FR" smtClean="0"/>
              <a:t>19/12/2023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8EEE90-CA92-456C-89BE-E9E415A0D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B50C64-18A6-4C39-A4E9-02C26BDE6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8D879-A2A7-46B7-ADBB-DD3253F4E9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5198939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6C937-B777-43F1-9A33-6397B7319BF0}" type="datetime1">
              <a:rPr lang="fr-FR" smtClean="0"/>
              <a:t>19/12/2023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CD88-EDF1-45B8-87C6-55320A50575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0408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48994-DF05-46DF-B00F-ACF6C932E9FE}" type="datetime1">
              <a:rPr lang="fr-FR" smtClean="0"/>
              <a:t>19/12/2023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CD88-EDF1-45B8-87C6-55320A50575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1832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E4296-043F-419B-B9E6-3363647D99D2}" type="datetime1">
              <a:rPr lang="fr-FR" smtClean="0"/>
              <a:t>19/12/2023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CD88-EDF1-45B8-87C6-55320A50575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9010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21462-F029-494D-9979-6A2A521E2659}" type="datetime1">
              <a:rPr lang="fr-FR" smtClean="0"/>
              <a:t>19/12/2023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CD88-EDF1-45B8-87C6-55320A50575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5432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5ED28-12BF-4201-BEC3-F834E58739F6}" type="datetime1">
              <a:rPr lang="fr-FR" smtClean="0"/>
              <a:t>19/12/2023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CD88-EDF1-45B8-87C6-55320A50575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7822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94CC5-F9BF-49C5-B6BD-AB73F3339BA1}" type="datetime1">
              <a:rPr lang="fr-FR" smtClean="0"/>
              <a:t>19/12/2023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CD88-EDF1-45B8-87C6-55320A50575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7507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CCEE9-2D5A-4A5E-B18D-19D5152CF8EA}" type="datetime1">
              <a:rPr lang="fr-FR" smtClean="0"/>
              <a:t>19/12/2023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CD88-EDF1-45B8-87C6-55320A50575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85681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0B38C-BE93-4A10-9872-682A7ABA3615}" type="datetime1">
              <a:rPr lang="fr-FR" smtClean="0"/>
              <a:t>19/12/2023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CD88-EDF1-45B8-87C6-55320A50575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818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D833BB-84FE-49E2-B55E-F58128B81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0D7642-ACA8-44F6-8C48-2CEAAA977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C3390B-0D23-485A-9A1C-8C61B92C3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E8978-D811-451E-8CA7-D0564043154C}" type="datetimeFigureOut">
              <a:rPr lang="fr-FR" smtClean="0"/>
              <a:t>19/12/2023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129D58-962B-4DCC-8251-05BA77F04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D47C0E-D777-48D3-A2AA-352862369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8D879-A2A7-46B7-ADBB-DD3253F4E9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2686792"/>
      </p:ext>
    </p:extLst>
  </p:cSld>
  <p:clrMapOvr>
    <a:masterClrMapping/>
  </p:clrMapOvr>
  <p:transition spd="slow">
    <p:cover dir="r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7F43B-CBF7-4DD1-B4A3-B1A8BE2E9405}" type="datetime1">
              <a:rPr lang="fr-FR" smtClean="0"/>
              <a:t>19/12/2023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CD88-EDF1-45B8-87C6-55320A50575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0431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2FA58-2B39-4DF8-8139-3973799AABF0}" type="datetime1">
              <a:rPr lang="fr-FR" smtClean="0"/>
              <a:t>19/12/2023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CD88-EDF1-45B8-87C6-55320A50575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2739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4A305-D5C1-460E-A0E0-EE3997044960}" type="datetime1">
              <a:rPr lang="fr-FR" smtClean="0"/>
              <a:t>19/12/2023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CD88-EDF1-45B8-87C6-55320A50575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0322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06E70E-78F8-49C1-A378-8F5F7F990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33C06E-C4A7-4690-B5DC-9A420DBC1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D831E04-E83A-4CAC-8052-F112FBCA6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E8978-D811-451E-8CA7-D0564043154C}" type="datetimeFigureOut">
              <a:rPr lang="fr-FR" smtClean="0"/>
              <a:t>19/12/2023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2FD6BA9-AB1E-4CBC-BA1B-D61B66F80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D9BDA0-848E-442A-838A-AA6762442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8D879-A2A7-46B7-ADBB-DD3253F4E9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951972"/>
      </p:ext>
    </p:extLst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DCB5F7-98FA-4A40-A6B0-D5EDF5F8C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4C2788-04C2-48A3-A428-287904540D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1C2C4F1-6B5E-404F-AB69-4AB6CA8EBA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90073D2-06FC-4D86-BFF3-7FDAEA48A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E8978-D811-451E-8CA7-D0564043154C}" type="datetimeFigureOut">
              <a:rPr lang="fr-FR" smtClean="0"/>
              <a:t>19/12/2023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273FFE0-9394-480E-AE7C-121FC9445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4E6290-56C0-484A-899A-0F5AB4699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8D879-A2A7-46B7-ADBB-DD3253F4E9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1544660"/>
      </p:ext>
    </p:extLst>
  </p:cSld>
  <p:clrMapOvr>
    <a:masterClrMapping/>
  </p:clrMapOvr>
  <p:transition spd="slow"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7B21D3-6B7B-4788-96EB-6A9331354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A57F204-64FB-41FF-BDCA-E5D92E6369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C46FBD6-3F38-4BD6-98CE-B03887D125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CF1FE31-4155-4E7B-8601-2CE84EF95F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C125100-DB15-4312-9965-DED13F617A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018DFA4-397E-4DF5-88AE-94305C1D2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E8978-D811-451E-8CA7-D0564043154C}" type="datetimeFigureOut">
              <a:rPr lang="fr-FR" smtClean="0"/>
              <a:t>19/12/2023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3E986B2-528D-4280-B95B-F4710B12F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3ACB356-A2A5-40F2-986E-856A66380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8D879-A2A7-46B7-ADBB-DD3253F4E9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21185"/>
      </p:ext>
    </p:extLst>
  </p:cSld>
  <p:clrMapOvr>
    <a:masterClrMapping/>
  </p:clrMapOvr>
  <p:transition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B5754B-11A7-4A76-8C9F-4DA7B5793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02F0DDC-B68C-4C1B-912A-73B75D6EB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E8978-D811-451E-8CA7-D0564043154C}" type="datetimeFigureOut">
              <a:rPr lang="fr-FR" smtClean="0"/>
              <a:t>19/12/2023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B5182D5-28D3-4330-8A2E-E9EE2BAAD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EB9B112-44FD-45DB-83D4-4689BF459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8D879-A2A7-46B7-ADBB-DD3253F4E9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1628380"/>
      </p:ext>
    </p:extLst>
  </p:cSld>
  <p:clrMapOvr>
    <a:masterClrMapping/>
  </p:clrMapOvr>
  <p:transition spd="slow"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B39F77D-D17D-4BBE-A5CD-F95A8E4CC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E8978-D811-451E-8CA7-D0564043154C}" type="datetimeFigureOut">
              <a:rPr lang="fr-FR" smtClean="0"/>
              <a:t>19/12/2023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1AC2989-7B69-4A3D-9011-AF223A65E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14178E1-19C9-4231-8AC1-4FB79B5F8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8D879-A2A7-46B7-ADBB-DD3253F4E9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3778434"/>
      </p:ext>
    </p:extLst>
  </p:cSld>
  <p:clrMapOvr>
    <a:masterClrMapping/>
  </p:clrMapOvr>
  <p:transition spd="slow"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2E8008-5055-4B66-BFD1-9185FD57F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17F32F-EABE-4BAE-A569-50E426268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9770050-652A-4FE4-89CB-A769B0715A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2AC91E3-5851-4719-9C52-67DAF3C04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E8978-D811-451E-8CA7-D0564043154C}" type="datetimeFigureOut">
              <a:rPr lang="fr-FR" smtClean="0"/>
              <a:t>19/12/2023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1700BB2-50DC-4FBF-B2F3-AABF6647D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15BE903-847E-4110-A275-461796872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8D879-A2A7-46B7-ADBB-DD3253F4E9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0557125"/>
      </p:ext>
    </p:extLst>
  </p:cSld>
  <p:clrMapOvr>
    <a:masterClrMapping/>
  </p:clrMapOvr>
  <p:transition spd="slow"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536667-5A77-46DB-8275-86F362B0F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DB69140-F937-4AEF-985B-75728D92F9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D4CFDA2-2913-4F3C-974A-2C2F13243F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4D782A8-5B1B-438D-A38F-3DA06BB45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E8978-D811-451E-8CA7-D0564043154C}" type="datetimeFigureOut">
              <a:rPr lang="fr-FR" smtClean="0"/>
              <a:t>19/12/2023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C721AE8-214A-4CF0-8CB8-BF4A79F19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67355F6-92A1-4690-B784-09F3864FB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8D879-A2A7-46B7-ADBB-DD3253F4E9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1640398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720ACAA-7EC7-4A5F-AC87-2B73CAAAE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Change title style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E447929-A107-460E-ABA5-DCE909D0D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Click to change mask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C26145-23E4-4E2D-8D94-6472F3A928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E8978-D811-451E-8CA7-D0564043154C}" type="datetimeFigureOut">
              <a:rPr lang="fr-FR" smtClean="0"/>
              <a:t>19/12/2023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C2C972-D4BA-480B-B903-C20306297F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488A36-FB95-4A5E-AF99-F4AFB3EF04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8D879-A2A7-46B7-ADBB-DD3253F4E9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5094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 dir="r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Change title style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Modify mask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ABC94-F46C-4A8B-B707-14D08FB30476}" type="datetime1">
              <a:rPr lang="fr-FR" smtClean="0"/>
              <a:t>19/12/2023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8CD88-EDF1-45B8-87C6-55320A50575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8788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12" Type="http://schemas.microsoft.com/office/2007/relationships/hdphoto" Target="../media/hdphoto1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.gif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emf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3.jpe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12" Type="http://schemas.openxmlformats.org/officeDocument/2006/relationships/image" Target="../media/image4.png"/><Relationship Id="rId2" Type="http://schemas.openxmlformats.org/officeDocument/2006/relationships/video" Target="file:///C:\Users\HP\Desktop\PAPFA\PAFA%204R\Coll&#232;gues\CIR\2021\Forum%20Foncier\Forum%20r&#233;gional\Pr&#233;sentation%20%20DREYER%202021\WhatsApp%20Video%202021-11-16%20at%2011.12.10.mp4" TargetMode="External"/><Relationship Id="rId1" Type="http://schemas.microsoft.com/office/2007/relationships/media" Target="file:///C:\Users\HP\Desktop\PAPFA\PAFA%204R\Coll&#232;gues\CIR\2021\Forum%20Foncier\Forum%20r&#233;gional\Pr&#233;sentation%20%20DREYER%202021\WhatsApp%20Video%202021-11-16%20at%2011.12.10.mp4" TargetMode="External"/><Relationship Id="rId6" Type="http://schemas.openxmlformats.org/officeDocument/2006/relationships/image" Target="../media/image26.emf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3.jpe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100000">
              <a:schemeClr val="accent2">
                <a:hueOff val="1354814"/>
                <a:satOff val="-6632"/>
                <a:lumOff val="3725"/>
                <a:alphaOff val="0"/>
                <a:shade val="90000"/>
                <a:lumMod val="84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E2E26E48-9D6C-4DC0-8281-1D5EF58DC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53" y="184367"/>
            <a:ext cx="2241986" cy="2159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Résultat de recherche d'images pour &quot;logo du FIDA&quot;">
            <a:extLst>
              <a:ext uri="{FF2B5EF4-FFF2-40B4-BE49-F238E27FC236}">
                <a16:creationId xmlns:a16="http://schemas.microsoft.com/office/drawing/2014/main" id="{D705C0E4-A024-4E66-ADD2-C13108B52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266" y="394996"/>
            <a:ext cx="3152632" cy="155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129353" y="3688882"/>
            <a:ext cx="10508776" cy="132343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latin typeface="Stencil" panose="040409050D0802020404" pitchFamily="82" charset="0"/>
                <a:cs typeface="Arial" panose="020B0604020202020204" pitchFamily="34" charset="0"/>
              </a:rPr>
              <a:t>PRESENTATION OF THE PROJECTED MARKET ACCESS APPROACH (Spam)</a:t>
            </a:r>
          </a:p>
        </p:txBody>
      </p:sp>
      <p:pic>
        <p:nvPicPr>
          <p:cNvPr id="2" name="Image 1" descr="logo VF_01">
            <a:extLst>
              <a:ext uri="{FF2B5EF4-FFF2-40B4-BE49-F238E27FC236}">
                <a16:creationId xmlns:a16="http://schemas.microsoft.com/office/drawing/2014/main" id="{7305F335-E5A3-043B-687A-6C783D1A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"/>
          <a:stretch/>
        </p:blipFill>
        <p:spPr bwMode="auto">
          <a:xfrm>
            <a:off x="76201" y="5541624"/>
            <a:ext cx="2760132" cy="1280102"/>
          </a:xfrm>
          <a:prstGeom prst="rect">
            <a:avLst/>
          </a:prstGeom>
          <a:noFill/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6138377-D267-7F99-63C7-117571F9C4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582" y="5626575"/>
            <a:ext cx="2453217" cy="119515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3AF0655-361B-7DDD-EF01-4FAB60B19FA2}"/>
              </a:ext>
            </a:extLst>
          </p:cNvPr>
          <p:cNvSpPr txBox="1"/>
          <p:nvPr/>
        </p:nvSpPr>
        <p:spPr>
          <a:xfrm>
            <a:off x="1061620" y="2561473"/>
            <a:ext cx="10508776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latin typeface="Stencil" panose="040409050D0802020404" pitchFamily="82" charset="0"/>
                <a:cs typeface="Arial" panose="020B0604020202020204" pitchFamily="34" charset="0"/>
              </a:rPr>
              <a:t>Learning </a:t>
            </a:r>
            <a:r>
              <a:rPr lang="fr-FR" sz="4000" b="1" dirty="0" err="1">
                <a:latin typeface="Stencil" panose="040409050D0802020404" pitchFamily="82" charset="0"/>
                <a:cs typeface="Arial" panose="020B0604020202020204" pitchFamily="34" charset="0"/>
              </a:rPr>
              <a:t>event</a:t>
            </a:r>
            <a:endParaRPr lang="fr-FR" sz="4000" b="1" dirty="0">
              <a:latin typeface="Stencil" panose="040409050D0802020404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96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:a14="http://schemas.microsoft.com/office/drawing/2010/main" xmlns:a16="http://schemas.microsoft.com/office/drawing/2014/main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 VF_01">
            <a:extLst>
              <a:ext uri="{FF2B5EF4-FFF2-40B4-BE49-F238E27FC236}">
                <a16:creationId xmlns:a16="http://schemas.microsoft.com/office/drawing/2014/main" id="{695C23B7-F07A-FD93-2A64-7BC765C5C0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"/>
          <a:stretch/>
        </p:blipFill>
        <p:spPr bwMode="auto">
          <a:xfrm>
            <a:off x="10455" y="5948434"/>
            <a:ext cx="1967101" cy="912308"/>
          </a:xfrm>
          <a:prstGeom prst="rect">
            <a:avLst/>
          </a:prstGeom>
          <a:noFill/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42572E7C-4216-48A8-B27B-3053093B2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309" y="860579"/>
            <a:ext cx="10889202" cy="690507"/>
          </a:xfrm>
        </p:spPr>
        <p:txBody>
          <a:bodyPr vert="horz" lIns="91440" tIns="45720" rIns="91440" bIns="45720" rtlCol="0">
            <a:no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fr-FR" sz="320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Shared-cost financing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AA91DE1-C184-46FC-BDA5-4DBAB83ED9AD}"/>
              </a:ext>
            </a:extLst>
          </p:cNvPr>
          <p:cNvSpPr txBox="1">
            <a:spLocks/>
          </p:cNvSpPr>
          <p:nvPr/>
        </p:nvSpPr>
        <p:spPr>
          <a:xfrm>
            <a:off x="875146" y="212565"/>
            <a:ext cx="10515600" cy="40664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2.PRINCIPLES AND CONDITIONS OF ACCESS (1/5)</a:t>
            </a:r>
            <a:endParaRPr lang="fr-FR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E988736-B3DC-4BC5-9689-B4BA6C2E48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915588"/>
              </p:ext>
            </p:extLst>
          </p:nvPr>
        </p:nvGraphicFramePr>
        <p:xfrm>
          <a:off x="1031713" y="1593507"/>
          <a:ext cx="6566290" cy="44620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6582">
                  <a:extLst>
                    <a:ext uri="{9D8B030D-6E8A-4147-A177-3AD203B41FA5}">
                      <a16:colId xmlns:a16="http://schemas.microsoft.com/office/drawing/2014/main" val="2929692638"/>
                    </a:ext>
                  </a:extLst>
                </a:gridCol>
                <a:gridCol w="2045617">
                  <a:extLst>
                    <a:ext uri="{9D8B030D-6E8A-4147-A177-3AD203B41FA5}">
                      <a16:colId xmlns:a16="http://schemas.microsoft.com/office/drawing/2014/main" val="2088146551"/>
                    </a:ext>
                  </a:extLst>
                </a:gridCol>
                <a:gridCol w="2564091">
                  <a:extLst>
                    <a:ext uri="{9D8B030D-6E8A-4147-A177-3AD203B41FA5}">
                      <a16:colId xmlns:a16="http://schemas.microsoft.com/office/drawing/2014/main" val="4223898315"/>
                    </a:ext>
                  </a:extLst>
                </a:gridCol>
              </a:tblGrid>
              <a:tr h="1382014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 contribution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Contribution of the OPB beneficiaries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4202701"/>
                  </a:ext>
                </a:extLst>
              </a:tr>
              <a:tr h="1026674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fr-FR" sz="24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Growing </a:t>
                      </a:r>
                      <a:r>
                        <a:rPr lang="fr-FR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Season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80%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1927333"/>
                  </a:ext>
                </a:extLst>
              </a:tr>
              <a:tr h="1026674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fr-FR" sz="24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Growing </a:t>
                      </a:r>
                      <a:r>
                        <a:rPr lang="fr-FR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Season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60%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40%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1033555"/>
                  </a:ext>
                </a:extLst>
              </a:tr>
              <a:tr h="1026674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fr-FR" sz="24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rd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Growing </a:t>
                      </a:r>
                      <a:r>
                        <a:rPr lang="fr-FR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Season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40%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60%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7911981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C682EC65-B6D6-4B54-AEC2-55227D7E3867}"/>
              </a:ext>
            </a:extLst>
          </p:cNvPr>
          <p:cNvSpPr txBox="1"/>
          <p:nvPr/>
        </p:nvSpPr>
        <p:spPr>
          <a:xfrm>
            <a:off x="7950068" y="1635363"/>
            <a:ext cx="389942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5100" lvl="1" indent="-342900" algn="just">
              <a:buFont typeface="Wingdings" panose="05000000000000000000" pitchFamily="2" charset="2"/>
              <a:buChar char="v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OPB members' own </a:t>
            </a:r>
            <a:r>
              <a:rPr lang="fr-FR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contributions</a:t>
            </a:r>
          </a:p>
          <a:p>
            <a:pPr marL="142200" lvl="1" algn="just"/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85100" lvl="1" indent="-342900" algn="just">
              <a:buFont typeface="Wingdings" panose="05000000000000000000" pitchFamily="2" charset="2"/>
              <a:buChar char="v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Campaign loans contracted with MFIs/SFDs,</a:t>
            </a:r>
          </a:p>
          <a:p>
            <a:pPr marL="142200" lvl="1" algn="just"/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85100" lvl="1" indent="-342900" algn="just">
              <a:buFont typeface="Wingdings" panose="05000000000000000000" pitchFamily="2" charset="2"/>
              <a:buChar char="v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Advances obtained under contracts with market operators</a:t>
            </a:r>
          </a:p>
          <a:p>
            <a:pPr marL="142200" lvl="1" algn="just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Prerequisite: deposit of the contribution in an OPB bank account (annually)</a:t>
            </a:r>
          </a:p>
        </p:txBody>
      </p:sp>
      <p:sp>
        <p:nvSpPr>
          <p:cNvPr id="11" name="Accolade ouvrante 10">
            <a:extLst>
              <a:ext uri="{FF2B5EF4-FFF2-40B4-BE49-F238E27FC236}">
                <a16:creationId xmlns:a16="http://schemas.microsoft.com/office/drawing/2014/main" id="{58B40742-A073-45BE-BF28-CCA72B85AFC1}"/>
              </a:ext>
            </a:extLst>
          </p:cNvPr>
          <p:cNvSpPr/>
          <p:nvPr/>
        </p:nvSpPr>
        <p:spPr>
          <a:xfrm>
            <a:off x="7786391" y="1899307"/>
            <a:ext cx="191958" cy="4046385"/>
          </a:xfrm>
          <a:prstGeom prst="leftBrace">
            <a:avLst>
              <a:gd name="adj1" fmla="val 8333"/>
              <a:gd name="adj2" fmla="val 4761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ED0908DB-83DA-4ED7-AF12-B5E80A7CF7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748083"/>
              </p:ext>
            </p:extLst>
          </p:nvPr>
        </p:nvGraphicFramePr>
        <p:xfrm>
          <a:off x="5033914" y="1607542"/>
          <a:ext cx="2582944" cy="4429026"/>
        </p:xfrm>
        <a:graphic>
          <a:graphicData uri="http://schemas.openxmlformats.org/drawingml/2006/table">
            <a:tbl>
              <a:tblPr/>
              <a:tblGrid>
                <a:gridCol w="2582944">
                  <a:extLst>
                    <a:ext uri="{9D8B030D-6E8A-4147-A177-3AD203B41FA5}">
                      <a16:colId xmlns:a16="http://schemas.microsoft.com/office/drawing/2014/main" val="3953554782"/>
                    </a:ext>
                  </a:extLst>
                </a:gridCol>
              </a:tblGrid>
              <a:tr h="4429026">
                <a:tc>
                  <a:txBody>
                    <a:bodyPr/>
                    <a:lstStyle/>
                    <a:p>
                      <a:pPr marL="216000"/>
                      <a:endParaRPr lang="fr-FR" sz="24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76200" cmpd="sng">
                      <a:solidFill>
                        <a:srgbClr val="00B050"/>
                      </a:solidFill>
                      <a:prstDash val="solid"/>
                    </a:lnL>
                    <a:lnR w="76200" cmpd="sng">
                      <a:solidFill>
                        <a:srgbClr val="00B050"/>
                      </a:solidFill>
                      <a:prstDash val="solid"/>
                    </a:lnR>
                    <a:lnT w="76200" cmpd="sng">
                      <a:solidFill>
                        <a:srgbClr val="00B050"/>
                      </a:solidFill>
                      <a:prstDash val="solid"/>
                    </a:lnT>
                    <a:lnB w="76200" cmpd="sng">
                      <a:solidFill>
                        <a:srgbClr val="00B05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8415867"/>
                  </a:ext>
                </a:extLst>
              </a:tr>
            </a:tbl>
          </a:graphicData>
        </a:graphic>
      </p:graphicFrame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8972F0DA-24CD-4069-AF97-59CB0CD355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419809"/>
              </p:ext>
            </p:extLst>
          </p:nvPr>
        </p:nvGraphicFramePr>
        <p:xfrm>
          <a:off x="4996206" y="4025506"/>
          <a:ext cx="2592371" cy="1020451"/>
        </p:xfrm>
        <a:graphic>
          <a:graphicData uri="http://schemas.openxmlformats.org/drawingml/2006/table">
            <a:tbl>
              <a:tblPr/>
              <a:tblGrid>
                <a:gridCol w="2592371">
                  <a:extLst>
                    <a:ext uri="{9D8B030D-6E8A-4147-A177-3AD203B41FA5}">
                      <a16:colId xmlns:a16="http://schemas.microsoft.com/office/drawing/2014/main" val="3467724805"/>
                    </a:ext>
                  </a:extLst>
                </a:gridCol>
              </a:tblGrid>
              <a:tr h="1020451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mpd="sng">
                      <a:solidFill>
                        <a:srgbClr val="00B050"/>
                      </a:solidFill>
                      <a:prstDash val="solid"/>
                    </a:lnL>
                    <a:lnR w="76200" cmpd="sng">
                      <a:solidFill>
                        <a:srgbClr val="00B050"/>
                      </a:solidFill>
                      <a:prstDash val="solid"/>
                    </a:lnR>
                    <a:lnT w="76200" cmpd="sng">
                      <a:solidFill>
                        <a:srgbClr val="00B050"/>
                      </a:solidFill>
                      <a:prstDash val="solid"/>
                    </a:lnT>
                    <a:lnB w="76200" cmpd="sng">
                      <a:solidFill>
                        <a:srgbClr val="00B05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4943067"/>
                  </a:ext>
                </a:extLst>
              </a:tr>
            </a:tbl>
          </a:graphicData>
        </a:graphic>
      </p:graphicFrame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25F2E976-8439-4B6F-857D-64DD9BEF4E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150341"/>
              </p:ext>
            </p:extLst>
          </p:nvPr>
        </p:nvGraphicFramePr>
        <p:xfrm>
          <a:off x="4997664" y="2987630"/>
          <a:ext cx="2611225" cy="1020451"/>
        </p:xfrm>
        <a:graphic>
          <a:graphicData uri="http://schemas.openxmlformats.org/drawingml/2006/table">
            <a:tbl>
              <a:tblPr/>
              <a:tblGrid>
                <a:gridCol w="2611225">
                  <a:extLst>
                    <a:ext uri="{9D8B030D-6E8A-4147-A177-3AD203B41FA5}">
                      <a16:colId xmlns:a16="http://schemas.microsoft.com/office/drawing/2014/main" val="2805502534"/>
                    </a:ext>
                  </a:extLst>
                </a:gridCol>
              </a:tblGrid>
              <a:tr h="1020451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76200" cmpd="sng">
                      <a:solidFill>
                        <a:srgbClr val="00B050"/>
                      </a:solidFill>
                      <a:prstDash val="solid"/>
                    </a:lnL>
                    <a:lnR w="76200" cmpd="sng">
                      <a:solidFill>
                        <a:srgbClr val="00B050"/>
                      </a:solidFill>
                      <a:prstDash val="solid"/>
                    </a:lnR>
                    <a:lnT w="76200" cmpd="sng">
                      <a:solidFill>
                        <a:srgbClr val="00B050"/>
                      </a:solidFill>
                      <a:prstDash val="solid"/>
                    </a:lnT>
                    <a:lnB w="76200" cmpd="sng">
                      <a:solidFill>
                        <a:srgbClr val="00B05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8496050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991D1B21-BB17-A267-CD77-CBD63541A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336" y="6006235"/>
            <a:ext cx="1748368" cy="851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5763188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2AA91DE1-C184-46FC-BDA5-4DBAB83ED9AD}"/>
              </a:ext>
            </a:extLst>
          </p:cNvPr>
          <p:cNvSpPr txBox="1">
            <a:spLocks/>
          </p:cNvSpPr>
          <p:nvPr/>
        </p:nvSpPr>
        <p:spPr>
          <a:xfrm>
            <a:off x="875146" y="374490"/>
            <a:ext cx="10515600" cy="41608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2.PRINCIPLES AND CONDITIONS OF ACCESS (1/5)</a:t>
            </a:r>
            <a:endParaRPr lang="fr-FR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68CFE88-EC74-5E31-12BB-762FC810E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146" y="1047750"/>
            <a:ext cx="10247721" cy="5224783"/>
          </a:xfrm>
        </p:spPr>
        <p:txBody>
          <a:bodyPr>
            <a:normAutofit/>
          </a:bodyPr>
          <a:lstStyle/>
          <a:p>
            <a:pPr algn="just"/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Be in a legally recognized OPB/ intervention zone (target sectors)</a:t>
            </a:r>
          </a:p>
          <a:p>
            <a:pPr algn="just"/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Accept the proposed input package (FO, Burkina phosphate, etc.)</a:t>
            </a:r>
          </a:p>
          <a:p>
            <a:pPr algn="just"/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Accept to mobilize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financial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contribution and deposit it in a dedicated account</a:t>
            </a:r>
          </a:p>
          <a:p>
            <a:pPr algn="just"/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Strong representation of young people and women in the OPB is an asset</a:t>
            </a:r>
          </a:p>
          <a:p>
            <a:pPr algn="just"/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Etc.</a:t>
            </a:r>
          </a:p>
        </p:txBody>
      </p:sp>
      <p:pic>
        <p:nvPicPr>
          <p:cNvPr id="2" name="Image 1" descr="logo VF_01">
            <a:extLst>
              <a:ext uri="{FF2B5EF4-FFF2-40B4-BE49-F238E27FC236}">
                <a16:creationId xmlns:a16="http://schemas.microsoft.com/office/drawing/2014/main" id="{4556F89E-36C4-7ED2-D608-83F6D401C0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"/>
          <a:stretch/>
        </p:blipFill>
        <p:spPr bwMode="auto">
          <a:xfrm>
            <a:off x="0" y="5945692"/>
            <a:ext cx="1967101" cy="912308"/>
          </a:xfrm>
          <a:prstGeom prst="rect">
            <a:avLst/>
          </a:prstGeom>
          <a:noFill/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8705DAE-F451-D695-D7D5-96FEBF702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308" y="5945692"/>
            <a:ext cx="1748368" cy="851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1853068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42572E7C-4216-48A8-B27B-3053093B2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475" y="1136033"/>
            <a:ext cx="10889202" cy="5502891"/>
          </a:xfr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360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Partnership</a:t>
            </a:r>
            <a:r>
              <a:rPr lang="fr-FR" sz="36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: 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facilitate </a:t>
            </a:r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contractualization between SPAM beneficiary farmers' organizations and market operators 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(farmers' organizations and market operators). This will help to secure access to quality inputs and improve the marketing of produce</a:t>
            </a:r>
            <a:r>
              <a:rPr lang="fr-FR" sz="3600" dirty="0"/>
              <a:t>.</a:t>
            </a:r>
          </a:p>
          <a:p>
            <a:pPr marL="0" indent="0" algn="just">
              <a:lnSpc>
                <a:spcPct val="115000"/>
              </a:lnSpc>
              <a:spcAft>
                <a:spcPts val="600"/>
              </a:spcAft>
              <a:buNone/>
              <a:tabLst>
                <a:tab pos="457200" algn="l"/>
              </a:tabLst>
              <a:defRPr/>
            </a:pPr>
            <a:endParaRPr lang="fr-FR" sz="48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30C1F47-A944-4EBF-8524-CDC9DB0008B6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4540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2.PRINCIPLES AND CONDITIONS OF ACCESS (3/5)</a:t>
            </a:r>
            <a:endParaRPr lang="fr-FR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 descr="logo VF_01">
            <a:extLst>
              <a:ext uri="{FF2B5EF4-FFF2-40B4-BE49-F238E27FC236}">
                <a16:creationId xmlns:a16="http://schemas.microsoft.com/office/drawing/2014/main" id="{70C7AFC0-1A24-7222-41CA-530758CD86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"/>
          <a:stretch/>
        </p:blipFill>
        <p:spPr bwMode="auto">
          <a:xfrm>
            <a:off x="0" y="5945692"/>
            <a:ext cx="1967101" cy="912308"/>
          </a:xfrm>
          <a:prstGeom prst="rect">
            <a:avLst/>
          </a:prstGeom>
          <a:noFill/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0DA580C-40BC-E5EE-B86C-E2F0A24D6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308" y="5945692"/>
            <a:ext cx="1748368" cy="851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4804580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B684F6E0-D01D-4A42-A84A-1E7A96557A6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4921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3.IMPLEMENTATION PROCESS (1/1)</a:t>
            </a:r>
            <a:endParaRPr lang="fr-FR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Diagramme 9">
            <a:extLst>
              <a:ext uri="{FF2B5EF4-FFF2-40B4-BE49-F238E27FC236}">
                <a16:creationId xmlns:a16="http://schemas.microsoft.com/office/drawing/2014/main" id="{16F8C0BD-02A3-431D-9B37-2A9A08B4C8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027440"/>
              </p:ext>
            </p:extLst>
          </p:nvPr>
        </p:nvGraphicFramePr>
        <p:xfrm>
          <a:off x="456722" y="1291472"/>
          <a:ext cx="10140728" cy="4963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A7E3EC2-259B-4AC8-8E8B-8BF9DF5BD412}"/>
              </a:ext>
            </a:extLst>
          </p:cNvPr>
          <p:cNvCxnSpPr>
            <a:cxnSpLocks/>
          </p:cNvCxnSpPr>
          <p:nvPr/>
        </p:nvCxnSpPr>
        <p:spPr>
          <a:xfrm flipH="1">
            <a:off x="8418138" y="2556984"/>
            <a:ext cx="1228625" cy="36262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DD576AE5-B77C-484F-B7B3-31EF674783CB}"/>
              </a:ext>
            </a:extLst>
          </p:cNvPr>
          <p:cNvSpPr txBox="1"/>
          <p:nvPr/>
        </p:nvSpPr>
        <p:spPr>
          <a:xfrm>
            <a:off x="9646763" y="2313437"/>
            <a:ext cx="1432873" cy="4001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 Narrow" panose="020B0606020202030204" pitchFamily="34" charset="0"/>
              </a:rPr>
              <a:t>ZAT/UAT/CA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8E3EEF2C-DC40-4FAD-8C8E-6B65E5CE43BD}"/>
              </a:ext>
            </a:extLst>
          </p:cNvPr>
          <p:cNvCxnSpPr>
            <a:cxnSpLocks/>
          </p:cNvCxnSpPr>
          <p:nvPr/>
        </p:nvCxnSpPr>
        <p:spPr>
          <a:xfrm flipH="1">
            <a:off x="7098384" y="1611995"/>
            <a:ext cx="1023594" cy="34832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AD14FA8A-B6BB-4457-9184-5DBE668E9E2F}"/>
              </a:ext>
            </a:extLst>
          </p:cNvPr>
          <p:cNvSpPr txBox="1"/>
          <p:nvPr/>
        </p:nvSpPr>
        <p:spPr>
          <a:xfrm>
            <a:off x="8121978" y="1184048"/>
            <a:ext cx="1704681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Arial Narrow" panose="020B0606020202030204" pitchFamily="34" charset="0"/>
              </a:rPr>
              <a:t>OPB, CRA, STD,</a:t>
            </a:r>
          </a:p>
          <a:p>
            <a:r>
              <a:rPr lang="fr-FR" dirty="0">
                <a:latin typeface="Arial Narrow" panose="020B0606020202030204" pitchFamily="34" charset="0"/>
              </a:rPr>
              <a:t>Display, 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46126C01-DB91-4133-B225-35CD91821B74}"/>
              </a:ext>
            </a:extLst>
          </p:cNvPr>
          <p:cNvCxnSpPr>
            <a:cxnSpLocks/>
          </p:cNvCxnSpPr>
          <p:nvPr/>
        </p:nvCxnSpPr>
        <p:spPr>
          <a:xfrm>
            <a:off x="2875012" y="5595087"/>
            <a:ext cx="310922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4CE873CA-C412-49F7-98A8-A0EC33E9D828}"/>
              </a:ext>
            </a:extLst>
          </p:cNvPr>
          <p:cNvSpPr txBox="1"/>
          <p:nvPr/>
        </p:nvSpPr>
        <p:spPr>
          <a:xfrm>
            <a:off x="273132" y="4550866"/>
            <a:ext cx="2601880" cy="132343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 Narrow" panose="020B0606020202030204" pitchFamily="34" charset="0"/>
              </a:rPr>
              <a:t>- Training actors</a:t>
            </a:r>
          </a:p>
          <a:p>
            <a:r>
              <a:rPr lang="fr-FR" sz="2000" dirty="0">
                <a:latin typeface="Arial Narrow" panose="020B0606020202030204" pitchFamily="34" charset="0"/>
              </a:rPr>
              <a:t>- Financing: purchase of inputs/beneficiaries)</a:t>
            </a:r>
          </a:p>
          <a:p>
            <a:r>
              <a:rPr lang="fr-FR" sz="2000" dirty="0">
                <a:latin typeface="Arial Narrow" panose="020B0606020202030204" pitchFamily="34" charset="0"/>
              </a:rPr>
              <a:t>- Follow-up/supervision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53F63F49-3A30-4FD9-9BBA-D88EA5B9F5EE}"/>
              </a:ext>
            </a:extLst>
          </p:cNvPr>
          <p:cNvCxnSpPr/>
          <p:nvPr/>
        </p:nvCxnSpPr>
        <p:spPr>
          <a:xfrm>
            <a:off x="1981598" y="2328309"/>
            <a:ext cx="678730" cy="48709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EE661BAE-6A4D-407F-86C7-03CF8840C7B1}"/>
              </a:ext>
            </a:extLst>
          </p:cNvPr>
          <p:cNvSpPr txBox="1"/>
          <p:nvPr/>
        </p:nvSpPr>
        <p:spPr>
          <a:xfrm>
            <a:off x="953383" y="1599249"/>
            <a:ext cx="1541582" cy="7078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 Narrow" panose="020B0606020202030204" pitchFamily="34" charset="0"/>
              </a:rPr>
              <a:t>Beneficiaries Technicians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9E8F1A81-6C6C-4B3D-84B6-9A370A5AFC9B}"/>
              </a:ext>
            </a:extLst>
          </p:cNvPr>
          <p:cNvSpPr txBox="1"/>
          <p:nvPr/>
        </p:nvSpPr>
        <p:spPr>
          <a:xfrm>
            <a:off x="8863629" y="2919606"/>
            <a:ext cx="2940444" cy="163121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 Narrow" panose="020B0606020202030204" pitchFamily="34" charset="0"/>
              </a:rPr>
              <a:t>-Completed application form</a:t>
            </a:r>
          </a:p>
          <a:p>
            <a:r>
              <a:rPr lang="fr-FR" sz="2000" dirty="0">
                <a:latin typeface="Arial Narrow" panose="020B0606020202030204" pitchFamily="34" charset="0"/>
              </a:rPr>
              <a:t>-List of applicants/signatures</a:t>
            </a:r>
          </a:p>
          <a:p>
            <a:r>
              <a:rPr lang="fr-FR" sz="2000" dirty="0">
                <a:latin typeface="Arial Narrow" panose="020B0606020202030204" pitchFamily="34" charset="0"/>
              </a:rPr>
              <a:t>-Receipt</a:t>
            </a:r>
          </a:p>
          <a:p>
            <a:r>
              <a:rPr lang="fr-FR" sz="2000" dirty="0">
                <a:latin typeface="Arial Narrow" panose="020B0606020202030204" pitchFamily="34" charset="0"/>
              </a:rPr>
              <a:t>-List of equipment requested</a:t>
            </a:r>
          </a:p>
          <a:p>
            <a:r>
              <a:rPr lang="fr-FR" sz="2000" dirty="0">
                <a:latin typeface="Arial Narrow" panose="020B0606020202030204" pitchFamily="34" charset="0"/>
              </a:rPr>
              <a:t>- GNI</a:t>
            </a: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804FC867-C461-4190-835D-3D93C8BBF0CE}"/>
              </a:ext>
            </a:extLst>
          </p:cNvPr>
          <p:cNvCxnSpPr>
            <a:cxnSpLocks/>
          </p:cNvCxnSpPr>
          <p:nvPr/>
        </p:nvCxnSpPr>
        <p:spPr>
          <a:xfrm>
            <a:off x="8418138" y="3513841"/>
            <a:ext cx="414778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 descr="logo VF_01">
            <a:extLst>
              <a:ext uri="{FF2B5EF4-FFF2-40B4-BE49-F238E27FC236}">
                <a16:creationId xmlns:a16="http://schemas.microsoft.com/office/drawing/2014/main" id="{766D60A3-3404-B220-D02A-FECD8139F2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"/>
          <a:stretch/>
        </p:blipFill>
        <p:spPr bwMode="auto">
          <a:xfrm>
            <a:off x="1" y="6169230"/>
            <a:ext cx="1485110" cy="688769"/>
          </a:xfrm>
          <a:prstGeom prst="rect">
            <a:avLst/>
          </a:prstGeom>
          <a:noFill/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4B2F99E-7F91-07FD-291E-D7EDF2B23B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308" y="5945692"/>
            <a:ext cx="1748368" cy="851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4658709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CA090195-0CB4-81BD-3BCC-25FD0B4A9D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668" y="5975963"/>
            <a:ext cx="1748368" cy="851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 descr="logo VF_01">
            <a:extLst>
              <a:ext uri="{FF2B5EF4-FFF2-40B4-BE49-F238E27FC236}">
                <a16:creationId xmlns:a16="http://schemas.microsoft.com/office/drawing/2014/main" id="{6E9F1C4B-C692-AB17-5537-0309E50ADE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"/>
          <a:stretch/>
        </p:blipFill>
        <p:spPr bwMode="auto">
          <a:xfrm>
            <a:off x="0" y="5945692"/>
            <a:ext cx="1967101" cy="912308"/>
          </a:xfrm>
          <a:prstGeom prst="rect">
            <a:avLst/>
          </a:prstGeom>
          <a:noFill/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09183" y="452718"/>
            <a:ext cx="12082818" cy="1400530"/>
          </a:xfrm>
        </p:spPr>
        <p:txBody>
          <a:bodyPr/>
          <a:lstStyle/>
          <a:p>
            <a:r>
              <a:rPr lang="fr-F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EUVRE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40D04B7-8434-4B36-BBE7-AF3CDCE3BC89}"/>
              </a:ext>
            </a:extLst>
          </p:cNvPr>
          <p:cNvSpPr txBox="1">
            <a:spLocks/>
          </p:cNvSpPr>
          <p:nvPr/>
        </p:nvSpPr>
        <p:spPr>
          <a:xfrm>
            <a:off x="363184" y="196068"/>
            <a:ext cx="12082818" cy="39129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RESULTS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5BBA7F7-7FF4-0D4A-FFB1-AF7440416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184" y="722009"/>
            <a:ext cx="10515600" cy="4366458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"/>
            </a:pPr>
            <a:r>
              <a:rPr lang="fr-FR" sz="2000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Support for </a:t>
            </a:r>
            <a:r>
              <a:rPr lang="fr-FR" sz="2000" b="1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3 generations of OPBs </a:t>
            </a:r>
            <a:r>
              <a:rPr lang="fr-FR" sz="2000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in the PAPFA intervention zone (2019, 2020, 2021) 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"/>
            </a:pPr>
            <a:r>
              <a:rPr lang="fr-FR" sz="2000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Support for </a:t>
            </a:r>
            <a:r>
              <a:rPr lang="fr-FR" sz="2000" b="1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3 generations of OPBs </a:t>
            </a:r>
            <a:r>
              <a:rPr lang="fr-FR" sz="2000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in the PAFA-4R intervention zone (2021, 2022 and 2023)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"/>
            </a:pPr>
            <a:r>
              <a:rPr lang="fr-FR" sz="2000" b="1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547 SPAMs </a:t>
            </a:r>
            <a:r>
              <a:rPr lang="fr-FR" sz="2000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with a total surface area of </a:t>
            </a:r>
            <a:r>
              <a:rPr lang="fr-FR" sz="2000" b="1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5,522 ha </a:t>
            </a:r>
            <a:r>
              <a:rPr lang="fr-FR" sz="2000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were supported in the PAPFA zone.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"/>
            </a:pPr>
            <a:r>
              <a:rPr lang="fr-FR" sz="2000" b="1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780 SPAM with </a:t>
            </a:r>
            <a:r>
              <a:rPr lang="fr-FR" sz="2000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a total area of </a:t>
            </a:r>
            <a:r>
              <a:rPr lang="fr-FR" sz="2000" b="1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3821 ha </a:t>
            </a:r>
            <a:r>
              <a:rPr lang="fr-FR" sz="2000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in the PAFA-4R zone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"/>
            </a:pPr>
            <a:r>
              <a:rPr lang="fr-FR" sz="2000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Increase in </a:t>
            </a:r>
            <a:r>
              <a:rPr lang="fr-FR" sz="2000" b="1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sesame </a:t>
            </a:r>
            <a:r>
              <a:rPr lang="fr-FR" sz="2000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yields </a:t>
            </a:r>
            <a:r>
              <a:rPr lang="fr-FR" sz="2000" b="1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(from 0.625 to 0.8 t/ha); rice (from 1.9 to 4 t/ha); cowpeas (from 0.437 to 0.81 t/ha) and onions (from 20 to 21 t/ha).</a:t>
            </a:r>
            <a:endParaRPr lang="fr-FR" sz="2000" b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60C0BDC-A623-20B2-DA38-121E851C4B78}"/>
              </a:ext>
            </a:extLst>
          </p:cNvPr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6641" y="4420632"/>
            <a:ext cx="2014855" cy="245935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2967ECC-9E0B-8B2F-7DE7-CEB699F406D3}"/>
              </a:ext>
            </a:extLst>
          </p:cNvPr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41495" y="4429522"/>
            <a:ext cx="2014855" cy="245046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FACAF5A-DEEC-6846-F52D-DDED162655D3}"/>
              </a:ext>
            </a:extLst>
          </p:cNvPr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00889" y="5031977"/>
            <a:ext cx="3903980" cy="181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65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26D6E7E9-B230-4793-88A2-10107E492191}"/>
              </a:ext>
            </a:extLst>
          </p:cNvPr>
          <p:cNvSpPr txBox="1">
            <a:spLocks/>
          </p:cNvSpPr>
          <p:nvPr/>
        </p:nvSpPr>
        <p:spPr>
          <a:xfrm>
            <a:off x="828964" y="228405"/>
            <a:ext cx="10515600" cy="4859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5.LESSONS LEARNED</a:t>
            </a:r>
            <a:endParaRPr lang="fr-FR" sz="1800" dirty="0">
              <a:solidFill>
                <a:schemeClr val="accent2">
                  <a:lumMod val="75000"/>
                </a:schemeClr>
              </a:solidFill>
              <a:effectLst/>
              <a:latin typeface="Gill Sans MT" panose="020B0502020104020203" pitchFamily="34" charset="0"/>
              <a:ea typeface="Gill Sans MT" panose="020B0502020104020203" pitchFamily="34" charset="0"/>
              <a:cs typeface="Gill Sans MT" panose="020B0502020104020203" pitchFamily="34" charset="0"/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4CD94D2-6AA5-A768-A1D2-2F7D7A9CF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269" y="766080"/>
            <a:ext cx="10515600" cy="5515170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"/>
            </a:pPr>
            <a:r>
              <a:rPr lang="fr-FR" sz="2300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Increased empowerment of </a:t>
            </a:r>
            <a:r>
              <a:rPr lang="fr-FR" sz="2300" dirty="0" err="1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OPBs</a:t>
            </a:r>
            <a:r>
              <a:rPr lang="fr-FR" sz="2300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for sustainable land development ;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"/>
            </a:pPr>
            <a:r>
              <a:rPr lang="fr-FR" sz="2300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Strengthening governance within the </a:t>
            </a:r>
            <a:r>
              <a:rPr lang="fr-FR" sz="2300" dirty="0" err="1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OPBs</a:t>
            </a:r>
            <a:r>
              <a:rPr lang="fr-FR" sz="2300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through capacity building for members of the governing bodies;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"/>
            </a:pPr>
            <a:r>
              <a:rPr lang="fr-FR" sz="2300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Support for the structuring of umbrella organizations: </a:t>
            </a:r>
            <a:r>
              <a:rPr lang="fr-FR" sz="2300" dirty="0" err="1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several</a:t>
            </a:r>
            <a:r>
              <a:rPr lang="fr-FR" sz="2300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</a:t>
            </a:r>
            <a:r>
              <a:rPr lang="fr-FR" sz="2300" dirty="0" err="1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OPB</a:t>
            </a:r>
            <a:r>
              <a:rPr lang="fr-FR" sz="2300" dirty="0" err="1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s</a:t>
            </a:r>
            <a:r>
              <a:rPr lang="fr-FR" sz="2300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 have been able to comply with the regulations in force and have joined umbrella organizations in the sectors targeted by PAPFA/PAFA-4R ;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"/>
            </a:pPr>
            <a:r>
              <a:rPr lang="fr-FR" sz="2300" dirty="0">
                <a:effectLst/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rPr>
              <a:t>Networking: strengthening partnerships and networking, with the side-effect of increasing the farmers' openness to the outside world and creating a climate of trust between players.</a:t>
            </a:r>
            <a:endParaRPr lang="fr-FR" sz="2300" dirty="0"/>
          </a:p>
        </p:txBody>
      </p:sp>
      <p:pic>
        <p:nvPicPr>
          <p:cNvPr id="6" name="Image 5" descr="logo VF_01">
            <a:extLst>
              <a:ext uri="{FF2B5EF4-FFF2-40B4-BE49-F238E27FC236}">
                <a16:creationId xmlns:a16="http://schemas.microsoft.com/office/drawing/2014/main" id="{045F4699-F6B8-7474-D864-E6F2AE37BC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"/>
          <a:stretch/>
        </p:blipFill>
        <p:spPr bwMode="auto">
          <a:xfrm>
            <a:off x="0" y="5945692"/>
            <a:ext cx="1967101" cy="912308"/>
          </a:xfrm>
          <a:prstGeom prst="rect">
            <a:avLst/>
          </a:prstGeom>
          <a:noFill/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5CC10D6-E438-7A68-6C5A-BD1FB5E07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308" y="5945692"/>
            <a:ext cx="1748368" cy="851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2084642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logo VF_01">
            <a:extLst>
              <a:ext uri="{FF2B5EF4-FFF2-40B4-BE49-F238E27FC236}">
                <a16:creationId xmlns:a16="http://schemas.microsoft.com/office/drawing/2014/main" id="{47444CA3-0497-69FF-C6E6-79CB5D83D1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"/>
          <a:stretch/>
        </p:blipFill>
        <p:spPr bwMode="auto">
          <a:xfrm>
            <a:off x="0" y="5945692"/>
            <a:ext cx="1967101" cy="912308"/>
          </a:xfrm>
          <a:prstGeom prst="rect">
            <a:avLst/>
          </a:prstGeom>
          <a:noFill/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E05D4E9-3278-DF3E-E378-F74589931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871" y="5938259"/>
            <a:ext cx="1748368" cy="8517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26D6E7E9-B230-4793-88A2-10107E492191}"/>
              </a:ext>
            </a:extLst>
          </p:cNvPr>
          <p:cNvSpPr txBox="1">
            <a:spLocks/>
          </p:cNvSpPr>
          <p:nvPr/>
        </p:nvSpPr>
        <p:spPr>
          <a:xfrm>
            <a:off x="828964" y="228405"/>
            <a:ext cx="10515600" cy="5251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5.SUSTAINABILITY CHALLENGES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DECB4FD-08E2-5DCE-BEF4-97DAD54A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0" y="753534"/>
            <a:ext cx="11709400" cy="6104466"/>
          </a:xfrm>
        </p:spPr>
        <p:txBody>
          <a:bodyPr>
            <a:normAutofit fontScale="32500" lnSpcReduction="20000"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"/>
            </a:pPr>
            <a:r>
              <a:rPr lang="fr-FR" sz="6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Close follow-up of SPAM beneficiaries by the network of agricultural advisors with the support of field agents/ MARAH (permanent advisory support structures).</a:t>
            </a: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"/>
            </a:pPr>
            <a:r>
              <a:rPr lang="fr-FR" sz="6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Identification of 2 local animators within each SPAM beneficiary OPB to facilitate local support. </a:t>
            </a: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"/>
            </a:pPr>
            <a:r>
              <a:rPr lang="fr-FR" sz="6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Identification/directory of resource persons (relay farmers, planners, phytosanitary brigadiers, etc.) in the intervention zone to provide their expertise in supporting SPAM beneficiary DPOs.  </a:t>
            </a: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"/>
            </a:pPr>
            <a:r>
              <a:rPr lang="fr-FR" sz="6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Links with input suppliers, FIs/MFIs and market operators (empowerment of </a:t>
            </a:r>
            <a:r>
              <a:rPr lang="fr-FR" sz="6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OPBs</a:t>
            </a:r>
            <a:r>
              <a:rPr lang="fr-FR" sz="6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and sustainability of actions). </a:t>
            </a: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"/>
            </a:pPr>
            <a:r>
              <a:rPr lang="fr-FR" sz="6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Capacity-building actions for beneficiaries are factors in the sustainability of skills that are appropriated and applied. </a:t>
            </a: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"/>
            </a:pPr>
            <a:r>
              <a:rPr lang="fr-FR" sz="6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Beneficiaries' contribution to financing is a guarantee of the sustainability of support. </a:t>
            </a: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fr-FR" sz="6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SCOOP membership of an umbrella organization, such as the unions, is a factor of integration in the support system for the sector (search for financing, partnerships, markets, etc.).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2454209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4BF5A37-2A96-4070-A507-CFFC732819AC}"/>
              </a:ext>
            </a:extLst>
          </p:cNvPr>
          <p:cNvSpPr/>
          <p:nvPr/>
        </p:nvSpPr>
        <p:spPr>
          <a:xfrm>
            <a:off x="559254" y="4127330"/>
            <a:ext cx="1102995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 FOR YOUR KIND ATTENTION</a:t>
            </a:r>
            <a:endParaRPr lang="fr-FR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 descr="logo VF_01">
            <a:extLst>
              <a:ext uri="{FF2B5EF4-FFF2-40B4-BE49-F238E27FC236}">
                <a16:creationId xmlns:a16="http://schemas.microsoft.com/office/drawing/2014/main" id="{70A37213-6520-775D-6443-995891A9F6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"/>
          <a:stretch/>
        </p:blipFill>
        <p:spPr bwMode="auto">
          <a:xfrm>
            <a:off x="0" y="5945692"/>
            <a:ext cx="1967101" cy="912308"/>
          </a:xfrm>
          <a:prstGeom prst="rect">
            <a:avLst/>
          </a:prstGeom>
          <a:noFill/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D581D09-DE4B-2857-8A24-C65EDA4FC5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808" y="5975963"/>
            <a:ext cx="1748368" cy="851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2896C59-66FC-A0F0-AF92-12B5428C27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57" y="259100"/>
            <a:ext cx="4246317" cy="386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988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25F34B-D84F-4D66-A8D3-6AFC4E838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39699"/>
            <a:ext cx="9144000" cy="617551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fr-FR" sz="44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PRESENTATION PLAN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EE439B9-AADA-4F8E-9507-56B1A25C0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0703" y="857250"/>
            <a:ext cx="9506673" cy="5153486"/>
          </a:xfrm>
        </p:spPr>
        <p:txBody>
          <a:bodyPr>
            <a:noAutofit/>
          </a:bodyPr>
          <a:lstStyle/>
          <a:p>
            <a:pPr marL="514350" indent="-514350"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PAPFA/PAFA-4R overview</a:t>
            </a:r>
          </a:p>
          <a:p>
            <a:pPr marL="514350" indent="-514350"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Introduction to the approach</a:t>
            </a:r>
          </a:p>
          <a:p>
            <a:pPr marL="514350" indent="-514350"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Definition of SPAM</a:t>
            </a:r>
          </a:p>
          <a:p>
            <a:pPr marL="514350" indent="-514350"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Principles and conditions of access</a:t>
            </a:r>
          </a:p>
          <a:p>
            <a:pPr marL="514350" indent="-514350"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Implementation process</a:t>
            </a:r>
          </a:p>
          <a:p>
            <a:pPr marL="514350" indent="-514350"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514350" indent="-514350"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Lessons learned</a:t>
            </a:r>
          </a:p>
          <a:p>
            <a:pPr marL="514350" indent="-514350"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Sustainability challenges</a:t>
            </a:r>
          </a:p>
        </p:txBody>
      </p:sp>
      <p:pic>
        <p:nvPicPr>
          <p:cNvPr id="4" name="Image 3" descr="logo VF_01">
            <a:extLst>
              <a:ext uri="{FF2B5EF4-FFF2-40B4-BE49-F238E27FC236}">
                <a16:creationId xmlns:a16="http://schemas.microsoft.com/office/drawing/2014/main" id="{2020467C-59AE-35EE-1B36-3859B92497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"/>
          <a:stretch/>
        </p:blipFill>
        <p:spPr bwMode="auto">
          <a:xfrm>
            <a:off x="0" y="5945692"/>
            <a:ext cx="1967101" cy="912308"/>
          </a:xfrm>
          <a:prstGeom prst="rect">
            <a:avLst/>
          </a:prstGeom>
          <a:noFill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07F8734-25E0-5B56-2C44-B3C50D310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308" y="5945692"/>
            <a:ext cx="1748368" cy="851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049370"/>
      </p:ext>
    </p:extLst>
  </p:cSld>
  <p:clrMapOvr>
    <a:masterClrMapping/>
  </p:clrMapOvr>
  <p:transition spd="med">
    <p:pull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785489"/>
              </p:ext>
            </p:extLst>
          </p:nvPr>
        </p:nvGraphicFramePr>
        <p:xfrm>
          <a:off x="1885720" y="86522"/>
          <a:ext cx="8644128" cy="611540"/>
        </p:xfrm>
        <a:graphic>
          <a:graphicData uri="http://schemas.openxmlformats.org/drawingml/2006/table">
            <a:tbl>
              <a:tblPr/>
              <a:tblGrid>
                <a:gridCol w="8644128">
                  <a:extLst>
                    <a:ext uri="{9D8B030D-6E8A-4147-A177-3AD203B41FA5}">
                      <a16:colId xmlns:a16="http://schemas.microsoft.com/office/drawing/2014/main" val="4066718711"/>
                    </a:ext>
                  </a:extLst>
                </a:gridCol>
              </a:tblGrid>
              <a:tr h="611540">
                <a:tc>
                  <a:txBody>
                    <a:bodyPr/>
                    <a:lstStyle/>
                    <a:p>
                      <a:pPr marL="92075" indent="0" algn="ctr" fontAlgn="ctr"/>
                      <a:r>
                        <a:rPr lang="fr-FR" sz="3200" b="1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PAPFA/PAFA-4R OVERVIEW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12742"/>
                  </a:ext>
                </a:extLst>
              </a:tr>
            </a:tbl>
          </a:graphicData>
        </a:graphic>
      </p:graphicFrame>
      <p:pic>
        <p:nvPicPr>
          <p:cNvPr id="17" name="Image 16" descr="logo VF_01">
            <a:extLst>
              <a:ext uri="{FF2B5EF4-FFF2-40B4-BE49-F238E27FC236}">
                <a16:creationId xmlns:a16="http://schemas.microsoft.com/office/drawing/2014/main" id="{B64DE51E-E15F-4264-B9AE-8C3E41B82FB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7" t="18246" r="4319" b="25005"/>
          <a:stretch/>
        </p:blipFill>
        <p:spPr bwMode="auto">
          <a:xfrm>
            <a:off x="0" y="6181344"/>
            <a:ext cx="1865376" cy="6766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710" y="6188546"/>
            <a:ext cx="1809329" cy="662252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5"/>
          <a:srcRect t="1" r="8574" b="50671"/>
          <a:stretch/>
        </p:blipFill>
        <p:spPr>
          <a:xfrm>
            <a:off x="3118085" y="1008854"/>
            <a:ext cx="210331" cy="119968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786810" y="1141801"/>
            <a:ext cx="3915021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Contribute to poverty reduction and stimulate economic growth 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in the 4 intervention regions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719788" y="1149469"/>
            <a:ext cx="6685402" cy="14465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To sustainably improve food security and incomes for farms involved in producing and adding value to products in the rice, market gardening, sesame and cowpea, fish farming and NTFP sectors.</a:t>
            </a:r>
          </a:p>
        </p:txBody>
      </p:sp>
      <p:sp>
        <p:nvSpPr>
          <p:cNvPr id="50" name="Rectangle 49"/>
          <p:cNvSpPr/>
          <p:nvPr/>
        </p:nvSpPr>
        <p:spPr>
          <a:xfrm>
            <a:off x="795623" y="671972"/>
            <a:ext cx="3915021" cy="461665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General objective</a:t>
            </a: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710644" y="671971"/>
            <a:ext cx="5772810" cy="461665"/>
          </a:xfrm>
          <a:prstGeom prst="rect">
            <a:avLst/>
          </a:prstGeom>
          <a:solidFill>
            <a:srgbClr val="C3D69B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Development objective</a:t>
            </a: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6BC431-466B-DBE5-698C-7B5FEBD4175D}"/>
              </a:ext>
            </a:extLst>
          </p:cNvPr>
          <p:cNvSpPr/>
          <p:nvPr/>
        </p:nvSpPr>
        <p:spPr>
          <a:xfrm>
            <a:off x="91440" y="2987399"/>
            <a:ext cx="3547872" cy="1446550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Sud-Ouest;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Hauts-Bassins;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Cascades;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Boucle du Mouhoun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06557AE-E1A0-0586-AEEB-FA105ACAF5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82" t="2226" r="2665" b="12699"/>
          <a:stretch/>
        </p:blipFill>
        <p:spPr>
          <a:xfrm>
            <a:off x="134644" y="4346800"/>
            <a:ext cx="3502152" cy="192169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Image 8" descr="image3_02.png">
            <a:extLst>
              <a:ext uri="{FF2B5EF4-FFF2-40B4-BE49-F238E27FC236}">
                <a16:creationId xmlns:a16="http://schemas.microsoft.com/office/drawing/2014/main" id="{99E38F0B-D78A-4AE7-87D4-C11338EC19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139" y="3622646"/>
            <a:ext cx="1707727" cy="1692283"/>
          </a:xfrm>
          <a:prstGeom prst="rect">
            <a:avLst/>
          </a:prstGeom>
        </p:spPr>
      </p:pic>
      <p:pic>
        <p:nvPicPr>
          <p:cNvPr id="11" name="Image 10" descr="image3_03.png">
            <a:extLst>
              <a:ext uri="{FF2B5EF4-FFF2-40B4-BE49-F238E27FC236}">
                <a16:creationId xmlns:a16="http://schemas.microsoft.com/office/drawing/2014/main" id="{EDED3FCA-1F12-B849-5B5F-F92E5B8C10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456" y="3797065"/>
            <a:ext cx="1748790" cy="1709888"/>
          </a:xfrm>
          <a:prstGeom prst="rect">
            <a:avLst/>
          </a:prstGeom>
        </p:spPr>
      </p:pic>
      <p:pic>
        <p:nvPicPr>
          <p:cNvPr id="13" name="Image 12" descr="image3_05.png">
            <a:extLst>
              <a:ext uri="{FF2B5EF4-FFF2-40B4-BE49-F238E27FC236}">
                <a16:creationId xmlns:a16="http://schemas.microsoft.com/office/drawing/2014/main" id="{FC788783-0FB0-8C44-4008-6A6A0A0600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828" y="4969920"/>
            <a:ext cx="1904412" cy="170765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3ED6493-1403-7978-2745-567D33D21CD5}"/>
              </a:ext>
            </a:extLst>
          </p:cNvPr>
          <p:cNvSpPr/>
          <p:nvPr/>
        </p:nvSpPr>
        <p:spPr>
          <a:xfrm>
            <a:off x="3860562" y="3465935"/>
            <a:ext cx="1338013" cy="385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Rice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A88B97-A3A3-D2B6-0A01-40CF44EDD6DC}"/>
              </a:ext>
            </a:extLst>
          </p:cNvPr>
          <p:cNvSpPr/>
          <p:nvPr/>
        </p:nvSpPr>
        <p:spPr>
          <a:xfrm>
            <a:off x="5527818" y="3548231"/>
            <a:ext cx="1338013" cy="385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Market gardening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1A7C7A06-73C3-7648-1DAD-80B1D53923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04018" y="5258975"/>
            <a:ext cx="1294512" cy="1313623"/>
          </a:xfrm>
          <a:prstGeom prst="ellipse">
            <a:avLst/>
          </a:prstGeom>
          <a:ln w="190500" cap="rnd">
            <a:noFill/>
            <a:prstDash val="solid"/>
          </a:ln>
          <a:effectLst/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9F96119-9EE5-A149-AF8A-9B3A5443CD08}"/>
              </a:ext>
            </a:extLst>
          </p:cNvPr>
          <p:cNvSpPr/>
          <p:nvPr/>
        </p:nvSpPr>
        <p:spPr>
          <a:xfrm>
            <a:off x="5602987" y="6544521"/>
            <a:ext cx="1338013" cy="385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Sesame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CDDAB4-2536-08F9-B2D3-F6A8BE1A6033}"/>
              </a:ext>
            </a:extLst>
          </p:cNvPr>
          <p:cNvSpPr/>
          <p:nvPr/>
        </p:nvSpPr>
        <p:spPr>
          <a:xfrm>
            <a:off x="3996425" y="6462903"/>
            <a:ext cx="1338013" cy="385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Cowpea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4B69E1D-7D51-0EB3-4283-46F3CA061A78}"/>
              </a:ext>
            </a:extLst>
          </p:cNvPr>
          <p:cNvSpPr/>
          <p:nvPr/>
        </p:nvSpPr>
        <p:spPr>
          <a:xfrm>
            <a:off x="3982482" y="2987399"/>
            <a:ext cx="4559808" cy="3859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fr-FR" sz="2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actors</a:t>
            </a:r>
            <a:r>
              <a:rPr lang="fr-FR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6 sectors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2F100181-6F6B-AE0D-81C8-4B266679504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402" y="4041877"/>
            <a:ext cx="1399632" cy="1126748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6393711-9EDA-29BE-6D03-B5859373611C}"/>
              </a:ext>
            </a:extLst>
          </p:cNvPr>
          <p:cNvSpPr/>
          <p:nvPr/>
        </p:nvSpPr>
        <p:spPr>
          <a:xfrm>
            <a:off x="7100586" y="3463358"/>
            <a:ext cx="1389888" cy="594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Fish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5D554041-9A5C-02C9-7A4A-93092157EC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0407" y="5262828"/>
            <a:ext cx="1507334" cy="120597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3E46745-A06D-FB1C-FDE1-4CF786C4A74C}"/>
              </a:ext>
            </a:extLst>
          </p:cNvPr>
          <p:cNvSpPr/>
          <p:nvPr/>
        </p:nvSpPr>
        <p:spPr>
          <a:xfrm>
            <a:off x="7100586" y="6484601"/>
            <a:ext cx="1338013" cy="385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NTFPs</a:t>
            </a:r>
            <a:endParaRPr lang="fr-FR" b="1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7B236BF-AEC5-6222-54F5-3B410542CCF1}"/>
              </a:ext>
            </a:extLst>
          </p:cNvPr>
          <p:cNvSpPr/>
          <p:nvPr/>
        </p:nvSpPr>
        <p:spPr>
          <a:xfrm>
            <a:off x="9066140" y="3283092"/>
            <a:ext cx="2836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PAPFA (2018-2024) </a:t>
            </a:r>
          </a:p>
          <a:p>
            <a:r>
              <a:rPr lang="fr-F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PAFA-4R (2020-2026)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0F0363C-0F49-1778-6DA2-887EB5D4C976}"/>
              </a:ext>
            </a:extLst>
          </p:cNvPr>
          <p:cNvSpPr/>
          <p:nvPr/>
        </p:nvSpPr>
        <p:spPr>
          <a:xfrm>
            <a:off x="8958004" y="2947125"/>
            <a:ext cx="2729171" cy="3859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Duration: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424F9A7-A37B-9E35-299C-58582CC52CCF}"/>
              </a:ext>
            </a:extLst>
          </p:cNvPr>
          <p:cNvSpPr/>
          <p:nvPr/>
        </p:nvSpPr>
        <p:spPr>
          <a:xfrm>
            <a:off x="8780563" y="4441914"/>
            <a:ext cx="32767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PAPFA (</a:t>
            </a:r>
            <a:r>
              <a:rPr lang="fr-FR" b="1" dirty="0"/>
              <a:t>FCFA 40.1 billion</a:t>
            </a:r>
            <a:r>
              <a:rPr lang="fr-F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r>
              <a:rPr lang="fr-F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PAFA-4R (</a:t>
            </a:r>
            <a:r>
              <a:rPr lang="fr-FR" b="1" dirty="0"/>
              <a:t>FCFA 73.5 billion</a:t>
            </a:r>
            <a:r>
              <a:rPr lang="fr-F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C09D13A-22A9-9F0C-8E4A-787BF2D82DDB}"/>
              </a:ext>
            </a:extLst>
          </p:cNvPr>
          <p:cNvSpPr/>
          <p:nvPr/>
        </p:nvSpPr>
        <p:spPr>
          <a:xfrm>
            <a:off x="8958004" y="4105947"/>
            <a:ext cx="2729171" cy="3859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Financing:</a:t>
            </a: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B32F6E3C-DFB8-EDF1-4393-108432A2E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285" y="5103863"/>
            <a:ext cx="1118425" cy="1077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2" descr="Résultat de recherche d'images pour &quot;logo du FIDA&quot;">
            <a:extLst>
              <a:ext uri="{FF2B5EF4-FFF2-40B4-BE49-F238E27FC236}">
                <a16:creationId xmlns:a16="http://schemas.microsoft.com/office/drawing/2014/main" id="{727C8615-2FF1-55A6-139E-E9FB85DFF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301" y="5251331"/>
            <a:ext cx="181039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89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a16="http://schemas.microsoft.com/office/drawing/2014/main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50" grpId="0" animBg="1"/>
      <p:bldP spid="51" grpId="0" animBg="1"/>
      <p:bldP spid="5" grpId="0" animBg="1"/>
      <p:bldP spid="14" grpId="0"/>
      <p:bldP spid="21" grpId="0"/>
      <p:bldP spid="25" grpId="0"/>
      <p:bldP spid="26" grpId="0"/>
      <p:bldP spid="27" grpId="0" animBg="1"/>
      <p:bldP spid="29" grpId="0"/>
      <p:bldP spid="31" grpId="0"/>
      <p:bldP spid="32" grpId="0"/>
      <p:bldP spid="34" grpId="0" animBg="1"/>
      <p:bldP spid="35" grpId="0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0E16CCC0-7A82-494F-9307-DBD3DDE28F68}"/>
              </a:ext>
            </a:extLst>
          </p:cNvPr>
          <p:cNvSpPr txBox="1">
            <a:spLocks/>
          </p:cNvSpPr>
          <p:nvPr/>
        </p:nvSpPr>
        <p:spPr>
          <a:xfrm>
            <a:off x="721938" y="150091"/>
            <a:ext cx="10320743" cy="5983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</a:t>
            </a:r>
            <a:endParaRPr lang="fr-FR" sz="3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E4F010F-C9D7-4DE8-81D9-0005716E167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019" y="5376842"/>
            <a:ext cx="1804690" cy="127043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2" descr="Cowpea 018">
            <a:extLst>
              <a:ext uri="{FF2B5EF4-FFF2-40B4-BE49-F238E27FC236}">
                <a16:creationId xmlns:a16="http://schemas.microsoft.com/office/drawing/2014/main" id="{10BA9108-3DB1-4734-A22A-841952DB2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880" y="4993156"/>
            <a:ext cx="1577744" cy="1234002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5F72A25-7CB7-4306-9622-00B7DD527D5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0834" y="5467351"/>
            <a:ext cx="1804690" cy="136312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D95816F-2424-4EC0-B57C-73B8AE5C1B8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834" y="4875520"/>
            <a:ext cx="1685085" cy="123400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B83B21BD-453C-C2A1-2159-3CBF2931E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0" y="748479"/>
            <a:ext cx="10153682" cy="505856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fr-FR" sz="2200" dirty="0">
                <a:latin typeface="Arial Narrow" panose="020B0606020202030204" pitchFamily="34" charset="0"/>
              </a:rPr>
              <a:t>The intensification approach adopted by PAPFA/PAFA-4R is based on the implementation of </a:t>
            </a:r>
            <a:r>
              <a:rPr lang="fr-FR" sz="2200" b="1" dirty="0">
                <a:solidFill>
                  <a:srgbClr val="00B0F0"/>
                </a:solidFill>
                <a:latin typeface="Arial Narrow" panose="020B0606020202030204" pitchFamily="34" charset="0"/>
              </a:rPr>
              <a:t>cost-sharing SPAMs </a:t>
            </a:r>
            <a:r>
              <a:rPr lang="fr-FR" sz="2200" dirty="0">
                <a:latin typeface="Arial Narrow" panose="020B0606020202030204" pitchFamily="34" charset="0"/>
              </a:rPr>
              <a:t>by the DPOs for the target commodities (</a:t>
            </a:r>
            <a:r>
              <a:rPr lang="fr-FR" sz="2200" b="1" i="1" dirty="0">
                <a:latin typeface="Arial Narrow" panose="020B0606020202030204" pitchFamily="34" charset="0"/>
              </a:rPr>
              <a:t>rice, sesame, cowpeas, onions, fish farming</a:t>
            </a:r>
            <a:r>
              <a:rPr lang="fr-FR" sz="2200" dirty="0">
                <a:latin typeface="Arial Narrow" panose="020B0606020202030204" pitchFamily="34" charset="0"/>
              </a:rPr>
              <a:t>). </a:t>
            </a:r>
          </a:p>
          <a:p>
            <a:pPr marL="0" indent="0" algn="just">
              <a:buNone/>
            </a:pPr>
            <a:r>
              <a:rPr lang="fr-FR" sz="2200" dirty="0">
                <a:latin typeface="Arial Narrow" panose="020B0606020202030204" pitchFamily="34" charset="0"/>
              </a:rPr>
              <a:t>SPAM aims to promote access :</a:t>
            </a:r>
          </a:p>
          <a:p>
            <a:pPr algn="just">
              <a:buFont typeface="Wingdings" pitchFamily="2" charset="2"/>
              <a:buChar char="ü"/>
            </a:pPr>
            <a:r>
              <a:rPr lang="fr-FR" sz="2200" dirty="0">
                <a:latin typeface="Arial Narrow" panose="020B0606020202030204" pitchFamily="34" charset="0"/>
              </a:rPr>
              <a:t>(i) </a:t>
            </a:r>
            <a:r>
              <a:rPr lang="fr-FR" sz="2200" b="1" dirty="0">
                <a:solidFill>
                  <a:srgbClr val="0070C0"/>
                </a:solidFill>
                <a:latin typeface="Arial Narrow" panose="020B0606020202030204" pitchFamily="34" charset="0"/>
              </a:rPr>
              <a:t>agricultural </a:t>
            </a:r>
            <a:r>
              <a:rPr lang="fr-FR" sz="2200" b="1" dirty="0">
                <a:latin typeface="Arial Narrow" panose="020B0606020202030204" pitchFamily="34" charset="0"/>
              </a:rPr>
              <a:t>inputs </a:t>
            </a:r>
            <a:r>
              <a:rPr lang="fr-FR" sz="2200" dirty="0">
                <a:latin typeface="Arial Narrow" panose="020B0606020202030204" pitchFamily="34" charset="0"/>
              </a:rPr>
              <a:t>(</a:t>
            </a:r>
            <a:r>
              <a:rPr lang="fr-FR" sz="2200" b="1" dirty="0">
                <a:solidFill>
                  <a:srgbClr val="0070C0"/>
                </a:solidFill>
                <a:latin typeface="Arial Narrow" panose="020B0606020202030204" pitchFamily="34" charset="0"/>
              </a:rPr>
              <a:t>selected seeds, fertilizers, plant protection products</a:t>
            </a:r>
            <a:r>
              <a:rPr lang="fr-FR" sz="2200" dirty="0">
                <a:latin typeface="Arial Narrow" panose="020B0606020202030204" pitchFamily="34" charset="0"/>
              </a:rPr>
              <a:t>) and </a:t>
            </a:r>
            <a:r>
              <a:rPr lang="fr-FR" sz="2200" b="1" dirty="0">
                <a:solidFill>
                  <a:srgbClr val="0070C0"/>
                </a:solidFill>
                <a:latin typeface="Arial Narrow" panose="020B0606020202030204" pitchFamily="34" charset="0"/>
              </a:rPr>
              <a:t>equipment </a:t>
            </a:r>
            <a:r>
              <a:rPr lang="fr-FR" sz="2200" dirty="0">
                <a:latin typeface="Arial Narrow" panose="020B0606020202030204" pitchFamily="34" charset="0"/>
              </a:rPr>
              <a:t>according to reasoned technical itineraries;</a:t>
            </a:r>
          </a:p>
          <a:p>
            <a:pPr algn="just">
              <a:buFont typeface="Wingdings" pitchFamily="2" charset="2"/>
              <a:buChar char="ü"/>
            </a:pPr>
            <a:r>
              <a:rPr lang="fr-FR" sz="2200" dirty="0">
                <a:latin typeface="Arial Narrow" panose="020B0606020202030204" pitchFamily="34" charset="0"/>
              </a:rPr>
              <a:t>(ii) </a:t>
            </a:r>
            <a:r>
              <a:rPr lang="fr-FR" sz="2200" b="1" dirty="0">
                <a:latin typeface="Arial Narrow" panose="020B0606020202030204" pitchFamily="34" charset="0"/>
              </a:rPr>
              <a:t>training </a:t>
            </a:r>
            <a:r>
              <a:rPr lang="fr-FR" sz="2200" dirty="0">
                <a:latin typeface="Arial Narrow" panose="020B0606020202030204" pitchFamily="34" charset="0"/>
              </a:rPr>
              <a:t>and high-quality </a:t>
            </a:r>
            <a:r>
              <a:rPr lang="fr-FR" sz="2200" b="1" dirty="0">
                <a:latin typeface="Arial Narrow" panose="020B0606020202030204" pitchFamily="34" charset="0"/>
              </a:rPr>
              <a:t>technical and economic advice. </a:t>
            </a:r>
          </a:p>
          <a:p>
            <a:pPr marL="0" indent="0" algn="just">
              <a:buNone/>
            </a:pPr>
            <a:r>
              <a:rPr lang="fr-FR" sz="2200" dirty="0">
                <a:latin typeface="Arial Narrow" panose="020B0606020202030204" pitchFamily="34" charset="0"/>
              </a:rPr>
              <a:t>Expected effects: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fr-FR" sz="2200" b="1" dirty="0" err="1">
                <a:solidFill>
                  <a:srgbClr val="00B050"/>
                </a:solidFill>
                <a:latin typeface="Arial Narrow" panose="020B0606020202030204" pitchFamily="34" charset="0"/>
              </a:rPr>
              <a:t>Empowering</a:t>
            </a:r>
            <a:r>
              <a:rPr lang="fr-FR" sz="2200" b="1" dirty="0">
                <a:solidFill>
                  <a:srgbClr val="00B050"/>
                </a:solidFill>
                <a:latin typeface="Arial Narrow" panose="020B0606020202030204" pitchFamily="34" charset="0"/>
              </a:rPr>
              <a:t> </a:t>
            </a:r>
            <a:r>
              <a:rPr lang="fr-FR" sz="2200" b="1" dirty="0" err="1">
                <a:solidFill>
                  <a:srgbClr val="00B050"/>
                </a:solidFill>
                <a:latin typeface="Arial Narrow" panose="020B0606020202030204" pitchFamily="34" charset="0"/>
              </a:rPr>
              <a:t>market</a:t>
            </a:r>
            <a:r>
              <a:rPr lang="fr-FR" sz="2200" b="1" dirty="0">
                <a:solidFill>
                  <a:srgbClr val="00B050"/>
                </a:solidFill>
                <a:latin typeface="Arial Narrow" panose="020B0606020202030204" pitchFamily="34" charset="0"/>
              </a:rPr>
              <a:t> </a:t>
            </a:r>
            <a:r>
              <a:rPr lang="fr-FR" sz="2200" b="1" dirty="0" err="1">
                <a:solidFill>
                  <a:srgbClr val="00B050"/>
                </a:solidFill>
                <a:latin typeface="Arial Narrow" panose="020B0606020202030204" pitchFamily="34" charset="0"/>
              </a:rPr>
              <a:t>actors</a:t>
            </a:r>
            <a:r>
              <a:rPr lang="fr-FR" sz="2200" b="1" dirty="0">
                <a:solidFill>
                  <a:srgbClr val="00B050"/>
                </a:solidFill>
                <a:latin typeface="Arial Narrow" panose="020B0606020202030204" pitchFamily="34" charset="0"/>
              </a:rPr>
              <a:t>;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fr-FR" sz="2200" b="1" dirty="0">
                <a:solidFill>
                  <a:srgbClr val="00B050"/>
                </a:solidFill>
                <a:latin typeface="Arial Narrow" panose="020B0606020202030204" pitchFamily="34" charset="0"/>
              </a:rPr>
              <a:t>Empowering beneficiaries;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fr-FR" sz="2200" b="1" dirty="0">
                <a:solidFill>
                  <a:srgbClr val="00B050"/>
                </a:solidFill>
                <a:latin typeface="Arial Narrow" panose="020B0606020202030204" pitchFamily="34" charset="0"/>
              </a:rPr>
              <a:t>Networking with market operators (input suppliers, traders, processors, etc.).</a:t>
            </a:r>
          </a:p>
        </p:txBody>
      </p:sp>
      <p:pic>
        <p:nvPicPr>
          <p:cNvPr id="13" name="Image 12" descr="logo VF_01">
            <a:extLst>
              <a:ext uri="{FF2B5EF4-FFF2-40B4-BE49-F238E27FC236}">
                <a16:creationId xmlns:a16="http://schemas.microsoft.com/office/drawing/2014/main" id="{8532475C-0F1B-80C2-B9D6-61660A180C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"/>
          <a:stretch/>
        </p:blipFill>
        <p:spPr bwMode="auto">
          <a:xfrm>
            <a:off x="0" y="5945692"/>
            <a:ext cx="1967101" cy="912308"/>
          </a:xfrm>
          <a:prstGeom prst="rect">
            <a:avLst/>
          </a:prstGeom>
          <a:noFill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5008F62-04DB-ECA9-7AE1-E25A0997F1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632" y="5945692"/>
            <a:ext cx="1748368" cy="851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0381425"/>
      </p:ext>
    </p:extLst>
  </p:cSld>
  <p:clrMapOvr>
    <a:masterClrMapping/>
  </p:clrMapOvr>
  <p:transition spd="med">
    <p:pull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61167B1-AFA8-51BC-10AC-2694E71C8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078" y="6006235"/>
            <a:ext cx="1748368" cy="851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 descr="logo VF_01">
            <a:extLst>
              <a:ext uri="{FF2B5EF4-FFF2-40B4-BE49-F238E27FC236}">
                <a16:creationId xmlns:a16="http://schemas.microsoft.com/office/drawing/2014/main" id="{AD7EF461-3FB2-CBB9-1A58-6888388047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"/>
          <a:stretch/>
        </p:blipFill>
        <p:spPr bwMode="auto">
          <a:xfrm>
            <a:off x="0" y="5945692"/>
            <a:ext cx="1967101" cy="912308"/>
          </a:xfrm>
          <a:prstGeom prst="rect">
            <a:avLst/>
          </a:prstGeom>
          <a:noFill/>
        </p:spPr>
      </p:pic>
      <p:pic>
        <p:nvPicPr>
          <p:cNvPr id="11" name="Image 10" descr="Icônes Personnes Équipe De Travail Groupe, Personnes Symbole Foule Conception Parfaite Ensemble Simple Pour L'Utilisation Dans Le Site Web Rapport D'Infographie, Illustration Vectorielle Solide&#10;">
            <a:extLst>
              <a:ext uri="{FF2B5EF4-FFF2-40B4-BE49-F238E27FC236}">
                <a16:creationId xmlns:a16="http://schemas.microsoft.com/office/drawing/2014/main" id="{E99DCB39-A8B2-4D6C-B990-453CB2311690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0" t="70646"/>
          <a:stretch/>
        </p:blipFill>
        <p:spPr bwMode="auto">
          <a:xfrm>
            <a:off x="8724901" y="1657346"/>
            <a:ext cx="3243263" cy="15501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 11" descr="Icônes Personnes Équipe De Travail Groupe, Personnes Symbole Foule Conception Parfaite Ensemble Simple Pour L'Utilisation Dans Le Site Web Rapport D'Infographie, Illustration Vectorielle Solide&#10;">
            <a:extLst>
              <a:ext uri="{FF2B5EF4-FFF2-40B4-BE49-F238E27FC236}">
                <a16:creationId xmlns:a16="http://schemas.microsoft.com/office/drawing/2014/main" id="{C7D0A4ED-431B-463F-812D-35DE1568D8EF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0" t="70646"/>
          <a:stretch/>
        </p:blipFill>
        <p:spPr bwMode="auto">
          <a:xfrm>
            <a:off x="8601074" y="3405191"/>
            <a:ext cx="3243263" cy="15501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 12" descr="Icônes Personnes Équipe De Travail Groupe, Personnes Symbole Foule Conception Parfaite Ensemble Simple Pour L'Utilisation Dans Le Site Web Rapport D'Infographie, Illustration Vectorielle Solide&#10;">
            <a:extLst>
              <a:ext uri="{FF2B5EF4-FFF2-40B4-BE49-F238E27FC236}">
                <a16:creationId xmlns:a16="http://schemas.microsoft.com/office/drawing/2014/main" id="{5AF0E36D-BF26-49D4-9484-B8E566DD7AD4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0" t="70646"/>
          <a:stretch/>
        </p:blipFill>
        <p:spPr bwMode="auto">
          <a:xfrm>
            <a:off x="8601074" y="5137549"/>
            <a:ext cx="3243263" cy="15501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AA7CA9E-759B-46F1-A156-90ADB7864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25" y="2754365"/>
            <a:ext cx="4286252" cy="3317823"/>
          </a:xfrm>
          <a:prstGeom prst="rect">
            <a:avLst/>
          </a:prstGeom>
        </p:spPr>
      </p:pic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2F270649-E0BC-4B25-A0AB-C07E483F3029}"/>
              </a:ext>
            </a:extLst>
          </p:cNvPr>
          <p:cNvCxnSpPr>
            <a:cxnSpLocks/>
          </p:cNvCxnSpPr>
          <p:nvPr/>
        </p:nvCxnSpPr>
        <p:spPr>
          <a:xfrm flipV="1">
            <a:off x="4572000" y="3790233"/>
            <a:ext cx="3453662" cy="390054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C4D83AB0-4C32-4FE6-848E-B6502600FEA8}"/>
              </a:ext>
            </a:extLst>
          </p:cNvPr>
          <p:cNvSpPr txBox="1"/>
          <p:nvPr/>
        </p:nvSpPr>
        <p:spPr>
          <a:xfrm>
            <a:off x="557213" y="2015273"/>
            <a:ext cx="4400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Support package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D7BB5F7F-296D-4361-BB44-9CFC32BA50AF}"/>
              </a:ext>
            </a:extLst>
          </p:cNvPr>
          <p:cNvSpPr txBox="1"/>
          <p:nvPr/>
        </p:nvSpPr>
        <p:spPr>
          <a:xfrm>
            <a:off x="6105525" y="512918"/>
            <a:ext cx="2286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Cowpea</a:t>
            </a:r>
            <a:r>
              <a:rPr lang="fr-FR" b="1" dirty="0"/>
              <a:t> SCOOPS: 24 members, 12 ha 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6DC86802-1DA4-4B86-AE65-F44DCA6AFAC0}"/>
              </a:ext>
            </a:extLst>
          </p:cNvPr>
          <p:cNvSpPr txBox="1"/>
          <p:nvPr/>
        </p:nvSpPr>
        <p:spPr>
          <a:xfrm>
            <a:off x="6315074" y="2108035"/>
            <a:ext cx="2076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Sesame</a:t>
            </a:r>
            <a:r>
              <a:rPr lang="fr-FR" b="1" dirty="0"/>
              <a:t> SCOOPS: 20 members, 10 ha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E565674-278F-446F-BF2C-9CF7AC536F81}"/>
              </a:ext>
            </a:extLst>
          </p:cNvPr>
          <p:cNvSpPr txBox="1"/>
          <p:nvPr/>
        </p:nvSpPr>
        <p:spPr>
          <a:xfrm>
            <a:off x="6229350" y="4203047"/>
            <a:ext cx="2286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Market</a:t>
            </a:r>
            <a:r>
              <a:rPr lang="fr-FR" b="1" dirty="0"/>
              <a:t> </a:t>
            </a:r>
            <a:r>
              <a:rPr lang="fr-FR" b="1" dirty="0" err="1"/>
              <a:t>gardening</a:t>
            </a:r>
            <a:r>
              <a:rPr lang="fr-FR" b="1" dirty="0"/>
              <a:t> SCOOPS: 40 members, 4 ha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9A71B898-BFB6-4806-9900-5A493C7476FB}"/>
              </a:ext>
            </a:extLst>
          </p:cNvPr>
          <p:cNvSpPr txBox="1"/>
          <p:nvPr/>
        </p:nvSpPr>
        <p:spPr>
          <a:xfrm>
            <a:off x="6105525" y="5589479"/>
            <a:ext cx="2495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Lowland</a:t>
            </a:r>
            <a:r>
              <a:rPr lang="fr-FR" b="1" dirty="0"/>
              <a:t> </a:t>
            </a:r>
            <a:r>
              <a:rPr lang="fr-FR" b="1" dirty="0" err="1"/>
              <a:t>rice</a:t>
            </a:r>
            <a:r>
              <a:rPr lang="fr-FR" b="1" dirty="0"/>
              <a:t> SCOOPS: 40 members, 10 ha 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94C6284-C21F-4264-AD5E-EBD8330D6FF2}"/>
              </a:ext>
            </a:extLst>
          </p:cNvPr>
          <p:cNvSpPr txBox="1"/>
          <p:nvPr/>
        </p:nvSpPr>
        <p:spPr>
          <a:xfrm rot="21273782">
            <a:off x="5057775" y="3405191"/>
            <a:ext cx="2076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3 years</a:t>
            </a:r>
          </a:p>
        </p:txBody>
      </p:sp>
      <p:sp>
        <p:nvSpPr>
          <p:cNvPr id="43" name="Nuage 42">
            <a:extLst>
              <a:ext uri="{FF2B5EF4-FFF2-40B4-BE49-F238E27FC236}">
                <a16:creationId xmlns:a16="http://schemas.microsoft.com/office/drawing/2014/main" id="{C14A6A00-9B81-4B4F-8BB6-93C1FF7C45CA}"/>
              </a:ext>
            </a:extLst>
          </p:cNvPr>
          <p:cNvSpPr/>
          <p:nvPr/>
        </p:nvSpPr>
        <p:spPr>
          <a:xfrm>
            <a:off x="557213" y="684391"/>
            <a:ext cx="3243263" cy="97295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SPAM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25F88CE3-E34F-4033-A279-F8B907BCE45E}"/>
              </a:ext>
            </a:extLst>
          </p:cNvPr>
          <p:cNvCxnSpPr>
            <a:cxnSpLocks/>
            <a:endCxn id="30" idx="0"/>
          </p:cNvCxnSpPr>
          <p:nvPr/>
        </p:nvCxnSpPr>
        <p:spPr>
          <a:xfrm>
            <a:off x="2012157" y="1657346"/>
            <a:ext cx="745424" cy="3579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Titre 1">
            <a:extLst>
              <a:ext uri="{FF2B5EF4-FFF2-40B4-BE49-F238E27FC236}">
                <a16:creationId xmlns:a16="http://schemas.microsoft.com/office/drawing/2014/main" id="{9F1557C0-6CA8-418D-9A86-B790665F1D42}"/>
              </a:ext>
            </a:extLst>
          </p:cNvPr>
          <p:cNvSpPr txBox="1">
            <a:spLocks/>
          </p:cNvSpPr>
          <p:nvPr/>
        </p:nvSpPr>
        <p:spPr>
          <a:xfrm>
            <a:off x="628651" y="128334"/>
            <a:ext cx="11215686" cy="47774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68580" tIns="34290" rIns="68580" bIns="3429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1.DEFINITION OF SPAM </a:t>
            </a:r>
          </a:p>
        </p:txBody>
      </p:sp>
      <p:pic>
        <p:nvPicPr>
          <p:cNvPr id="7" name="Image 6" descr="Icônes Personnes Équipe De Travail Groupe, Personnes Symbole Foule Conception Parfaite Ensemble Simple Pour L'Utilisation Dans Le Site Web Rapport D'Infographie, Illustration Vectorielle Solide&#10;">
            <a:extLst>
              <a:ext uri="{FF2B5EF4-FFF2-40B4-BE49-F238E27FC236}">
                <a16:creationId xmlns:a16="http://schemas.microsoft.com/office/drawing/2014/main" id="{3D373E2C-67CF-4D54-91A4-0FC6DD500EB6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0" t="70646"/>
          <a:stretch/>
        </p:blipFill>
        <p:spPr bwMode="auto">
          <a:xfrm>
            <a:off x="8601075" y="107154"/>
            <a:ext cx="3243263" cy="15501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71130060"/>
      </p:ext>
    </p:extLst>
  </p:cSld>
  <p:clrMapOvr>
    <a:masterClrMapping/>
  </p:clrMapOvr>
  <p:transition spd="med">
    <p:pull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0FDAC50-5ED8-4F4D-592B-F7826AFD0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801" y="6027543"/>
            <a:ext cx="1748368" cy="851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logo VF_01">
            <a:extLst>
              <a:ext uri="{FF2B5EF4-FFF2-40B4-BE49-F238E27FC236}">
                <a16:creationId xmlns:a16="http://schemas.microsoft.com/office/drawing/2014/main" id="{FB0E6B21-DCC2-A298-96F4-A8E091C7EE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"/>
          <a:stretch/>
        </p:blipFill>
        <p:spPr bwMode="auto">
          <a:xfrm>
            <a:off x="1" y="5956822"/>
            <a:ext cx="1943100" cy="901177"/>
          </a:xfrm>
          <a:prstGeom prst="rect">
            <a:avLst/>
          </a:prstGeom>
          <a:noFill/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9DD5072C-8E56-40BC-8904-523B3E4B257E}"/>
              </a:ext>
            </a:extLst>
          </p:cNvPr>
          <p:cNvSpPr txBox="1">
            <a:spLocks/>
          </p:cNvSpPr>
          <p:nvPr/>
        </p:nvSpPr>
        <p:spPr>
          <a:xfrm>
            <a:off x="782499" y="850901"/>
            <a:ext cx="6648450" cy="797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QUALITY INPUTS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13031D6-A601-45D8-974C-D2CAF36135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41474" y="1873226"/>
            <a:ext cx="2743571" cy="413387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04073C9-7BEF-4431-987B-1E4A7CABDF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77" y="1888699"/>
            <a:ext cx="3116263" cy="416015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636A9D7-2A60-422A-AC86-B8DAB3ED30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840" y="1853062"/>
            <a:ext cx="3007373" cy="4160153"/>
          </a:xfrm>
          <a:prstGeom prst="rect">
            <a:avLst/>
          </a:prstGeom>
        </p:spPr>
      </p:pic>
      <p:pic>
        <p:nvPicPr>
          <p:cNvPr id="16" name="Image 7" descr="C:\Users\Basile PC\Desktop\Dessins_Pesticides\Boites.tif">
            <a:extLst>
              <a:ext uri="{FF2B5EF4-FFF2-40B4-BE49-F238E27FC236}">
                <a16:creationId xmlns:a16="http://schemas.microsoft.com/office/drawing/2014/main" id="{8A2BCF8C-A807-4844-86D7-48CD8BE2B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l="3204" r="8653"/>
          <a:stretch>
            <a:fillRect/>
          </a:stretch>
        </p:blipFill>
        <p:spPr bwMode="auto">
          <a:xfrm>
            <a:off x="9570888" y="3451224"/>
            <a:ext cx="1963751" cy="2848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F1CF011-A24C-4344-B716-4EA1AD9D62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045" y="1169601"/>
            <a:ext cx="2463022" cy="248588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64E5A91-B84C-467A-9404-D4B8232E0DE1}"/>
              </a:ext>
            </a:extLst>
          </p:cNvPr>
          <p:cNvSpPr txBox="1"/>
          <p:nvPr/>
        </p:nvSpPr>
        <p:spPr>
          <a:xfrm>
            <a:off x="1261827" y="5374173"/>
            <a:ext cx="2743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COMPOST/FO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2474370-D7A5-4DCF-BE71-C4E60655C094}"/>
              </a:ext>
            </a:extLst>
          </p:cNvPr>
          <p:cNvSpPr txBox="1"/>
          <p:nvPr/>
        </p:nvSpPr>
        <p:spPr>
          <a:xfrm>
            <a:off x="4314305" y="5430110"/>
            <a:ext cx="2807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NPK, UREE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18A6668-8360-4EE0-A618-4B5C5DE01E88}"/>
              </a:ext>
            </a:extLst>
          </p:cNvPr>
          <p:cNvSpPr txBox="1"/>
          <p:nvPr/>
        </p:nvSpPr>
        <p:spPr>
          <a:xfrm>
            <a:off x="6829602" y="5545434"/>
            <a:ext cx="2807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CERTIFIED SEEDS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F782B90-5FF0-4D02-883C-018C85D24AF3}"/>
              </a:ext>
            </a:extLst>
          </p:cNvPr>
          <p:cNvSpPr txBox="1"/>
          <p:nvPr/>
        </p:nvSpPr>
        <p:spPr>
          <a:xfrm>
            <a:off x="9655525" y="6296365"/>
            <a:ext cx="249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ORGANIC PESTICIDES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96207CB-7443-4C23-A5E7-60261A3C53DD}"/>
              </a:ext>
            </a:extLst>
          </p:cNvPr>
          <p:cNvSpPr txBox="1"/>
          <p:nvPr/>
        </p:nvSpPr>
        <p:spPr>
          <a:xfrm>
            <a:off x="9585045" y="3006666"/>
            <a:ext cx="25750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BURKINA PHOSPHATE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0831127-7857-EBC5-5853-76FB3645B72E}"/>
              </a:ext>
            </a:extLst>
          </p:cNvPr>
          <p:cNvSpPr txBox="1">
            <a:spLocks/>
          </p:cNvSpPr>
          <p:nvPr/>
        </p:nvSpPr>
        <p:spPr>
          <a:xfrm>
            <a:off x="628650" y="128334"/>
            <a:ext cx="11419417" cy="45745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defPPr>
              <a:defRPr lang="fr-F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300" dirty="0">
                <a:solidFill>
                  <a:schemeClr val="accent2">
                    <a:lumMod val="75000"/>
                  </a:schemeClr>
                </a:solidFill>
              </a:rPr>
              <a:t>1.DEFINITION OF SPAM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7B1C3D-CD80-3189-ABE4-EA7C443DF20B}"/>
              </a:ext>
            </a:extLst>
          </p:cNvPr>
          <p:cNvSpPr txBox="1"/>
          <p:nvPr/>
        </p:nvSpPr>
        <p:spPr>
          <a:xfrm>
            <a:off x="7562851" y="483070"/>
            <a:ext cx="2807358" cy="1214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fr-FR" sz="1800" b="1" kern="1200" dirty="0"/>
              <a:t>PAFA-4R </a:t>
            </a:r>
            <a:r>
              <a:rPr lang="fr-FR" sz="1800" b="1" kern="1200" dirty="0" err="1"/>
              <a:t>funding</a:t>
            </a:r>
            <a:r>
              <a:rPr lang="fr-FR" sz="1800" b="1" kern="1200" dirty="0"/>
              <a:t> :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fr-FR" sz="1800" b="1" kern="1200" dirty="0"/>
              <a:t> 80% in </a:t>
            </a:r>
            <a:r>
              <a:rPr lang="fr-FR" sz="1800" b="1" kern="1200" dirty="0" err="1"/>
              <a:t>year</a:t>
            </a:r>
            <a:r>
              <a:rPr lang="fr-FR" sz="1800" b="1" kern="1200" dirty="0"/>
              <a:t> 1</a:t>
            </a:r>
            <a:endParaRPr lang="fr-FR" sz="1800" kern="1200" dirty="0"/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fr-FR" sz="1800" b="1" kern="1200" dirty="0"/>
              <a:t> 60% in </a:t>
            </a:r>
            <a:r>
              <a:rPr lang="fr-FR" sz="1800" b="1" kern="1200" dirty="0" err="1"/>
              <a:t>year</a:t>
            </a:r>
            <a:r>
              <a:rPr lang="fr-FR" sz="1800" b="1" kern="1200" dirty="0"/>
              <a:t> 2 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fr-FR" sz="1800" b="1" kern="1200" dirty="0"/>
              <a:t> 40% in </a:t>
            </a:r>
            <a:r>
              <a:rPr lang="fr-FR" sz="1800" b="1" kern="1200" dirty="0" err="1"/>
              <a:t>year</a:t>
            </a:r>
            <a:r>
              <a:rPr lang="fr-FR" sz="1800" b="1" kern="1200" dirty="0"/>
              <a:t> 3</a:t>
            </a:r>
            <a:endParaRPr lang="fr-FR" sz="1800" kern="1200" dirty="0"/>
          </a:p>
        </p:txBody>
      </p:sp>
    </p:spTree>
    <p:extLst>
      <p:ext uri="{BB962C8B-B14F-4D97-AF65-F5344CB8AC3E}">
        <p14:creationId xmlns:p14="http://schemas.microsoft.com/office/powerpoint/2010/main" val="2313737513"/>
      </p:ext>
    </p:extLst>
  </p:cSld>
  <p:clrMapOvr>
    <a:masterClrMapping/>
  </p:clrMapOvr>
  <p:transition spd="med">
    <p:pull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 VF_01">
            <a:extLst>
              <a:ext uri="{FF2B5EF4-FFF2-40B4-BE49-F238E27FC236}">
                <a16:creationId xmlns:a16="http://schemas.microsoft.com/office/drawing/2014/main" id="{3AD5C44F-EFCD-859B-5123-26C8C4B094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"/>
          <a:stretch/>
        </p:blipFill>
        <p:spPr bwMode="auto">
          <a:xfrm>
            <a:off x="0" y="6111617"/>
            <a:ext cx="1644118" cy="762514"/>
          </a:xfrm>
          <a:prstGeom prst="rect">
            <a:avLst/>
          </a:prstGeom>
          <a:noFill/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7DBA386C-6F58-4A69-AC10-A11C24F16063}"/>
              </a:ext>
            </a:extLst>
          </p:cNvPr>
          <p:cNvSpPr txBox="1">
            <a:spLocks/>
          </p:cNvSpPr>
          <p:nvPr/>
        </p:nvSpPr>
        <p:spPr>
          <a:xfrm rot="16200000">
            <a:off x="-2764071" y="3441720"/>
            <a:ext cx="6240285" cy="335610"/>
          </a:xfrm>
          <a:prstGeom prst="rect">
            <a:avLst/>
          </a:prstGeom>
          <a:solidFill>
            <a:srgbClr val="92D050"/>
          </a:solidFill>
        </p:spPr>
        <p:txBody>
          <a:bodyPr vert="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200" b="1" dirty="0">
                <a:latin typeface="Arial" panose="020B0604020202020204" pitchFamily="34" charset="0"/>
                <a:cs typeface="Arial" panose="020B0604020202020204" pitchFamily="34" charset="0"/>
              </a:rPr>
              <a:t>EQUIPMENT</a:t>
            </a:r>
          </a:p>
          <a:p>
            <a:pPr algn="ctr"/>
            <a:r>
              <a:rPr lang="fr-FR" sz="2200" b="1" dirty="0">
                <a:latin typeface="Arial" panose="020B0604020202020204" pitchFamily="34" charset="0"/>
                <a:cs typeface="Arial" panose="020B0604020202020204" pitchFamily="34" charset="0"/>
              </a:rPr>
              <a:t> AGRICULTURAL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74D39CC-24A8-4C2D-94E1-4843BD1979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68" y="1243145"/>
            <a:ext cx="4525749" cy="308868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355F951-A0E7-4CE2-A27F-1FA5086D2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2728" y="4378170"/>
            <a:ext cx="3899748" cy="2035898"/>
          </a:xfrm>
          <a:prstGeom prst="rect">
            <a:avLst/>
          </a:prstGeom>
        </p:spPr>
      </p:pic>
      <p:pic>
        <p:nvPicPr>
          <p:cNvPr id="1026" name="Picture 2" descr="Programme de tests et de démonstrations en milieu rural «Equipements pour  l'entretien mécanique des cultures» Campagne 1994-1995, Direction des  intrants et de la mécanisation agricole/ SMA. (Documents du Burkina Faso,  Décembre 1995,">
            <a:extLst>
              <a:ext uri="{FF2B5EF4-FFF2-40B4-BE49-F238E27FC236}">
                <a16:creationId xmlns:a16="http://schemas.microsoft.com/office/drawing/2014/main" id="{0AEA9C9B-DA64-4207-B247-2FDEBA4AA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989" y="4673599"/>
            <a:ext cx="25146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tériel Agricole Motoculteur au Burkina Faso - CoinAfrique Burkina Faso">
            <a:extLst>
              <a:ext uri="{FF2B5EF4-FFF2-40B4-BE49-F238E27FC236}">
                <a16:creationId xmlns:a16="http://schemas.microsoft.com/office/drawing/2014/main" id="{8185BFC7-EA16-4850-94ED-2F060686A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792" y="1419148"/>
            <a:ext cx="2381250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moir manuel - Ouagadougou, Burkina Faso | Ouagadougou, Burkina...">
            <a:extLst>
              <a:ext uri="{FF2B5EF4-FFF2-40B4-BE49-F238E27FC236}">
                <a16:creationId xmlns:a16="http://schemas.microsoft.com/office/drawing/2014/main" id="{1B60F7DD-81CD-4F28-80B6-491F8B123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4768417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WhatsApp Video 2021-11-16 at 11.12.10.mp4">
            <a:hlinkClick r:id="" action="ppaction://media"/>
            <a:extLst>
              <a:ext uri="{FF2B5EF4-FFF2-40B4-BE49-F238E27FC236}">
                <a16:creationId xmlns:a16="http://schemas.microsoft.com/office/drawing/2014/main" id="{CDE7B883-FBD3-49FC-9540-1A1D32AC765C}"/>
              </a:ext>
            </a:extLst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09778" y="647500"/>
            <a:ext cx="2381250" cy="2729251"/>
          </a:xfrm>
        </p:spPr>
      </p:pic>
      <p:pic>
        <p:nvPicPr>
          <p:cNvPr id="1032" name="Picture 8" descr="pulverisateur | 16 Litres">
            <a:extLst>
              <a:ext uri="{FF2B5EF4-FFF2-40B4-BE49-F238E27FC236}">
                <a16:creationId xmlns:a16="http://schemas.microsoft.com/office/drawing/2014/main" id="{594A7659-D8D3-4EF2-9EDA-0A5A71C4C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043" y="270411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A4CCF52-E504-5427-EBD1-08B228E8AC1B}"/>
              </a:ext>
            </a:extLst>
          </p:cNvPr>
          <p:cNvSpPr txBox="1"/>
          <p:nvPr/>
        </p:nvSpPr>
        <p:spPr>
          <a:xfrm>
            <a:off x="2018581" y="646858"/>
            <a:ext cx="73099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r-FR" sz="2800" b="1" dirty="0"/>
              <a:t>Funded by PAFA-4R at 80% once in year 1</a:t>
            </a:r>
            <a:endParaRPr lang="fr-FR" sz="280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CEC2B75-C9C5-1F4C-E186-21C71C7989B6}"/>
              </a:ext>
            </a:extLst>
          </p:cNvPr>
          <p:cNvSpPr txBox="1">
            <a:spLocks/>
          </p:cNvSpPr>
          <p:nvPr/>
        </p:nvSpPr>
        <p:spPr>
          <a:xfrm>
            <a:off x="628651" y="128334"/>
            <a:ext cx="11173882" cy="34634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68580" tIns="34290" rIns="68580" bIns="3429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3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1.DEFINITION OF SPAM </a:t>
            </a:r>
            <a:endParaRPr lang="fr-FR" sz="33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2707700-B263-9DC6-F379-5DD230BEDF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403" y="5988185"/>
            <a:ext cx="1748368" cy="851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995327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5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 VF_01">
            <a:extLst>
              <a:ext uri="{FF2B5EF4-FFF2-40B4-BE49-F238E27FC236}">
                <a16:creationId xmlns:a16="http://schemas.microsoft.com/office/drawing/2014/main" id="{AF5136D5-9EBD-8333-5376-1B12F7BD4B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"/>
          <a:stretch/>
        </p:blipFill>
        <p:spPr bwMode="auto">
          <a:xfrm>
            <a:off x="10125128" y="4874360"/>
            <a:ext cx="1967101" cy="912308"/>
          </a:xfrm>
          <a:prstGeom prst="rect">
            <a:avLst/>
          </a:prstGeom>
          <a:noFill/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A2C0245-1178-4BC1-89E0-5B49BD5B6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86" y="1000125"/>
            <a:ext cx="4538663" cy="2657475"/>
          </a:xfrm>
          <a:prstGeom prst="rect">
            <a:avLst/>
          </a:prstGeom>
        </p:spPr>
      </p:pic>
      <p:pic>
        <p:nvPicPr>
          <p:cNvPr id="6148" name="Picture 4" descr="L'agriculture au Burkina Faso">
            <a:extLst>
              <a:ext uri="{FF2B5EF4-FFF2-40B4-BE49-F238E27FC236}">
                <a16:creationId xmlns:a16="http://schemas.microsoft.com/office/drawing/2014/main" id="{AFC109F2-0EBC-4B48-BC51-352C922B6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6" y="3637189"/>
            <a:ext cx="4538662" cy="275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1CAB0DC-F7AB-41B8-A0B4-D6CC54A626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49" y="1030035"/>
            <a:ext cx="4733979" cy="230032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F00391D-853E-4E31-9F1A-BB22482710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49" y="3293428"/>
            <a:ext cx="4733979" cy="307502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71999AD-933B-F13B-1F17-ACF3E286B5B7}"/>
              </a:ext>
            </a:extLst>
          </p:cNvPr>
          <p:cNvSpPr txBox="1"/>
          <p:nvPr/>
        </p:nvSpPr>
        <p:spPr>
          <a:xfrm>
            <a:off x="1220347" y="6492874"/>
            <a:ext cx="9417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NB: OPBs should seize the opportunity to innovate in terms of equipment acquisition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7DBA386C-6F58-4A69-AC10-A11C24F16063}"/>
              </a:ext>
            </a:extLst>
          </p:cNvPr>
          <p:cNvSpPr txBox="1">
            <a:spLocks/>
          </p:cNvSpPr>
          <p:nvPr/>
        </p:nvSpPr>
        <p:spPr>
          <a:xfrm rot="5400000">
            <a:off x="-2524213" y="3520624"/>
            <a:ext cx="5931973" cy="273950"/>
          </a:xfrm>
          <a:prstGeom prst="rect">
            <a:avLst/>
          </a:prstGeom>
          <a:solidFill>
            <a:srgbClr val="92D050"/>
          </a:solidFill>
        </p:spPr>
        <p:txBody>
          <a:bodyPr vert="vert270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EQUIPMENT</a:t>
            </a:r>
          </a:p>
          <a:p>
            <a:pPr algn="ctr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AGRICULTURAL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1DF6E66-DCEC-0EE3-D50B-0A3CBC39B7A2}"/>
              </a:ext>
            </a:extLst>
          </p:cNvPr>
          <p:cNvSpPr txBox="1">
            <a:spLocks/>
          </p:cNvSpPr>
          <p:nvPr/>
        </p:nvSpPr>
        <p:spPr>
          <a:xfrm>
            <a:off x="628651" y="128334"/>
            <a:ext cx="11173882" cy="34634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68580" tIns="34290" rIns="68580" bIns="3429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3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1.DEFINITION OF SPAM </a:t>
            </a:r>
            <a:endParaRPr lang="fr-FR" sz="33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843A3F4-D3B0-203C-8E06-8548195A42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494" y="5790638"/>
            <a:ext cx="1748368" cy="851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8535094"/>
      </p:ext>
    </p:extLst>
  </p:cSld>
  <p:clrMapOvr>
    <a:masterClrMapping/>
  </p:clrMapOvr>
  <p:transition spd="med">
    <p:pull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A781A6F-DAF2-4AA7-C127-6E0A7BB36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986" y="5926377"/>
            <a:ext cx="1748368" cy="851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logo VF_01">
            <a:extLst>
              <a:ext uri="{FF2B5EF4-FFF2-40B4-BE49-F238E27FC236}">
                <a16:creationId xmlns:a16="http://schemas.microsoft.com/office/drawing/2014/main" id="{3CBB913B-CBB7-82C2-3E24-2DD9EA8C09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"/>
          <a:stretch/>
        </p:blipFill>
        <p:spPr bwMode="auto">
          <a:xfrm>
            <a:off x="0" y="5945692"/>
            <a:ext cx="1967101" cy="912308"/>
          </a:xfrm>
          <a:prstGeom prst="rect">
            <a:avLst/>
          </a:prstGeom>
          <a:noFill/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0A5D840C-AC9F-40EA-98FC-DDD787324B8A}"/>
              </a:ext>
            </a:extLst>
          </p:cNvPr>
          <p:cNvSpPr txBox="1">
            <a:spLocks/>
          </p:cNvSpPr>
          <p:nvPr/>
        </p:nvSpPr>
        <p:spPr>
          <a:xfrm rot="5400000">
            <a:off x="-2083239" y="3556598"/>
            <a:ext cx="4912670" cy="359700"/>
          </a:xfrm>
          <a:prstGeom prst="rect">
            <a:avLst/>
          </a:prstGeom>
          <a:solidFill>
            <a:srgbClr val="92D050"/>
          </a:solidFill>
        </p:spPr>
        <p:txBody>
          <a:bodyPr vert="vert270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BOARD</a:t>
            </a:r>
          </a:p>
          <a:p>
            <a:pPr algn="ctr"/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AGRICULTURAL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7DB855C-CAD1-4DC7-A4BE-628AB9554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50833"/>
            <a:ext cx="5257800" cy="263391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FD1B9FB-8B56-4407-A376-227B22B6B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1823" y="3453729"/>
            <a:ext cx="4628934" cy="285184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5757FF8-9E1C-4B4C-9C2C-BEE504E534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225" y="3319439"/>
            <a:ext cx="4019739" cy="2833735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00CB328F-EFBA-4F12-8BC1-F9BE41212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7"/>
          <a:stretch>
            <a:fillRect/>
          </a:stretch>
        </p:blipFill>
        <p:spPr bwMode="auto">
          <a:xfrm>
            <a:off x="6029542" y="1234040"/>
            <a:ext cx="4376444" cy="225203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81F4C15-9B06-DB74-2B4D-1B545E465A51}"/>
              </a:ext>
            </a:extLst>
          </p:cNvPr>
          <p:cNvSpPr txBox="1"/>
          <p:nvPr/>
        </p:nvSpPr>
        <p:spPr>
          <a:xfrm>
            <a:off x="8217764" y="807775"/>
            <a:ext cx="31716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r-FR" b="1" dirty="0"/>
              <a:t>100% funded by PAFA-4R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86AC571-5F7E-61FB-30EE-94D87B9264D6}"/>
              </a:ext>
            </a:extLst>
          </p:cNvPr>
          <p:cNvSpPr txBox="1">
            <a:spLocks/>
          </p:cNvSpPr>
          <p:nvPr/>
        </p:nvSpPr>
        <p:spPr>
          <a:xfrm>
            <a:off x="628651" y="128335"/>
            <a:ext cx="11173882" cy="48126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1.DEFINITION OF SPAM </a:t>
            </a:r>
            <a:endParaRPr lang="fr-FR" sz="24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244687"/>
      </p:ext>
    </p:extLst>
  </p:cSld>
  <p:clrMapOvr>
    <a:masterClrMapping/>
  </p:clrMapOvr>
  <p:transition spd="med">
    <p:pull dir="r"/>
  </p:transition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A65CF24E2CCB47876795610C76E9A7" ma:contentTypeVersion="100" ma:contentTypeDescription="Create a new document." ma:contentTypeScope="" ma:versionID="200d33c585e4ff8b67a4d1fe27d8e26c">
  <xsd:schema xmlns:xsd="http://www.w3.org/2001/XMLSchema" xmlns:xs="http://www.w3.org/2001/XMLSchema" xmlns:p="http://schemas.microsoft.com/office/2006/metadata/properties" xmlns:ns1="http://schemas.microsoft.com/sharepoint/v3" xmlns:ns2="a96d1671-b0b4-4464-a043-593dbebfaddd" xmlns:ns3="18bd3759-27b3-4e3e-8815-95d00e93ca02" targetNamespace="http://schemas.microsoft.com/office/2006/metadata/properties" ma:root="true" ma:fieldsID="36db0489d68ea0889f8eda984e84ec34" ns1:_="" ns2:_="" ns3:_="">
    <xsd:import namespace="http://schemas.microsoft.com/sharepoint/v3"/>
    <xsd:import namespace="a96d1671-b0b4-4464-a043-593dbebfaddd"/>
    <xsd:import namespace="18bd3759-27b3-4e3e-8815-95d00e93ca0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1:_ip_UnifiedCompliancePolicyProperties" minOccurs="0"/>
                <xsd:element ref="ns1:_ip_UnifiedCompliancePolicyUIAction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Year" minOccurs="0"/>
                <xsd:element ref="ns3:MediaServiceObjectDetectorVersion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6d1671-b0b4-4464-a043-593dbebfadd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0a8e3777-5ae6-4194-b38e-2d3bd7ec326e}" ma:internalName="TaxCatchAll" ma:showField="CatchAllData" ma:web="a96d1671-b0b4-4464-a043-593dbebfad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bd3759-27b3-4e3e-8815-95d00e93ca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dcea9d53-396a-4643-8c3b-a46bd9f06c0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Year" ma:index="27" nillable="true" ma:displayName="Year" ma:format="Dropdown" ma:internalName="Year">
      <xsd:simpleType>
        <xsd:restriction base="dms:Text">
          <xsd:maxLength value="255"/>
        </xsd:restriction>
      </xsd:simple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a96d1671-b0b4-4464-a043-593dbebfaddd" xsi:nil="true"/>
    <lcf76f155ced4ddcb4097134ff3c332f xmlns="18bd3759-27b3-4e3e-8815-95d00e93ca02">
      <Terms xmlns="http://schemas.microsoft.com/office/infopath/2007/PartnerControls"/>
    </lcf76f155ced4ddcb4097134ff3c332f>
    <Year xmlns="18bd3759-27b3-4e3e-8815-95d00e93ca02" xsi:nil="true"/>
    <_dlc_DocId xmlns="a96d1671-b0b4-4464-a043-593dbebfaddd">XV4EPD6DQDWV-1103935761-7036</_dlc_DocId>
    <_dlc_DocIdUrl xmlns="a96d1671-b0b4-4464-a043-593dbebfaddd">
      <Url>https://acdivoca.sharepoint.com/sites/Intranet/projects/Burkina Faso/vimplus/_layouts/15/DocIdRedir.aspx?ID=XV4EPD6DQDWV-1103935761-7036</Url>
      <Description>XV4EPD6DQDWV-1103935761-7036</Description>
    </_dlc_DocIdUrl>
  </documentManagement>
</p:properties>
</file>

<file path=customXml/itemProps1.xml><?xml version="1.0" encoding="utf-8"?>
<ds:datastoreItem xmlns:ds="http://schemas.openxmlformats.org/officeDocument/2006/customXml" ds:itemID="{240ACAAF-2526-4D81-9E3D-51FDCE6B75D3}"/>
</file>

<file path=customXml/itemProps2.xml><?xml version="1.0" encoding="utf-8"?>
<ds:datastoreItem xmlns:ds="http://schemas.openxmlformats.org/officeDocument/2006/customXml" ds:itemID="{57177348-C25E-4509-B3D6-9DA70512E14F}"/>
</file>

<file path=customXml/itemProps3.xml><?xml version="1.0" encoding="utf-8"?>
<ds:datastoreItem xmlns:ds="http://schemas.openxmlformats.org/officeDocument/2006/customXml" ds:itemID="{F53A205E-94D2-47A8-ACAC-EE836A5DB2EE}"/>
</file>

<file path=customXml/itemProps4.xml><?xml version="1.0" encoding="utf-8"?>
<ds:datastoreItem xmlns:ds="http://schemas.openxmlformats.org/officeDocument/2006/customXml" ds:itemID="{C4CBF145-3DFE-49AF-8274-F582B73ADA8E}"/>
</file>

<file path=docProps/app.xml><?xml version="1.0" encoding="utf-8"?>
<Properties xmlns="http://schemas.openxmlformats.org/officeDocument/2006/extended-properties" xmlns:vt="http://schemas.openxmlformats.org/officeDocument/2006/docPropsVTypes">
  <TotalTime>6114</TotalTime>
  <Words>1008</Words>
  <Application>Microsoft Office PowerPoint</Application>
  <PresentationFormat>Widescreen</PresentationFormat>
  <Paragraphs>143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Arial Narrow</vt:lpstr>
      <vt:lpstr>Calibri</vt:lpstr>
      <vt:lpstr>Calibri Light</vt:lpstr>
      <vt:lpstr>Courier New</vt:lpstr>
      <vt:lpstr>Gill Sans MT</vt:lpstr>
      <vt:lpstr>Stencil</vt:lpstr>
      <vt:lpstr>Wingdings</vt:lpstr>
      <vt:lpstr>Thème Office</vt:lpstr>
      <vt:lpstr>1_Thème Office</vt:lpstr>
      <vt:lpstr>PowerPoint Presentation</vt:lpstr>
      <vt:lpstr>PRESENTATION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EUVRE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de l’exposé</dc:title>
  <dc:creator>HP</dc:creator>
  <cp:keywords>, docId:69EDD971079A772D877F94156AE8589C</cp:keywords>
  <cp:lastModifiedBy>Nicole Mae Lee</cp:lastModifiedBy>
  <cp:revision>326</cp:revision>
  <dcterms:created xsi:type="dcterms:W3CDTF">2020-02-19T14:26:57Z</dcterms:created>
  <dcterms:modified xsi:type="dcterms:W3CDTF">2023-12-19T20:42:01Z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0x010100A9A65CF24E2CCB47876795610C76E9A7</vt:lpwstr>
  </property>
  <property fmtid="{D5CDD505-2E9C-101B-9397-08002B2CF9AE}" pid="3" name="_dlc_DocIdItemGuid">
    <vt:lpwstr>dfa4ba9c-cb03-4d20-b55c-71a5cad4d538</vt:lpwstr>
  </property>
</Properties>
</file>