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2" r:id="rId6"/>
    <p:sldMasterId id="2147483684" r:id="rId7"/>
    <p:sldMasterId id="2147483698" r:id="rId8"/>
    <p:sldMasterId id="2147483711" r:id="rId9"/>
    <p:sldMasterId id="2147483723" r:id="rId10"/>
  </p:sldMasterIdLst>
  <p:notesMasterIdLst>
    <p:notesMasterId r:id="rId25"/>
  </p:notesMasterIdLst>
  <p:sldIdLst>
    <p:sldId id="362" r:id="rId11"/>
    <p:sldId id="3101" r:id="rId12"/>
    <p:sldId id="363" r:id="rId13"/>
    <p:sldId id="358" r:id="rId14"/>
    <p:sldId id="307" r:id="rId15"/>
    <p:sldId id="360" r:id="rId16"/>
    <p:sldId id="361" r:id="rId17"/>
    <p:sldId id="3060" r:id="rId18"/>
    <p:sldId id="3104" r:id="rId19"/>
    <p:sldId id="3100" r:id="rId20"/>
    <p:sldId id="308" r:id="rId21"/>
    <p:sldId id="3046" r:id="rId22"/>
    <p:sldId id="3099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F1BC95-B5E2-823F-8D29-BDE88A4FCDA2}" name="Cheryl Turner" initials="CT" userId="S::CTurner@acdivoca.org::fb0b15fa-6f07-4366-ad5d-c4672654f8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A7"/>
    <a:srgbClr val="EA6847"/>
    <a:srgbClr val="C6E6E8"/>
    <a:srgbClr val="FDB59F"/>
    <a:srgbClr val="D9C7D7"/>
    <a:srgbClr val="662E6B"/>
    <a:srgbClr val="B5DFCF"/>
    <a:srgbClr val="2BB673"/>
    <a:srgbClr val="218F5B"/>
    <a:srgbClr val="E75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71080" autoAdjust="0"/>
  </p:normalViewPr>
  <p:slideViewPr>
    <p:cSldViewPr snapToGrid="0">
      <p:cViewPr varScale="1">
        <p:scale>
          <a:sx n="76" d="100"/>
          <a:sy n="76" d="100"/>
        </p:scale>
        <p:origin x="19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DA5E6-A25C-4C9B-A61D-5526A6916635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Cliquez pour modifier les styles de texte du Master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D8568-AEA1-45BB-9A16-560ABDB37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AC24F-EBA4-4176-8C00-AC75FA6606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081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C4A8F-9611-4204-9137-87D7CA4C2E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45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</a:t>
            </a:r>
          </a:p>
          <a:p>
            <a:endParaRPr lang="en-US" dirty="0"/>
          </a:p>
          <a:p>
            <a:r>
              <a:rPr lang="en-US" dirty="0"/>
              <a:t>Texte noir - Chocs et stress </a:t>
            </a:r>
            <a:r>
              <a:rPr lang="en-US" dirty="0" err="1"/>
              <a:t>présents</a:t>
            </a:r>
            <a:r>
              <a:rPr lang="en-US" dirty="0"/>
              <a:t> dans le proposal à </a:t>
            </a:r>
            <a:r>
              <a:rPr lang="en-US" dirty="0" err="1"/>
              <a:t>l’USAID</a:t>
            </a:r>
            <a:r>
              <a:rPr lang="en-US" dirty="0"/>
              <a:t> (2018)</a:t>
            </a:r>
          </a:p>
          <a:p>
            <a:endParaRPr lang="en-US" dirty="0"/>
          </a:p>
          <a:p>
            <a:r>
              <a:rPr lang="en-US" dirty="0"/>
              <a:t>Texte rouge - Chocs et stress présents à la fin de FY2022. </a:t>
            </a:r>
            <a:r>
              <a:rPr lang="fr-FR" dirty="0"/>
              <a:t>Il y a eu une augmentation significative du nombre de chocs et de stress, ainsi que de leur fréquence et de leur gravité. </a:t>
            </a:r>
            <a:endParaRPr lang="en-US" dirty="0"/>
          </a:p>
          <a:p>
            <a:endParaRPr lang="en-US" dirty="0"/>
          </a:p>
          <a:p>
            <a:r>
              <a:rPr lang="en-US" dirty="0"/>
              <a:t>Ce changement de </a:t>
            </a:r>
            <a:r>
              <a:rPr lang="en-US" dirty="0" err="1"/>
              <a:t>contexte</a:t>
            </a:r>
            <a:r>
              <a:rPr lang="en-US" dirty="0"/>
              <a:t> a </a:t>
            </a:r>
            <a:r>
              <a:rPr lang="en-US" dirty="0" err="1"/>
              <a:t>nécessit</a:t>
            </a:r>
            <a:r>
              <a:rPr lang="pt-BR" dirty="0"/>
              <a:t>é la </a:t>
            </a:r>
            <a:r>
              <a:rPr lang="en-US" dirty="0"/>
              <a:t>collaboration, </a:t>
            </a:r>
            <a:r>
              <a:rPr lang="en-US" dirty="0" err="1"/>
              <a:t>l’adaptation</a:t>
            </a:r>
            <a:r>
              <a:rPr lang="en-US" dirty="0"/>
              <a:t> et la resilience </a:t>
            </a:r>
            <a:r>
              <a:rPr lang="en-US" dirty="0" err="1"/>
              <a:t>afin</a:t>
            </a:r>
            <a:r>
              <a:rPr lang="en-US" dirty="0"/>
              <a:t> de </a:t>
            </a:r>
            <a:r>
              <a:rPr lang="en-US" dirty="0" err="1"/>
              <a:t>réduire</a:t>
            </a:r>
            <a:r>
              <a:rPr lang="en-US" dirty="0"/>
              <a:t> la </a:t>
            </a:r>
            <a:r>
              <a:rPr lang="en-US" dirty="0" err="1"/>
              <a:t>perte</a:t>
            </a:r>
            <a:r>
              <a:rPr lang="en-US" dirty="0"/>
              <a:t> des gains de </a:t>
            </a:r>
            <a:r>
              <a:rPr lang="en-US" dirty="0" err="1"/>
              <a:t>développement</a:t>
            </a:r>
            <a:r>
              <a:rPr lang="en-US" dirty="0"/>
              <a:t> et de </a:t>
            </a:r>
            <a:r>
              <a:rPr lang="en-US" dirty="0" err="1"/>
              <a:t>stabiliser</a:t>
            </a:r>
            <a:r>
              <a:rPr lang="en-US" dirty="0"/>
              <a:t> les populations </a:t>
            </a:r>
            <a:r>
              <a:rPr lang="en-US" dirty="0" err="1"/>
              <a:t>cibles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7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72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81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2020 - Mise en œuvre initiale - Stabiliser, adapter, prospérer ; également COVID.  Une grande partie de l'adaptation au COVID avait déjà été nécessaire pour s'adapter à la situation en matière de sécurité (pas de rassemblement en groupes, difficultés de déplacement, méfiance).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03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98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C4A8F-9611-4204-9137-87D7CA4C2E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11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2020 - </a:t>
            </a:r>
            <a:r>
              <a:rPr lang="fr-FR" dirty="0" err="1"/>
              <a:t>ViMPlus</a:t>
            </a:r>
            <a:r>
              <a:rPr lang="fr-FR" dirty="0"/>
              <a:t> inclut les hôtes de maison dans son groupe cible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>
                <a:solidFill>
                  <a:schemeClr val="bg1"/>
                </a:solidFill>
                <a:ea typeface="Roboto"/>
                <a:cs typeface="Roboto"/>
                <a:sym typeface="Roboto"/>
              </a:rPr>
              <a:t>2021- Planification d'urgence - Renforcer les capacités de transfert des personnes déplacées pour leur permettre de rentrer chez elles</a:t>
            </a:r>
            <a:endParaRPr lang="fr-FR" sz="1200" b="0" dirty="0">
              <a:solidFill>
                <a:schemeClr val="bg1"/>
              </a:solidFill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>
                <a:solidFill>
                  <a:schemeClr val="bg1"/>
                </a:solidFill>
                <a:ea typeface="Roboto"/>
                <a:cs typeface="Roboto"/>
              </a:rPr>
              <a:t>2022 - Intégration des PDI dans les SCOOPS, les GASPA, la cohésion sociale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bg1"/>
                </a:solidFill>
              </a:rPr>
              <a:t>2023 - </a:t>
            </a:r>
            <a:r>
              <a:rPr lang="en-US" sz="1200" b="0" dirty="0" err="1">
                <a:solidFill>
                  <a:schemeClr val="bg1"/>
                </a:solidFill>
              </a:rPr>
              <a:t>Poursuite</a:t>
            </a:r>
            <a:r>
              <a:rPr lang="en-US" sz="1200" b="0" dirty="0">
                <a:solidFill>
                  <a:schemeClr val="bg1"/>
                </a:solidFill>
              </a:rPr>
              <a:t> de </a:t>
            </a:r>
            <a:r>
              <a:rPr lang="en-US" sz="1200" b="0" dirty="0" err="1">
                <a:solidFill>
                  <a:schemeClr val="bg1"/>
                </a:solidFill>
              </a:rPr>
              <a:t>l'intégration</a:t>
            </a:r>
            <a:endParaRPr lang="en-US" sz="1200" b="0" dirty="0">
              <a:solidFill>
                <a:schemeClr val="bg1"/>
              </a:solidFill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89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Interventions Nexus </a:t>
            </a:r>
            <a:r>
              <a:rPr lang="fr-FR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développées/assurées </a:t>
            </a:r>
            <a:r>
              <a:rPr lang="fr-FR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</a:p>
          <a:p>
            <a:pPr>
              <a:spcBef>
                <a:spcPts val="60"/>
              </a:spcBef>
              <a:spcAft>
                <a:spcPts val="476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Intégration pacifique dans la communauté d'accueil, y compris la cohésion sociale et l'accès aux ressources.</a:t>
            </a:r>
          </a:p>
          <a:p>
            <a:pPr>
              <a:spcBef>
                <a:spcPts val="60"/>
              </a:spcBef>
              <a:spcAft>
                <a:spcPts val="476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Reconstitution des revenus par le biais d'activités génératrices de revenus et de microentreprises rurales, </a:t>
            </a:r>
          </a:p>
          <a:p>
            <a:pPr>
              <a:spcBef>
                <a:spcPts val="60"/>
              </a:spcBef>
              <a:spcAft>
                <a:spcPts val="476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Reconstitution du cheptel grâce à des unités d'élevage  </a:t>
            </a:r>
          </a:p>
          <a:p>
            <a:pPr>
              <a:spcBef>
                <a:spcPts val="60"/>
              </a:spcBef>
              <a:spcAft>
                <a:spcPts val="476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Générer des revenus grâce aux unités d'engraissement </a:t>
            </a:r>
          </a:p>
          <a:p>
            <a:pPr>
              <a:spcBef>
                <a:spcPts val="60"/>
              </a:spcBef>
              <a:spcAft>
                <a:spcPts val="476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Accès aux intrants agricoles grâce à l'achat groupé et à la production de masse de fumier organique</a:t>
            </a:r>
          </a:p>
          <a:p>
            <a:pPr>
              <a:spcBef>
                <a:spcPts val="60"/>
              </a:spcBef>
              <a:spcAft>
                <a:spcPts val="476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Dépistage de la malnutrition chez les enfants déplacés avec le soutien des mères leaders</a:t>
            </a:r>
          </a:p>
          <a:p>
            <a:pPr>
              <a:spcBef>
                <a:spcPts val="60"/>
              </a:spcBef>
              <a:spcAft>
                <a:spcPts val="476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Construction d'installations de lavage des mains </a:t>
            </a:r>
          </a:p>
          <a:p>
            <a:pPr>
              <a:spcBef>
                <a:spcPts val="60"/>
              </a:spcBef>
              <a:spcAft>
                <a:spcPts val="476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Adoption de comportements positifs pour la santé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3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4419" y="1105737"/>
            <a:ext cx="9057516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251" y="3593725"/>
            <a:ext cx="9057516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411149-736F-5845-8ED3-8776F15382B1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582061-F716-DA4D-9F0B-1F73A3D2CA73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779153-5D05-5447-BD5B-608E76D73AEC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1E5A235-43DF-B249-AD30-06FF5F7C9FCB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F4685B-6DE6-7B43-AF68-D665AABF1FF3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56439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097" y="900442"/>
            <a:ext cx="984570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553355"/>
            <a:ext cx="10515600" cy="2528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D9AC04-468E-4976-818A-8363019F6E1F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5747E85-8DF2-4FBA-A854-5BCB38EEA36B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ADADEEB-B758-4026-B143-F924946854D5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7A598A-7D20-4AB0-9B39-ABBD3E0CDE44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9D8495-9161-46F3-B30E-A8BC4B97D5D0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F619E36-7A61-0748-B050-575A3FDD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A03B558-FF53-3F4D-BBF2-CB2AFD58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C2D16A6-0F9C-A44B-9B40-855D4AE0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2306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0809" y="365125"/>
            <a:ext cx="7071692" cy="52306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0B9010-E861-4B4F-A835-2067CEB8D0A2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90FA40-A0F1-40D6-8EE9-23068697791C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1C5DAD-B8DB-4A96-B24C-0B987F05F9CF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BF30068-880E-422A-ADD0-C189A080BD7B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2AD9C59-C68D-4FBB-AF08-7A7793572230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2DDBD58-2450-B14E-9CE9-E89EF45C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2959464-613D-9642-B042-8F2A7299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2D50ACC-80BA-0E47-AD85-44DA4702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5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0B092376-293D-814E-8504-10AD3FC6C3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59033" y="920887"/>
            <a:ext cx="2082800" cy="990600"/>
          </a:xfrm>
          <a:gradFill flip="none" rotWithShape="1">
            <a:gsLst>
              <a:gs pos="0">
                <a:srgbClr val="D3D3D3">
                  <a:alpha val="72549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/>
          <a:lstStyle>
            <a:lvl1pPr marL="0" indent="0" algn="l">
              <a:buNone/>
              <a:defRPr lang="en-US" sz="1400" dirty="0" smtClean="0">
                <a:solidFill>
                  <a:srgbClr val="404040"/>
                </a:solidFill>
                <a:latin typeface="+mn-lt"/>
              </a:defRPr>
            </a:lvl1pPr>
          </a:lstStyle>
          <a:p>
            <a:pPr marL="0" lvl="0" rtl="0">
              <a:lnSpc>
                <a:spcPct val="85000"/>
              </a:lnSpc>
            </a:pPr>
            <a:r>
              <a:rPr lang="fr-FR"/>
              <a:t>Modifiez les styles du texte du masque</a:t>
            </a:r>
          </a:p>
        </p:txBody>
      </p:sp>
      <p:sp>
        <p:nvSpPr>
          <p:cNvPr id="81" name="Espace réservé du texte 77">
            <a:extLst>
              <a:ext uri="{FF2B5EF4-FFF2-40B4-BE49-F238E27FC236}">
                <a16:creationId xmlns:a16="http://schemas.microsoft.com/office/drawing/2014/main" id="{B0998207-3F3B-9940-9A4A-F5C7E11A0C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3372" y="1220069"/>
            <a:ext cx="2082800" cy="990600"/>
          </a:xfrm>
          <a:gradFill flip="none" rotWithShape="1">
            <a:gsLst>
              <a:gs pos="0">
                <a:srgbClr val="D3D3D3">
                  <a:alpha val="72549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/>
          <a:lstStyle>
            <a:lvl1pPr marL="0" indent="0" algn="l">
              <a:buNone/>
              <a:defRPr lang="en-US" sz="1400" dirty="0" smtClean="0">
                <a:solidFill>
                  <a:srgbClr val="404040"/>
                </a:solidFill>
                <a:latin typeface="+mn-lt"/>
              </a:defRPr>
            </a:lvl1pPr>
          </a:lstStyle>
          <a:p>
            <a:pPr marL="0" lvl="0" rtl="0">
              <a:lnSpc>
                <a:spcPct val="85000"/>
              </a:lnSpc>
            </a:pPr>
            <a:r>
              <a:rPr lang="fr-FR"/>
              <a:t>Modifiez les styles du texte du masque</a:t>
            </a:r>
          </a:p>
        </p:txBody>
      </p:sp>
      <p:sp>
        <p:nvSpPr>
          <p:cNvPr id="82" name="Espace réservé du texte 77">
            <a:extLst>
              <a:ext uri="{FF2B5EF4-FFF2-40B4-BE49-F238E27FC236}">
                <a16:creationId xmlns:a16="http://schemas.microsoft.com/office/drawing/2014/main" id="{9A62C131-98B4-A846-AE6C-DF6B5A743E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05499" y="1608825"/>
            <a:ext cx="2082800" cy="990600"/>
          </a:xfrm>
          <a:gradFill flip="none" rotWithShape="1">
            <a:gsLst>
              <a:gs pos="0">
                <a:srgbClr val="D3D3D3">
                  <a:alpha val="72549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/>
          <a:lstStyle>
            <a:lvl1pPr marL="0" indent="0" algn="l">
              <a:buNone/>
              <a:defRPr lang="en-US" sz="1400" dirty="0" smtClean="0">
                <a:solidFill>
                  <a:srgbClr val="404040"/>
                </a:solidFill>
                <a:latin typeface="+mn-lt"/>
              </a:defRPr>
            </a:lvl1pPr>
          </a:lstStyle>
          <a:p>
            <a:pPr marL="0" lvl="0" rtl="0">
              <a:lnSpc>
                <a:spcPct val="85000"/>
              </a:lnSpc>
            </a:pPr>
            <a:r>
              <a:rPr lang="fr-FR"/>
              <a:t>Modifiez les styles du texte du masque</a:t>
            </a:r>
          </a:p>
        </p:txBody>
      </p:sp>
      <p:sp>
        <p:nvSpPr>
          <p:cNvPr id="84" name="Espace réservé du texte 83">
            <a:extLst>
              <a:ext uri="{FF2B5EF4-FFF2-40B4-BE49-F238E27FC236}">
                <a16:creationId xmlns:a16="http://schemas.microsoft.com/office/drawing/2014/main" id="{C87789DE-8F91-E44E-96BE-12C0559F6F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65622" y="2269796"/>
            <a:ext cx="1207557" cy="2603790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>
              <a:buNone/>
              <a:defRPr lang="en-US" sz="2400" dirty="0" smtClean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</a:lstStyle>
          <a:p>
            <a:pPr marL="0" lvl="0" algn="ctr" rtl="0">
              <a:lnSpc>
                <a:spcPct val="85000"/>
              </a:lnSpc>
            </a:pPr>
            <a:r>
              <a:rPr lang="fr-FR"/>
              <a:t>Modifiez les styles du texte du masque</a:t>
            </a:r>
          </a:p>
        </p:txBody>
      </p:sp>
      <p:sp>
        <p:nvSpPr>
          <p:cNvPr id="85" name="Espace réservé du texte 83">
            <a:extLst>
              <a:ext uri="{FF2B5EF4-FFF2-40B4-BE49-F238E27FC236}">
                <a16:creationId xmlns:a16="http://schemas.microsoft.com/office/drawing/2014/main" id="{D5C13B08-1AEA-0541-B928-190FE4F59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0941" y="2625619"/>
            <a:ext cx="1207557" cy="2603790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>
              <a:buNone/>
              <a:defRPr lang="en-US" sz="2400" dirty="0" smtClean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marL="0" lvl="0" algn="ctr" rtl="0">
              <a:lnSpc>
                <a:spcPct val="85000"/>
              </a:lnSpc>
            </a:pPr>
            <a:r>
              <a:rPr lang="fr-FR"/>
              <a:t>Modifiez les styles du texte du masque</a:t>
            </a:r>
          </a:p>
        </p:txBody>
      </p:sp>
      <p:sp>
        <p:nvSpPr>
          <p:cNvPr id="86" name="Espace réservé du texte 83">
            <a:extLst>
              <a:ext uri="{FF2B5EF4-FFF2-40B4-BE49-F238E27FC236}">
                <a16:creationId xmlns:a16="http://schemas.microsoft.com/office/drawing/2014/main" id="{9A0A668D-AC6C-0847-B1DA-2DF3A211D5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5590" y="3028900"/>
            <a:ext cx="1207557" cy="2603790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>
              <a:buNone/>
              <a:defRPr lang="en-US" sz="2400" dirty="0" smtClean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</a:lstStyle>
          <a:p>
            <a:pPr marL="0" lvl="0" algn="ctr" rtl="0">
              <a:lnSpc>
                <a:spcPct val="85000"/>
              </a:lnSpc>
            </a:pPr>
            <a:r>
              <a:rPr lang="fr-FR"/>
              <a:t>Modifiez les styles du texte du masque</a:t>
            </a:r>
          </a:p>
        </p:txBody>
      </p:sp>
      <p:sp>
        <p:nvSpPr>
          <p:cNvPr id="90" name="Espace réservé du texte 89">
            <a:extLst>
              <a:ext uri="{FF2B5EF4-FFF2-40B4-BE49-F238E27FC236}">
                <a16:creationId xmlns:a16="http://schemas.microsoft.com/office/drawing/2014/main" id="{91BB790C-6BC5-134B-A8A8-83ECB5114A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94691" y="4502477"/>
            <a:ext cx="4803553" cy="830997"/>
          </a:xfrm>
          <a:noFill/>
          <a:scene3d>
            <a:camera prst="orthographicFront">
              <a:rot lat="1980000" lon="1800000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 algn="ctr">
              <a:buNone/>
              <a:defRPr lang="en-US" sz="2400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marL="0" lvl="0" rtl="0"/>
            <a:r>
              <a:rPr lang="fr-FR"/>
              <a:t>Modifiez les styles du texte du masque</a:t>
            </a:r>
          </a:p>
        </p:txBody>
      </p:sp>
      <p:sp>
        <p:nvSpPr>
          <p:cNvPr id="2" name="Titre 1">
            <a:extLst>
              <a:ext uri="{FF2B5EF4-FFF2-40B4-BE49-F238E27FC236}">
                <a16:creationId xmlns:a16="http://schemas.microsoft.com/office/drawing/2014/main" id="{8B776898-FCE7-274A-A10F-DC97B30F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181600"/>
            <a:ext cx="3048000" cy="1027247"/>
          </a:xfrm>
        </p:spPr>
        <p:txBody>
          <a:bodyPr rtlCol="0">
            <a:normAutofit/>
          </a:bodyPr>
          <a:lstStyle>
            <a:lvl1pPr marL="342900" indent="-342900" algn="ctr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06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DD50-61C4-2149-89CA-7C485CD77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16ABA-2996-2B43-8C96-0694B0E95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2D3139-E4DF-1D4A-8606-03E02B65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4C91A4-42E6-CD4E-B768-ED2E482C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80CA6B-0728-C94B-8DB6-1AEC7AAC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51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14229-1BF6-3F41-B666-118D88DD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4424-339B-6E4B-8C55-6B687AFCE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D934A6-2860-C547-B191-E06F87CA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A5957B-15D5-8C4F-A5CC-BFED6AC92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C7C71A-8F8E-D54E-A823-68C364A9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51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D56FA-6310-134E-88F2-4844C4B9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8ACA7-0B0F-5D49-A26B-3DC447D89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2050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108C44-63BA-5043-88C9-47006C43CA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6373AF-E6DA-0F4B-95DC-3078C9AD8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650A306-C0D0-1B4B-AEAC-8C123F6F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01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1AF4-6571-0A4D-B43D-EAEBC832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B0D89-C708-1544-B9AB-262D92CE4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79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6AAFB-46E1-EF4F-B2A3-69DAE182A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79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919931B-D311-B74B-8D1F-028FF603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917813B-8338-F34D-ABE1-0762281E1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BF1117A-E097-B143-9C8A-B7AECEB7F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49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9B689-8AB3-BF4D-8A71-EDB6FD75A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48F7E-E484-864B-B9CF-B675DFEB0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2D9750-860E-D941-A365-054D35990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81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5DF8F5-1D86-8940-985A-381B1CF91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EF5C2B-1898-0A43-B8A1-F665EC924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81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BC31670-8319-A747-9072-15B6C5B9E5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AD9B663-D156-754B-BC82-5C7D73B1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68F1AF2-45A4-1D45-BA7A-2AFEBFEE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67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10864-8ED6-5940-81E6-9A0F2794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28AC314-2548-564D-9E61-5590D7D6C0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B63D008-0A36-4947-952E-1195EA50C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7725EA-BD29-2244-95B1-6A57B2C4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97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77565F-B4CD-6443-ABCF-4F7BDF792C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B67888-17CD-B04B-9F81-33D1C197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1ECCB8-E7E0-4242-8778-1C4E09081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6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480" y="132471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7630"/>
            <a:ext cx="10515600" cy="25282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E9840F5-5E87-4CD0-8476-EF6597982C2B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30999F-82CD-41C6-B2F5-E75AD24CA5E9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65E1E6C-1B1E-4A84-89B7-93186CCA8615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DA01D6-8A02-4F80-9AD5-33901E714EFB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423255-563E-4317-B4EB-DD6A76A12BEC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FFC55FC-6E42-5144-9A96-215CE311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40196B2-0628-144E-9C1C-DB3ADCC4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FC0B4E7-8418-5F46-9F67-642887CA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23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77060-1054-5544-82D5-58F1D605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1F65D-11FA-3F47-A7AB-E9E7920B8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117F6-838B-4A49-A232-46A67C611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A53EBE8-A916-6947-BF04-7FE6E632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DDEB025-5BC8-9F4A-9201-E5E1B5EE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F13A13-326F-0447-9AFF-54370061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9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4F4A1-1024-0B47-A015-0840EB487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2FE4E8-D75C-8F4D-9826-8E00352C2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69F76-6701-A344-A2C1-6E0A409AB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368DA9A-50EB-4A4B-AD21-04AEF17C0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678F202-7624-064B-93C2-1B220AC1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9B196B-B238-9F46-9D3B-CBA40853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43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13EDB-3F7E-5A46-916C-8A5736BE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432AE-01A6-9449-8211-4B67C8900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165B85C-73D0-4742-A6FE-7056DB0A83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579E1C-FC09-9C49-8767-8BEE830D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966221-D98B-CC42-9D2B-16531E95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9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3BF2FE-23CE-E84A-B0CF-6346A9A79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387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305C7-EBF2-2645-B154-2295E5400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387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BF10C0F-70DA-3B41-B9D7-BA8F2005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1E331C-6AA4-C94C-93FE-5606FA4D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2BE668-BB42-3C4F-AF94-DC66247C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67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AABFE-4A6A-384A-B42B-0DFDA6FD7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FE2E9-C6BD-3D40-A986-BBA092065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7217B6B-214D-4A46-8C24-04B1DEB86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0772FC-2086-3A44-8FE6-2A2E180A4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167B5F-B415-2D45-A0C8-6209B50DB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39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7240-80A2-B24A-9846-71C33FD2E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91C67-742B-8D44-947E-93F314EDE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0729939-45C9-BE4A-B155-4F6671760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6F5B70-CF47-1A41-BD24-CCFD304EB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142164-52D7-0E46-91B8-847C8815B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86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FE36D-CAFC-5749-A8E1-A4454640B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57353-1E06-7E41-BD22-02E01696F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165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F52834E-3C45-B649-8F58-AE4F7A6EF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88A5A8-14D9-EF49-9B02-1E6DDD807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63DA86-B7E6-6F4F-9A3C-E18915B30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17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893F-E042-B040-8EB1-37E54E0E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F5232-0E80-F946-BB40-17C7C57F7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8AE04-64D1-9143-8120-14DD5C255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6EAFE46-2A65-0343-B8D1-C3C51807C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C2F1B80-5282-354D-BC90-03981A3A3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359FE7B-48E3-9640-969A-F7BF938B0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2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3076-F4B3-874D-9B34-C22A24823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59455-3B73-1942-AD47-9DC32FAA5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5A724-3430-074D-9CD4-A9D8E602F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4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19722-ECC7-1F43-AC74-32039D31D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0A8A6-5B46-6B46-BEF8-7891833B8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4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CBAC9E8-6AAC-3C4D-8EF5-F610A0E2B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9A180D1-35F8-0149-A6D7-DD53B373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0502D8B-BED0-B042-AD17-83639C615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81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07F1F-A394-944D-A27E-83E4D631E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22272A3-911A-634E-AA88-7352D01CD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E601A3-DF89-9F47-8F04-0AE021153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6A21FA5-FCED-7F4B-B1BE-6E9F76096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419" y="1709740"/>
            <a:ext cx="9083032" cy="217810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4419" y="4589465"/>
            <a:ext cx="9083032" cy="114541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F8BC6572-3EDC-8842-B1A2-120FCABC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351715B-1CCC-DD47-B132-B5224576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07D7444-4CE7-8945-B8CD-E9F48B7C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0D7B2C-8627-FE40-9AC6-074BCCE76A19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15B0935-3F4E-D74C-AEFA-D70BD6F6FA00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CD39971-EBFA-5A47-AF0A-8B247C4CBC14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BE716C7-43AC-3D4E-9A5C-C109A0DE1B4D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B0144A-2AC6-EB44-ABE9-88EE1DD725D2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424648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427F3C-15C2-4745-9E13-C6D12AF9E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727956-6C18-5040-A3E7-85A593BF2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6C464B-4386-2743-8042-747BC7007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41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B01D3-9AC1-3B4D-B0A9-3411B085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74E33-EFDF-014E-90E1-AF00DA40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DB932-E94A-7443-AB0D-043EE4CA2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E739DA-3A4B-1242-8027-AB83E510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6D2829E-3A5C-D84A-A0ED-41D9A5487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803C8B7-3E88-5A49-98C7-EDA1108D1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14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0AAA-9082-CA44-B30C-1FCF6508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11C6BD-8C82-A642-8CA3-A18E5977D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2396F-B99E-1A43-8B80-B14892E47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8C1E906-1C28-F24C-BABF-75BE481D0C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B709A4C-C2F6-5841-BD53-5F5C3CA70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8247DD3-398B-4846-9387-27EA27D60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73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DAD9-6C5D-BF41-8B8D-AD88C5C3C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7BE1-46C2-E044-8C9B-CBF2898A9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EC9C9D-869E-ED45-A170-43CC9A301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7B8D9C-9ADD-6B45-8E2B-7769EEDE1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44A431-A29A-AC48-856C-77DA4F5F1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64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3C0B00-4E11-4944-B46F-B77E46A68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790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D69EF-EC72-2A44-BC63-AD3F322D3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790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7149F3-B0BC-364B-985D-FFBCCB6F9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50CD5DF-2504-1745-9306-E0EAB99D7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12F429-73D9-5E4E-9D2D-BB0103252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41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4419" y="1105737"/>
            <a:ext cx="9057516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251" y="3593725"/>
            <a:ext cx="9057516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84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480" y="132471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7630"/>
            <a:ext cx="10515600" cy="25282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FFC55FC-6E42-5144-9A96-215CE311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40196B2-0628-144E-9C1C-DB3ADCC4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FC0B4E7-8418-5F46-9F67-642887CA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455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419" y="1709740"/>
            <a:ext cx="9083032" cy="217810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4419" y="4589465"/>
            <a:ext cx="9083032" cy="114541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F8BC6572-3EDC-8842-B1A2-120FCABC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351715B-1CCC-DD47-B132-B5224576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07D7444-4CE7-8945-B8CD-E9F48B7C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32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480" y="320673"/>
            <a:ext cx="9524337" cy="11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50473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50473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6286285-D113-CC4D-8BC8-14B10B1C5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FA21F57-D21E-2C4A-B0C7-CDCF01FD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A83BD1C-38E4-0046-B12B-2120E99B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80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358" y="188911"/>
            <a:ext cx="98450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97819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465319"/>
            <a:ext cx="5157787" cy="2794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97819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465319"/>
            <a:ext cx="5183188" cy="2794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B505EBF-154E-7543-9F58-CB4B6D84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D82AD2D-BB8E-3249-B512-FACE16CE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FC11502-0D4B-874B-B600-F0B483E0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3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480" y="320673"/>
            <a:ext cx="9524337" cy="11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50473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50473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2EAA66-E7E6-4D8C-9686-32D93BCCEB5A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B70C4C-C3ED-46CF-BB29-0AC1552A990C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AFC834-6ECD-4C70-9036-90ED90536831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73CC03-4771-44EA-BD15-04D290A6944B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82B67C-5342-4712-A041-BF9FAEFEAC69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6286285-D113-CC4D-8BC8-14B10B1C5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FA21F57-D21E-2C4A-B0C7-CDCF01FD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A83BD1C-38E4-0046-B12B-2120E99B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351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480" y="1976347"/>
            <a:ext cx="992190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1551FA-15E5-8640-AD2D-CA04DD83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8F30516-1DA4-0240-B80A-8A096BDD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28D80D1-38E8-8B4E-A03D-3EECFF94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53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7143F93-15A3-AF43-98CC-F0384ECD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2CEECBF-A56C-0C48-ADEB-F4AFA5D5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2892B0E-0C7E-1643-93CB-29E2791C7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21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574" y="457200"/>
            <a:ext cx="3395451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70592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6574" y="2057400"/>
            <a:ext cx="3395451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7B1E4BD-6B14-9441-B15B-93CE6F57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FAA3BC4-E993-B344-8913-00E58DCA3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495BC0F-F1EC-F042-B6DA-425C3D10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968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574" y="457200"/>
            <a:ext cx="3395451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6574" y="2057400"/>
            <a:ext cx="3395451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0FEAC49-6205-9244-AEE3-ED96F20B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C22D1C8-F492-DC49-A051-6165A008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85BADE7-F9E1-924C-9EC0-E83B740D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902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097" y="900442"/>
            <a:ext cx="984570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553355"/>
            <a:ext cx="10515600" cy="2528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F619E36-7A61-0748-B050-575A3FDD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A03B558-FF53-3F4D-BBF2-CB2AFD58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C2D16A6-0F9C-A44B-9B40-855D4AE0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159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2306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0809" y="365125"/>
            <a:ext cx="7071692" cy="52306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2DDBD58-2450-B14E-9CE9-E89EF45C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2959464-613D-9642-B042-8F2A7299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2D50ACC-80BA-0E47-AD85-44DA4702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92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DD50-61C4-2149-89CA-7C485CD77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16ABA-2996-2B43-8C96-0694B0E95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2D3139-E4DF-1D4A-8606-03E02B65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4C91A4-42E6-CD4E-B768-ED2E482C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80CA6B-0728-C94B-8DB6-1AEC7AAC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129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14229-1BF6-3F41-B666-118D88DD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4424-339B-6E4B-8C55-6B687AFCE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D934A6-2860-C547-B191-E06F87CA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A5957B-15D5-8C4F-A5CC-BFED6AC92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C7C71A-8F8E-D54E-A823-68C364A9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824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D56FA-6310-134E-88F2-4844C4B9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8ACA7-0B0F-5D49-A26B-3DC447D89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2050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108C44-63BA-5043-88C9-47006C43CA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6373AF-E6DA-0F4B-95DC-3078C9AD8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650A306-C0D0-1B4B-AEAC-8C123F6F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360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1AF4-6571-0A4D-B43D-EAEBC832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B0D89-C708-1544-B9AB-262D92CE4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79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6AAFB-46E1-EF4F-B2A3-69DAE182A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79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919931B-D311-B74B-8D1F-028FF603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917813B-8338-F34D-ABE1-0762281E1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BF1117A-E097-B143-9C8A-B7AECEB7F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358" y="188911"/>
            <a:ext cx="98450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97819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465319"/>
            <a:ext cx="5157787" cy="2794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97819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465319"/>
            <a:ext cx="5183188" cy="2794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136ED6-0CA8-46E4-814E-93DBA705EB83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DD8AD3-E476-4781-9D26-EA46D4BB99C3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9355B8-5CEF-4796-A4A0-4583C29661B2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5368C9-B43A-4274-8DC8-4E427E5A2180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AF42F7-FCB4-44B8-9EAC-FDD7305647C5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B505EBF-154E-7543-9F58-CB4B6D84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D82AD2D-BB8E-3249-B512-FACE16CE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FC11502-0D4B-874B-B600-F0B483E0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480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9B689-8AB3-BF4D-8A71-EDB6FD75A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48F7E-E484-864B-B9CF-B675DFEB0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2D9750-860E-D941-A365-054D35990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81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5DF8F5-1D86-8940-985A-381B1CF91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EF5C2B-1898-0A43-B8A1-F665EC924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81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BC31670-8319-A747-9072-15B6C5B9E5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AD9B663-D156-754B-BC82-5C7D73B1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68F1AF2-45A4-1D45-BA7A-2AFEBFEE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651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10864-8ED6-5940-81E6-9A0F2794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28AC314-2548-564D-9E61-5590D7D6C0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B63D008-0A36-4947-952E-1195EA50C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7725EA-BD29-2244-95B1-6A57B2C4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222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77565F-B4CD-6443-ABCF-4F7BDF792C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B67888-17CD-B04B-9F81-33D1C197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1ECCB8-E7E0-4242-8778-1C4E09081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140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77060-1054-5544-82D5-58F1D605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1F65D-11FA-3F47-A7AB-E9E7920B8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117F6-838B-4A49-A232-46A67C611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A53EBE8-A916-6947-BF04-7FE6E632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DDEB025-5BC8-9F4A-9201-E5E1B5EE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F13A13-326F-0447-9AFF-54370061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764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4F4A1-1024-0B47-A015-0840EB487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2FE4E8-D75C-8F4D-9826-8E00352C2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69F76-6701-A344-A2C1-6E0A409AB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368DA9A-50EB-4A4B-AD21-04AEF17C0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678F202-7624-064B-93C2-1B220AC1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9B196B-B238-9F46-9D3B-CBA40853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516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13EDB-3F7E-5A46-916C-8A5736BE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432AE-01A6-9449-8211-4B67C8900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165B85C-73D0-4742-A6FE-7056DB0A83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579E1C-FC09-9C49-8767-8BEE830D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966221-D98B-CC42-9D2B-16531E95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09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3BF2FE-23CE-E84A-B0CF-6346A9A79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387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305C7-EBF2-2645-B154-2295E5400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387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BF10C0F-70DA-3B41-B9D7-BA8F2005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1E331C-6AA4-C94C-93FE-5606FA4D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2BE668-BB42-3C4F-AF94-DC66247C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554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AABFE-4A6A-384A-B42B-0DFDA6FD7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FE2E9-C6BD-3D40-A986-BBA092065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7217B6B-214D-4A46-8C24-04B1DEB86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0772FC-2086-3A44-8FE6-2A2E180A4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167B5F-B415-2D45-A0C8-6209B50DB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20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7240-80A2-B24A-9846-71C33FD2E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91C67-742B-8D44-947E-93F314EDE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0729939-45C9-BE4A-B155-4F6671760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6F5B70-CF47-1A41-BD24-CCFD304EB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142164-52D7-0E46-91B8-847C8815B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483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FE36D-CAFC-5749-A8E1-A4454640B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57353-1E06-7E41-BD22-02E01696F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165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F52834E-3C45-B649-8F58-AE4F7A6EF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88A5A8-14D9-EF49-9B02-1E6DDD807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63DA86-B7E6-6F4F-9A3C-E18915B30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480" y="1976347"/>
            <a:ext cx="992190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88CAD7-209C-4018-A6BC-D0DCE0CA9366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25E990-1537-47E4-A772-DB14210EC9BC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5633EA-9940-413E-83ED-21516E6B4B32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012128-9477-42EA-AB59-04004762D6F7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E3EA43-A77B-459F-BF97-696E11B80972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1551FA-15E5-8640-AD2D-CA04DD83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8F30516-1DA4-0240-B80A-8A096BDD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28D80D1-38E8-8B4E-A03D-3EECFF94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399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893F-E042-B040-8EB1-37E54E0E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F5232-0E80-F946-BB40-17C7C57F7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8AE04-64D1-9143-8120-14DD5C255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6EAFE46-2A65-0343-B8D1-C3C51807C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C2F1B80-5282-354D-BC90-03981A3A3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359FE7B-48E3-9640-969A-F7BF938B0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050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3076-F4B3-874D-9B34-C22A24823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59455-3B73-1942-AD47-9DC32FAA5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5A724-3430-074D-9CD4-A9D8E602F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4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19722-ECC7-1F43-AC74-32039D31D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0A8A6-5B46-6B46-BEF8-7891833B8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4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CBAC9E8-6AAC-3C4D-8EF5-F610A0E2B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9A180D1-35F8-0149-A6D7-DD53B373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0502D8B-BED0-B042-AD17-83639C615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963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07F1F-A394-944D-A27E-83E4D631E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22272A3-911A-634E-AA88-7352D01CD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E601A3-DF89-9F47-8F04-0AE021153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6A21FA5-FCED-7F4B-B1BE-6E9F76096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215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427F3C-15C2-4745-9E13-C6D12AF9E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727956-6C18-5040-A3E7-85A593BF2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6C464B-4386-2743-8042-747BC7007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932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B01D3-9AC1-3B4D-B0A9-3411B085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74E33-EFDF-014E-90E1-AF00DA40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DB932-E94A-7443-AB0D-043EE4CA2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E739DA-3A4B-1242-8027-AB83E510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6D2829E-3A5C-D84A-A0ED-41D9A5487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803C8B7-3E88-5A49-98C7-EDA1108D1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330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0AAA-9082-CA44-B30C-1FCF6508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11C6BD-8C82-A642-8CA3-A18E5977D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2396F-B99E-1A43-8B80-B14892E47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8C1E906-1C28-F24C-BABF-75BE481D0C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B709A4C-C2F6-5841-BD53-5F5C3CA70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8247DD3-398B-4846-9387-27EA27D60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075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DAD9-6C5D-BF41-8B8D-AD88C5C3C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7BE1-46C2-E044-8C9B-CBF2898A9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EC9C9D-869E-ED45-A170-43CC9A301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7B8D9C-9ADD-6B45-8E2B-7769EEDE1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44A431-A29A-AC48-856C-77DA4F5F1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517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3C0B00-4E11-4944-B46F-B77E46A68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790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D69EF-EC72-2A44-BC63-AD3F322D3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790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7149F3-B0BC-364B-985D-FFBCCB6F9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50CD5DF-2504-1745-9306-E0EAB99D7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12F429-73D9-5E4E-9D2D-BB0103252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5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BEDD945-B391-4316-8EC4-D6EFAC91FA30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816F48F-8E35-42B5-92B1-442E1D9E62A1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5F56C2-5F9E-4209-9F03-9425AFB6115D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51C980-BAFD-4152-9AD6-7B80E4E15495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45B7F4-A176-4F58-935C-1FB64C3EBF32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7143F93-15A3-AF43-98CC-F0384ECD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2CEECBF-A56C-0C48-ADEB-F4AFA5D5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2892B0E-0C7E-1643-93CB-29E2791C7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3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574" y="457200"/>
            <a:ext cx="3395451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70592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6574" y="2057400"/>
            <a:ext cx="3395451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A4BCC05-B5C6-441D-9871-1CF19EA7F76D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0EEDA8-2717-4A67-B8DD-5D467A5D38FD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A9572F-3BDA-4229-9479-B6E6D6BFA41D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041115-E77D-470D-9CD8-D393E532923F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D0A0A2-B5A8-4431-92C0-BA695864FAFB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7B1E4BD-6B14-9441-B15B-93CE6F57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FAA3BC4-E993-B344-8913-00E58DCA3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495BC0F-F1EC-F042-B6DA-425C3D10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2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574" y="457200"/>
            <a:ext cx="3395451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6574" y="2057400"/>
            <a:ext cx="3395451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CB5016-94DD-45DC-81A3-E2B4291BF7AA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83B18B-0EA3-4A17-ACE9-65B0002314F2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54C848-C30C-40DE-B32F-567677287E43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5C5BD4-A6DC-4DA6-B1B3-0E126DF46D57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9CA467-4B3F-4057-A922-7F0254E7DF01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0FEAC49-6205-9244-AEE3-ED96F20B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C22D1C8-F492-DC49-A051-6165A008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85BADE7-F9E1-924C-9EC0-E83B740D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2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5480" y="19763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pour modifier le style du titre principal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629260"/>
            <a:ext cx="10515600" cy="2528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Cliquez pour modifier les styles de texte du Master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FEFDDC-ABF8-704C-AE13-C9BC2CFC6839}"/>
              </a:ext>
            </a:extLst>
          </p:cNvPr>
          <p:cNvSpPr/>
          <p:nvPr/>
        </p:nvSpPr>
        <p:spPr>
          <a:xfrm>
            <a:off x="337931" y="6420983"/>
            <a:ext cx="11506960" cy="158721"/>
          </a:xfrm>
          <a:prstGeom prst="rect">
            <a:avLst/>
          </a:prstGeom>
          <a:solidFill>
            <a:srgbClr val="009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9FC538-7FC3-9847-A133-E69FF15809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769" y="6401105"/>
            <a:ext cx="914400" cy="2365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09D5A99-4161-8B4D-9DFA-816DD4659D87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59AB58-64A8-6C46-8ED0-6A5A47AD1BF1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29EDA1-C38D-EC4A-B17C-5A469D37B60A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734E2EF-1D84-8549-B32A-B360CDAD75FA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E2D972-FE68-584C-A100-4BE9715C00CA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3219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Avenir LT Std 85 Heavy" panose="020B0503020203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36BFB-7708-E54B-929F-8F1F6F1DE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pour modifier le style du titre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5838C-B641-5F41-A21D-33339CD75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97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Cliquez pour modifier les styles de texte du Master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CAB25F-2CE1-0144-AB89-B3B39FEF0A3E}"/>
              </a:ext>
            </a:extLst>
          </p:cNvPr>
          <p:cNvSpPr/>
          <p:nvPr/>
        </p:nvSpPr>
        <p:spPr>
          <a:xfrm>
            <a:off x="337931" y="6420983"/>
            <a:ext cx="11506960" cy="158721"/>
          </a:xfrm>
          <a:prstGeom prst="rect">
            <a:avLst/>
          </a:prstGeom>
          <a:solidFill>
            <a:srgbClr val="009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7BA971-142A-484C-A730-4CCFDF93FE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769" y="6401105"/>
            <a:ext cx="914400" cy="23652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0F9F255-A354-0942-9332-385544D17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465E76E-8656-4445-8CFE-D570F006D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691E7F-3D36-5A4C-A01E-9C1E1AAA5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6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venir LT Std 85 Heavy" panose="020B0503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96C66D-1818-8B48-A4FC-E2E03E32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pour modifier le style du titre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BCEEA-C569-0748-BA09-47C805E97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79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Cliquez pour modifier les styles de texte du Master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4764D4-065D-A34F-888A-5711F9BC6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C52D1E-25C2-E24C-91E8-51BF12A07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AF4665E-D472-D242-8A30-8BBC423C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venir LT Std 85 Heavy" panose="020B0503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5480" y="19763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pour modifier le style du titre principal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629260"/>
            <a:ext cx="10515600" cy="2528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Cliquez pour modifier les styles de texte du Master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FEFDDC-ABF8-704C-AE13-C9BC2CFC6839}"/>
              </a:ext>
            </a:extLst>
          </p:cNvPr>
          <p:cNvSpPr/>
          <p:nvPr/>
        </p:nvSpPr>
        <p:spPr>
          <a:xfrm>
            <a:off x="337931" y="6420983"/>
            <a:ext cx="11506960" cy="158721"/>
          </a:xfrm>
          <a:prstGeom prst="rect">
            <a:avLst/>
          </a:prstGeom>
          <a:solidFill>
            <a:srgbClr val="009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9FC538-7FC3-9847-A133-E69FF15809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769" y="6401105"/>
            <a:ext cx="914400" cy="23652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8F83F11-4A85-AE4A-80AA-C8F5E57AEF3A}"/>
              </a:ext>
            </a:extLst>
          </p:cNvPr>
          <p:cNvGrpSpPr/>
          <p:nvPr/>
        </p:nvGrpSpPr>
        <p:grpSpPr>
          <a:xfrm>
            <a:off x="166479" y="0"/>
            <a:ext cx="675861" cy="863091"/>
            <a:chOff x="166479" y="0"/>
            <a:chExt cx="675861" cy="86309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E30ED8-D15E-B746-844D-4869E2DBC37B}"/>
                </a:ext>
              </a:extLst>
            </p:cNvPr>
            <p:cNvSpPr/>
            <p:nvPr/>
          </p:nvSpPr>
          <p:spPr>
            <a:xfrm>
              <a:off x="253446" y="0"/>
              <a:ext cx="501926" cy="675861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94B2D32A-1D80-B94D-9F80-AB9FF7885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79" y="187230"/>
              <a:ext cx="675861" cy="675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01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Avenir LT Std 55 Roman" panose="020B0503020203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36BFB-7708-E54B-929F-8F1F6F1DE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pour modifier le style du titre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5838C-B641-5F41-A21D-33339CD75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97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Cliquez pour modifier les styles de texte du Master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CAB25F-2CE1-0144-AB89-B3B39FEF0A3E}"/>
              </a:ext>
            </a:extLst>
          </p:cNvPr>
          <p:cNvSpPr/>
          <p:nvPr/>
        </p:nvSpPr>
        <p:spPr>
          <a:xfrm>
            <a:off x="337931" y="6420983"/>
            <a:ext cx="11506960" cy="158721"/>
          </a:xfrm>
          <a:prstGeom prst="rect">
            <a:avLst/>
          </a:prstGeom>
          <a:solidFill>
            <a:srgbClr val="009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7BA971-142A-484C-A730-4CCFDF93FE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769" y="6401105"/>
            <a:ext cx="914400" cy="23652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0F9F255-A354-0942-9332-385544D17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465E76E-8656-4445-8CFE-D570F006D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691E7F-3D36-5A4C-A01E-9C1E1AAA5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7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venir LT Std 55 Roman" panose="020B0503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96C66D-1818-8B48-A4FC-E2E03E32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pour modifier le style du titre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BCEEA-C569-0748-BA09-47C805E97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79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Cliquez pour modifier les styles de texte du Master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4764D4-065D-A34F-888A-5711F9BC6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C52D1E-25C2-E24C-91E8-51BF12A07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AF4665E-D472-D242-8A30-8BBC423C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1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venir LT Std 55 Roman" panose="020B0503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11571-32B9-0C39-2BF2-1EB477BBB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5861" y="473508"/>
            <a:ext cx="7120278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BA7"/>
                </a:solidFill>
              </a:rPr>
              <a:t>Adaptation à la crise :  L'expérience de programmation d'ACDI/VOCA au Burkina Faso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8B8E8-4437-C2BC-CB41-0859E2E9E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3011" y="3142610"/>
            <a:ext cx="7465978" cy="16557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9BA7"/>
                </a:solidFill>
              </a:rPr>
              <a:t>Présentation pour la </a:t>
            </a:r>
            <a:r>
              <a:rPr lang="en-US" sz="2400" dirty="0" err="1">
                <a:solidFill>
                  <a:srgbClr val="009BA7"/>
                </a:solidFill>
              </a:rPr>
              <a:t>Foire</a:t>
            </a:r>
            <a:r>
              <a:rPr lang="en-US" sz="2400" dirty="0">
                <a:solidFill>
                  <a:srgbClr val="009BA7"/>
                </a:solidFill>
              </a:rPr>
              <a:t> aux </a:t>
            </a:r>
            <a:r>
              <a:rPr lang="en-US" sz="2400" dirty="0" err="1">
                <a:solidFill>
                  <a:srgbClr val="009BA7"/>
                </a:solidFill>
              </a:rPr>
              <a:t>Savoirs</a:t>
            </a:r>
            <a:endParaRPr lang="en-US" sz="2400" dirty="0">
              <a:solidFill>
                <a:srgbClr val="009BA7"/>
              </a:solidFill>
            </a:endParaRPr>
          </a:p>
          <a:p>
            <a:r>
              <a:rPr lang="en-US" sz="2400" dirty="0">
                <a:solidFill>
                  <a:srgbClr val="009BA7"/>
                </a:solidFill>
              </a:rPr>
              <a:t>12 décembre 2023</a:t>
            </a:r>
          </a:p>
        </p:txBody>
      </p:sp>
      <p:pic>
        <p:nvPicPr>
          <p:cNvPr id="4" name="Picture 3" descr="A picture containing graphics, circle, font&#10;&#10;Description automatically generated">
            <a:extLst>
              <a:ext uri="{FF2B5EF4-FFF2-40B4-BE49-F238E27FC236}">
                <a16:creationId xmlns:a16="http://schemas.microsoft.com/office/drawing/2014/main" id="{1364980C-CAFF-9014-84D8-A80DA1F36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0" y="4798372"/>
            <a:ext cx="3603797" cy="153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67C4C-1654-CD3F-7AD8-613E01D5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49" y="183600"/>
            <a:ext cx="10669479" cy="766482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Exemples d'activités ViMPlus visant à combler les lacunes du AH-AD-Paix au cadre des participants PDI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Picture 9" descr="A group of people standing outside looking at a picture&#10;&#10;Description automatically generated">
            <a:extLst>
              <a:ext uri="{FF2B5EF4-FFF2-40B4-BE49-F238E27FC236}">
                <a16:creationId xmlns:a16="http://schemas.microsoft.com/office/drawing/2014/main" id="{9654F42D-661B-CAC8-4BDC-B5D25188F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2" r="26909"/>
          <a:stretch/>
        </p:blipFill>
        <p:spPr>
          <a:xfrm>
            <a:off x="75677" y="1135028"/>
            <a:ext cx="2824490" cy="4863352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ADB1B-C106-9743-4115-B94FDD1C1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0167" y="1504921"/>
            <a:ext cx="6546703" cy="41235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"/>
              </a:spcBef>
              <a:spcAft>
                <a:spcPts val="1200"/>
              </a:spcAft>
              <a:buFontTx/>
              <a:buChar char="–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55 Roman" panose="020B0503020203020204"/>
                <a:cs typeface="Times New Roman" panose="02020603050405020304" pitchFamily="18" charset="0"/>
              </a:rPr>
              <a:t>Intégration pacifique dans la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venir LT Std 55 Roman" panose="020B0503020203020204"/>
                <a:cs typeface="Times New Roman" panose="02020603050405020304" pitchFamily="18" charset="0"/>
              </a:rPr>
              <a:t>communauté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55 Roman" panose="020B05030202030202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venir LT Std 55 Roman" panose="020B0503020203020204"/>
                <a:cs typeface="Times New Roman" panose="02020603050405020304" pitchFamily="18" charset="0"/>
              </a:rPr>
              <a:t>hôte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venir LT Std 55 Roman" panose="020B0503020203020204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spcAft>
                <a:spcPts val="1200"/>
              </a:spcAft>
              <a:buFontTx/>
              <a:buChar char="–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55 Roman" panose="020B0503020203020204"/>
                <a:cs typeface="Times New Roman" panose="02020603050405020304" pitchFamily="18" charset="0"/>
              </a:rPr>
              <a:t> Activités génératrices de revenus, micro-entreprises rurales et engraissement du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venir LT Std 55 Roman" panose="020B0503020203020204"/>
                <a:cs typeface="Times New Roman" panose="02020603050405020304" pitchFamily="18" charset="0"/>
              </a:rPr>
              <a:t>bétail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venir LT Std 55 Roman" panose="020B0503020203020204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spcAft>
                <a:spcPts val="1200"/>
              </a:spcAft>
              <a:buFontTx/>
              <a:buChar char="–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55 Roman" panose="020B0503020203020204"/>
                <a:cs typeface="Times New Roman" panose="02020603050405020304" pitchFamily="18" charset="0"/>
              </a:rPr>
              <a:t>Reconstitution du troupeau par des unités d'élevage  </a:t>
            </a:r>
          </a:p>
          <a:p>
            <a:pPr>
              <a:lnSpc>
                <a:spcPct val="100000"/>
              </a:lnSpc>
              <a:spcBef>
                <a:spcPts val="60"/>
              </a:spcBef>
              <a:spcAft>
                <a:spcPts val="1200"/>
              </a:spcAft>
              <a:buFontTx/>
              <a:buChar char="–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55 Roman" panose="020B0503020203020204"/>
                <a:cs typeface="Times New Roman" panose="02020603050405020304" pitchFamily="18" charset="0"/>
              </a:rPr>
              <a:t>Accès aux intrants agricoles par le biais d'achats groupés et de la production de fumier</a:t>
            </a:r>
          </a:p>
          <a:p>
            <a:pPr>
              <a:lnSpc>
                <a:spcPct val="100000"/>
              </a:lnSpc>
              <a:spcBef>
                <a:spcPts val="60"/>
              </a:spcBef>
              <a:spcAft>
                <a:spcPts val="1200"/>
              </a:spcAft>
              <a:buFontTx/>
              <a:buChar char="–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55 Roman" panose="020B0503020203020204"/>
                <a:cs typeface="Times New Roman" panose="02020603050405020304" pitchFamily="18" charset="0"/>
              </a:rPr>
              <a:t>Dépistage de la malnutrition infantile (GASPA) </a:t>
            </a:r>
          </a:p>
          <a:p>
            <a:pPr>
              <a:lnSpc>
                <a:spcPct val="100000"/>
              </a:lnSpc>
              <a:spcBef>
                <a:spcPts val="60"/>
              </a:spcBef>
              <a:spcAft>
                <a:spcPts val="1200"/>
              </a:spcAft>
              <a:buFontTx/>
              <a:buChar char="–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55 Roman" panose="020B0503020203020204"/>
                <a:cs typeface="Times New Roman" panose="02020603050405020304" pitchFamily="18" charset="0"/>
              </a:rPr>
              <a:t>Construction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venir LT Std 55 Roman" panose="020B0503020203020204"/>
                <a:cs typeface="Times New Roman" panose="02020603050405020304" pitchFamily="18" charset="0"/>
              </a:rPr>
              <a:t>d'installations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55 Roman" panose="020B0503020203020204"/>
                <a:cs typeface="Times New Roman" panose="02020603050405020304" pitchFamily="18" charset="0"/>
              </a:rPr>
              <a:t> de lavage des mains </a:t>
            </a:r>
          </a:p>
          <a:p>
            <a:pPr>
              <a:spcBef>
                <a:spcPts val="60"/>
              </a:spcBef>
              <a:spcAft>
                <a:spcPts val="476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venir LT Std 55 Roman" panose="020B0503020203020204"/>
              <a:cs typeface="Times New Roman" panose="02020603050405020304" pitchFamily="18" charset="0"/>
            </a:endParaRPr>
          </a:p>
        </p:txBody>
      </p:sp>
      <p:pic>
        <p:nvPicPr>
          <p:cNvPr id="11" name="Image 9">
            <a:extLst>
              <a:ext uri="{FF2B5EF4-FFF2-40B4-BE49-F238E27FC236}">
                <a16:creationId xmlns:a16="http://schemas.microsoft.com/office/drawing/2014/main" id="{CB91519A-89DF-D86F-95EF-BE9A5149DE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" r="28563"/>
          <a:stretch/>
        </p:blipFill>
        <p:spPr bwMode="auto">
          <a:xfrm>
            <a:off x="9311003" y="1135028"/>
            <a:ext cx="2805320" cy="4863352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3888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1">
            <a:extLst>
              <a:ext uri="{FF2B5EF4-FFF2-40B4-BE49-F238E27FC236}">
                <a16:creationId xmlns:a16="http://schemas.microsoft.com/office/drawing/2014/main" id="{3D031FBC-1301-1C5B-A169-AF15D979F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r="-2" b="-2"/>
          <a:stretch/>
        </p:blipFill>
        <p:spPr bwMode="auto">
          <a:xfrm>
            <a:off x="6390037" y="857249"/>
            <a:ext cx="5481731" cy="2523737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</p:spPr>
      </p:pic>
      <p:pic>
        <p:nvPicPr>
          <p:cNvPr id="5" name="Image 18">
            <a:extLst>
              <a:ext uri="{FF2B5EF4-FFF2-40B4-BE49-F238E27FC236}">
                <a16:creationId xmlns:a16="http://schemas.microsoft.com/office/drawing/2014/main" id="{2C4D17F2-6A30-F6F9-F3F2-F891477C3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55" b="-2"/>
          <a:stretch/>
        </p:blipFill>
        <p:spPr bwMode="auto">
          <a:xfrm>
            <a:off x="6390037" y="3476997"/>
            <a:ext cx="5481731" cy="2523744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967C4C-1654-CD3F-7AD8-613E01D5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066" y="80804"/>
            <a:ext cx="6708937" cy="776446"/>
          </a:xfrm>
        </p:spPr>
        <p:txBody>
          <a:bodyPr>
            <a:normAutofit/>
          </a:bodyPr>
          <a:lstStyle/>
          <a:p>
            <a:r>
              <a:rPr lang="fr-FR" sz="2550" b="1" dirty="0"/>
              <a:t>Réalisations des participants PDI en 2023 </a:t>
            </a:r>
            <a:endParaRPr lang="en-US" sz="255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ADB1B-C106-9743-4115-B94FDD1C1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524" y="1077169"/>
            <a:ext cx="5664056" cy="51434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"/>
              </a:spcBef>
              <a:spcAft>
                <a:spcPts val="1200"/>
              </a:spcAft>
              <a:buFontTx/>
              <a:buChar char="–"/>
            </a:pPr>
            <a:r>
              <a:rPr lang="en-US" sz="2200" dirty="0" err="1">
                <a:latin typeface="Avenir LT Std 55 Roman" panose="020B0503020203020204"/>
                <a:cs typeface="Times New Roman" panose="02020603050405020304" pitchFamily="18" charset="0"/>
              </a:rPr>
              <a:t>ViMPlus</a:t>
            </a:r>
            <a:r>
              <a:rPr lang="en-US" sz="2200" dirty="0">
                <a:latin typeface="Avenir LT Std 55 Roman" panose="020B0503020203020204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venir LT Std 55 Roman" panose="020B0503020203020204"/>
                <a:cs typeface="Times New Roman" panose="02020603050405020304" pitchFamily="18" charset="0"/>
              </a:rPr>
              <a:t>soutient</a:t>
            </a:r>
            <a:r>
              <a:rPr lang="en-US" sz="2200" dirty="0">
                <a:latin typeface="Avenir LT Std 55 Roman" panose="020B0503020203020204"/>
                <a:cs typeface="Times New Roman" panose="02020603050405020304" pitchFamily="18" charset="0"/>
              </a:rPr>
              <a:t> les organisations déplacées : 98 SCOOPS, 33 GPCS et 290 GASPA </a:t>
            </a:r>
          </a:p>
          <a:p>
            <a:pPr>
              <a:lnSpc>
                <a:spcPct val="100000"/>
              </a:lnSpc>
              <a:spcBef>
                <a:spcPts val="60"/>
              </a:spcBef>
              <a:spcAft>
                <a:spcPts val="1200"/>
              </a:spcAft>
              <a:buFontTx/>
              <a:buChar char="–"/>
            </a:pPr>
            <a:r>
              <a:rPr lang="en-US" sz="2200" dirty="0">
                <a:latin typeface="Avenir LT Std 55 Roman" panose="020B0503020203020204"/>
                <a:ea typeface="Calibri" panose="020F0502020204030204" pitchFamily="34" charset="0"/>
                <a:cs typeface="Times New Roman" panose="02020603050405020304" pitchFamily="18" charset="0"/>
              </a:rPr>
              <a:t>Onze comités de cohésion sociale ont mené des dialogues communautaires pour renforcer la cohabitation. </a:t>
            </a:r>
          </a:p>
          <a:p>
            <a:pPr>
              <a:lnSpc>
                <a:spcPct val="100000"/>
              </a:lnSpc>
              <a:spcBef>
                <a:spcPts val="60"/>
              </a:spcBef>
              <a:spcAft>
                <a:spcPts val="1200"/>
              </a:spcAft>
              <a:buFontTx/>
              <a:buChar char="–"/>
            </a:pPr>
            <a:r>
              <a:rPr lang="en-CA" sz="2200" dirty="0">
                <a:latin typeface="Avenir LT Std 55 Roman" panose="020B0503020203020204"/>
                <a:ea typeface="Calibri" panose="020F0502020204030204" pitchFamily="34" charset="0"/>
                <a:cs typeface="Times New Roman" panose="02020603050405020304" pitchFamily="18" charset="0"/>
              </a:rPr>
              <a:t>2 184 personnes déplacées ont bénéficié de sessions GASPA dans leurs sites d'accueil dans la commune de Kaya.</a:t>
            </a:r>
            <a:endParaRPr lang="en-US" sz="2200" dirty="0">
              <a:latin typeface="Avenir LT Std 55 Roman" panose="020B0503020203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spcAft>
                <a:spcPts val="1200"/>
              </a:spcAft>
              <a:buFontTx/>
              <a:buChar char="–"/>
            </a:pPr>
            <a:r>
              <a:rPr lang="en-US" sz="2200" dirty="0">
                <a:latin typeface="Avenir LT Std 55 Roman" panose="020B0503020203020204"/>
                <a:ea typeface="Calibri" panose="020F0502020204030204" pitchFamily="34" charset="0"/>
                <a:cs typeface="Times New Roman" panose="02020603050405020304" pitchFamily="18" charset="0"/>
              </a:rPr>
              <a:t>36 SCOOPS  </a:t>
            </a:r>
            <a:r>
              <a:rPr lang="en-US" sz="2200" dirty="0" err="1">
                <a:latin typeface="Avenir LT Std 55 Roman" panose="020B0503020203020204"/>
                <a:ea typeface="Calibri" panose="020F0502020204030204" pitchFamily="34" charset="0"/>
                <a:cs typeface="Times New Roman" panose="02020603050405020304" pitchFamily="18" charset="0"/>
              </a:rPr>
              <a:t>ont</a:t>
            </a:r>
            <a:r>
              <a:rPr lang="en-US" sz="2200" dirty="0">
                <a:latin typeface="Avenir LT Std 55 Roman" panose="020B0503020203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venir LT Std 55 Roman" panose="020B0503020203020204"/>
                <a:ea typeface="Calibri" panose="020F0502020204030204" pitchFamily="34" charset="0"/>
                <a:cs typeface="Times New Roman" panose="02020603050405020304" pitchFamily="18" charset="0"/>
              </a:rPr>
              <a:t>réalisés</a:t>
            </a:r>
            <a:r>
              <a:rPr lang="en-US" sz="2200" dirty="0">
                <a:latin typeface="Avenir LT Std 55 Roman" panose="020B0503020203020204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en-US" sz="2200" dirty="0" err="1">
                <a:latin typeface="Avenir LT Std 55 Roman" panose="020B0503020203020204"/>
                <a:ea typeface="Calibri" panose="020F0502020204030204" pitchFamily="34" charset="0"/>
                <a:cs typeface="Times New Roman" panose="02020603050405020304" pitchFamily="18" charset="0"/>
              </a:rPr>
              <a:t>achat</a:t>
            </a:r>
            <a:r>
              <a:rPr lang="en-US" sz="2200" dirty="0">
                <a:latin typeface="Avenir LT Std 55 Roman" panose="020B0503020203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venir LT Std 55 Roman" panose="020B0503020203020204"/>
                <a:ea typeface="Calibri" panose="020F0502020204030204" pitchFamily="34" charset="0"/>
                <a:cs typeface="Times New Roman" panose="02020603050405020304" pitchFamily="18" charset="0"/>
              </a:rPr>
              <a:t>groupés</a:t>
            </a:r>
            <a:r>
              <a:rPr lang="en-US" sz="2200" dirty="0">
                <a:latin typeface="Avenir LT Std 55 Roman" panose="020B0503020203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venir LT Std 55 Roman" panose="020B0503020203020204"/>
                <a:ea typeface="Calibri" panose="020F0502020204030204" pitchFamily="34" charset="0"/>
                <a:cs typeface="Times New Roman" panose="02020603050405020304" pitchFamily="18" charset="0"/>
              </a:rPr>
              <a:t>d’intrants</a:t>
            </a:r>
            <a:endParaRPr lang="en-US" sz="2200" dirty="0">
              <a:latin typeface="Avenir LT Std 55 Roman" panose="020B0503020203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spcAft>
                <a:spcPts val="1200"/>
              </a:spcAft>
              <a:buFontTx/>
              <a:buChar char="–"/>
            </a:pPr>
            <a:r>
              <a:rPr lang="en-US" sz="2200" dirty="0">
                <a:latin typeface="Avenir LT Std 55 Roman" panose="020B0503020203020204"/>
                <a:cs typeface="Times New Roman" panose="02020603050405020304" pitchFamily="18" charset="0"/>
              </a:rPr>
              <a:t>Création de 131 unités de petits ruminants</a:t>
            </a:r>
          </a:p>
          <a:p>
            <a:pPr>
              <a:lnSpc>
                <a:spcPct val="100000"/>
              </a:lnSpc>
              <a:spcBef>
                <a:spcPts val="60"/>
              </a:spcBef>
              <a:spcAft>
                <a:spcPts val="1200"/>
              </a:spcAft>
              <a:buFontTx/>
              <a:buChar char="–"/>
            </a:pPr>
            <a:r>
              <a:rPr lang="en-US" sz="2200" dirty="0">
                <a:latin typeface="Avenir LT Std 55 Roman" panose="020B0503020203020204"/>
                <a:cs typeface="Times New Roman" panose="02020603050405020304" pitchFamily="18" charset="0"/>
              </a:rPr>
              <a:t>10 SCOOPS d'oignons à Kaya ont produit 600 </a:t>
            </a:r>
            <a:r>
              <a:rPr lang="en-US" sz="2200" dirty="0" err="1">
                <a:latin typeface="Avenir LT Std 55 Roman" panose="020B0503020203020204"/>
                <a:cs typeface="Times New Roman" panose="02020603050405020304" pitchFamily="18" charset="0"/>
              </a:rPr>
              <a:t>tonnes</a:t>
            </a:r>
            <a:r>
              <a:rPr lang="en-US" sz="2200" dirty="0">
                <a:latin typeface="Avenir LT Std 55 Roman" panose="020B0503020203020204"/>
                <a:cs typeface="Times New Roman" panose="02020603050405020304" pitchFamily="18" charset="0"/>
              </a:rPr>
              <a:t> d'oignons. </a:t>
            </a:r>
          </a:p>
        </p:txBody>
      </p:sp>
    </p:spTree>
    <p:extLst>
      <p:ext uri="{BB962C8B-B14F-4D97-AF65-F5344CB8AC3E}">
        <p14:creationId xmlns:p14="http://schemas.microsoft.com/office/powerpoint/2010/main" val="3472904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11CA138-984F-D3D6-BA41-32F6D404C489}"/>
              </a:ext>
            </a:extLst>
          </p:cNvPr>
          <p:cNvSpPr/>
          <p:nvPr/>
        </p:nvSpPr>
        <p:spPr>
          <a:xfrm flipV="1">
            <a:off x="3572854" y="2047517"/>
            <a:ext cx="235670" cy="188536"/>
          </a:xfrm>
          <a:prstGeom prst="triangle">
            <a:avLst/>
          </a:prstGeom>
          <a:solidFill>
            <a:srgbClr val="EA6847"/>
          </a:solidFill>
          <a:ln>
            <a:solidFill>
              <a:srgbClr val="EA684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LT Std 55 Roman" panose="020B0503020203020204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E005E5B-3E86-BA52-6ADD-B61AA03E173C}"/>
              </a:ext>
            </a:extLst>
          </p:cNvPr>
          <p:cNvSpPr/>
          <p:nvPr/>
        </p:nvSpPr>
        <p:spPr>
          <a:xfrm flipV="1">
            <a:off x="1299603" y="2009417"/>
            <a:ext cx="235670" cy="188536"/>
          </a:xfrm>
          <a:prstGeom prst="triangle">
            <a:avLst/>
          </a:prstGeom>
          <a:solidFill>
            <a:srgbClr val="EA6847"/>
          </a:solidFill>
          <a:ln>
            <a:solidFill>
              <a:srgbClr val="EA684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LT Std 55 Roman" panose="020B0503020203020204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1140C4F-7E98-F93B-7D81-76BA3850574D}"/>
              </a:ext>
            </a:extLst>
          </p:cNvPr>
          <p:cNvGrpSpPr/>
          <p:nvPr/>
        </p:nvGrpSpPr>
        <p:grpSpPr>
          <a:xfrm>
            <a:off x="6709078" y="1997208"/>
            <a:ext cx="4897750" cy="1157137"/>
            <a:chOff x="2478482" y="1851394"/>
            <a:chExt cx="4897750" cy="1157137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72837E1-763F-A956-9A16-504957D598B1}"/>
                </a:ext>
              </a:extLst>
            </p:cNvPr>
            <p:cNvCxnSpPr>
              <a:cxnSpLocks/>
            </p:cNvCxnSpPr>
            <p:nvPr/>
          </p:nvCxnSpPr>
          <p:spPr>
            <a:xfrm>
              <a:off x="2478482" y="1851394"/>
              <a:ext cx="4897750" cy="0"/>
            </a:xfrm>
            <a:prstGeom prst="straightConnector1">
              <a:avLst/>
            </a:prstGeom>
            <a:solidFill>
              <a:srgbClr val="EA6847"/>
            </a:solidFill>
            <a:ln w="76200">
              <a:solidFill>
                <a:srgbClr val="EA6847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22BEFB9C-2F12-9E7C-BE67-39B868E30142}"/>
                </a:ext>
              </a:extLst>
            </p:cNvPr>
            <p:cNvSpPr/>
            <p:nvPr/>
          </p:nvSpPr>
          <p:spPr>
            <a:xfrm flipV="1">
              <a:off x="5177405" y="1868221"/>
              <a:ext cx="235670" cy="188536"/>
            </a:xfrm>
            <a:prstGeom prst="triangle">
              <a:avLst/>
            </a:prstGeom>
            <a:solidFill>
              <a:srgbClr val="EA6847"/>
            </a:solidFill>
            <a:ln>
              <a:solidFill>
                <a:srgbClr val="EA684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LT Std 55 Roman" panose="020B0503020203020204"/>
              </a:endParaRPr>
            </a:p>
          </p:txBody>
        </p:sp>
        <p:sp>
          <p:nvSpPr>
            <p:cNvPr id="35" name="TextBox 1">
              <a:extLst>
                <a:ext uri="{FF2B5EF4-FFF2-40B4-BE49-F238E27FC236}">
                  <a16:creationId xmlns:a16="http://schemas.microsoft.com/office/drawing/2014/main" id="{A544142A-4283-B4D0-3E1A-DDDEA4B4FE8C}"/>
                </a:ext>
              </a:extLst>
            </p:cNvPr>
            <p:cNvSpPr txBox="1"/>
            <p:nvPr/>
          </p:nvSpPr>
          <p:spPr>
            <a:xfrm>
              <a:off x="3374098" y="1992868"/>
              <a:ext cx="4002134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000" dirty="0">
                  <a:latin typeface="Avenir LT Std 55 Roman" panose="020B0503020203020204"/>
                </a:rPr>
                <a:t>Environ 85 % des participants au projet se trouvent en dehors de leur zone de recensement initiale.</a:t>
              </a: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03B33"/>
                </a:solidFill>
                <a:effectLst/>
                <a:uLnTx/>
                <a:uFillTx/>
                <a:latin typeface="Avenir LT Std 55 Roman" panose="020B0503020203020204"/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5786819B-1727-CB0E-B567-96194FFFC805}"/>
                </a:ext>
              </a:extLst>
            </p:cNvPr>
            <p:cNvSpPr/>
            <p:nvPr/>
          </p:nvSpPr>
          <p:spPr>
            <a:xfrm flipV="1">
              <a:off x="2742229" y="1852289"/>
              <a:ext cx="235670" cy="188536"/>
            </a:xfrm>
            <a:prstGeom prst="triangle">
              <a:avLst/>
            </a:prstGeom>
            <a:solidFill>
              <a:srgbClr val="EA6847"/>
            </a:solidFill>
            <a:ln>
              <a:solidFill>
                <a:srgbClr val="EA684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LT Std 55 Roman" panose="020B0503020203020204"/>
              </a:endParaRPr>
            </a:p>
          </p:txBody>
        </p:sp>
      </p:grpSp>
      <p:sp>
        <p:nvSpPr>
          <p:cNvPr id="45" name="AutoShape 4">
            <a:extLst>
              <a:ext uri="{FF2B5EF4-FFF2-40B4-BE49-F238E27FC236}">
                <a16:creationId xmlns:a16="http://schemas.microsoft.com/office/drawing/2014/main" id="{6CC90B08-3401-2C13-A082-7454754044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6">
            <a:extLst>
              <a:ext uri="{FF2B5EF4-FFF2-40B4-BE49-F238E27FC236}">
                <a16:creationId xmlns:a16="http://schemas.microsoft.com/office/drawing/2014/main" id="{695E9202-A68B-E8BE-4F76-DD18295BA2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E4EF673-2152-6E7A-D8C7-698AF77FD6FE}"/>
              </a:ext>
            </a:extLst>
          </p:cNvPr>
          <p:cNvGrpSpPr/>
          <p:nvPr/>
        </p:nvGrpSpPr>
        <p:grpSpPr>
          <a:xfrm>
            <a:off x="903404" y="3581400"/>
            <a:ext cx="5061590" cy="1190978"/>
            <a:chOff x="2429095" y="1830121"/>
            <a:chExt cx="5061590" cy="1190978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D18678C-48B0-3A04-9CAA-3EF4FD49D61E}"/>
                </a:ext>
              </a:extLst>
            </p:cNvPr>
            <p:cNvCxnSpPr>
              <a:cxnSpLocks/>
            </p:cNvCxnSpPr>
            <p:nvPr/>
          </p:nvCxnSpPr>
          <p:spPr>
            <a:xfrm>
              <a:off x="2429095" y="1851394"/>
              <a:ext cx="5061590" cy="0"/>
            </a:xfrm>
            <a:prstGeom prst="straightConnector1">
              <a:avLst/>
            </a:prstGeom>
            <a:solidFill>
              <a:srgbClr val="EA6847"/>
            </a:solidFill>
            <a:ln w="76200">
              <a:solidFill>
                <a:srgbClr val="EA6847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99F487DD-C4A2-CEE8-A3D3-5516931B3797}"/>
                </a:ext>
              </a:extLst>
            </p:cNvPr>
            <p:cNvSpPr/>
            <p:nvPr/>
          </p:nvSpPr>
          <p:spPr>
            <a:xfrm flipV="1">
              <a:off x="5177405" y="1868221"/>
              <a:ext cx="235670" cy="188536"/>
            </a:xfrm>
            <a:prstGeom prst="triangle">
              <a:avLst/>
            </a:prstGeom>
            <a:solidFill>
              <a:srgbClr val="EA6847"/>
            </a:solidFill>
            <a:ln>
              <a:solidFill>
                <a:srgbClr val="EA684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LT Std 55 Roman" panose="020B0503020203020204"/>
              </a:endParaRPr>
            </a:p>
          </p:txBody>
        </p:sp>
        <p:sp>
          <p:nvSpPr>
            <p:cNvPr id="50" name="TextBox 1">
              <a:extLst>
                <a:ext uri="{FF2B5EF4-FFF2-40B4-BE49-F238E27FC236}">
                  <a16:creationId xmlns:a16="http://schemas.microsoft.com/office/drawing/2014/main" id="{11B4FC3B-0A7C-B40A-EDB8-11C82CB82047}"/>
                </a:ext>
              </a:extLst>
            </p:cNvPr>
            <p:cNvSpPr txBox="1"/>
            <p:nvPr/>
          </p:nvSpPr>
          <p:spPr>
            <a:xfrm>
              <a:off x="3557069" y="2005436"/>
              <a:ext cx="384958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venir LT Std 55 Roman" panose="020B0503020203020204"/>
                </a:rPr>
                <a:t>Saison marquée par plus de 23 jours de sécheresse entre la mi-août et la fin septembre.</a:t>
              </a: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03B33"/>
                </a:solidFill>
                <a:effectLst/>
                <a:uLnTx/>
                <a:uFillTx/>
                <a:latin typeface="Avenir LT Std 55 Roman" panose="020B0503020203020204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28DF8C91-575B-5CCF-A715-BA3C4967D791}"/>
                </a:ext>
              </a:extLst>
            </p:cNvPr>
            <p:cNvSpPr/>
            <p:nvPr/>
          </p:nvSpPr>
          <p:spPr>
            <a:xfrm flipV="1">
              <a:off x="2742229" y="1830121"/>
              <a:ext cx="235670" cy="188536"/>
            </a:xfrm>
            <a:prstGeom prst="triangle">
              <a:avLst/>
            </a:prstGeom>
            <a:solidFill>
              <a:srgbClr val="EA6847"/>
            </a:solidFill>
            <a:ln>
              <a:solidFill>
                <a:srgbClr val="EA684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LT Std 55 Roman" panose="020B0503020203020204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AC62BC7-11E3-6122-C463-BF73452D14CA}"/>
              </a:ext>
            </a:extLst>
          </p:cNvPr>
          <p:cNvGrpSpPr/>
          <p:nvPr/>
        </p:nvGrpSpPr>
        <p:grpSpPr>
          <a:xfrm>
            <a:off x="6694893" y="3602674"/>
            <a:ext cx="5283515" cy="1506964"/>
            <a:chOff x="2346030" y="1851394"/>
            <a:chExt cx="5199517" cy="1505152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1B4496C-2563-45CF-1DE7-66EE05592A7F}"/>
                </a:ext>
              </a:extLst>
            </p:cNvPr>
            <p:cNvCxnSpPr>
              <a:cxnSpLocks/>
            </p:cNvCxnSpPr>
            <p:nvPr/>
          </p:nvCxnSpPr>
          <p:spPr>
            <a:xfrm>
              <a:off x="2346030" y="1851394"/>
              <a:ext cx="4887951" cy="0"/>
            </a:xfrm>
            <a:prstGeom prst="straightConnector1">
              <a:avLst/>
            </a:prstGeom>
            <a:solidFill>
              <a:srgbClr val="EA6847"/>
            </a:solidFill>
            <a:ln w="76200">
              <a:solidFill>
                <a:srgbClr val="EA6847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82D5F9EA-0625-4C3F-3205-0BB5E5C3B81D}"/>
                </a:ext>
              </a:extLst>
            </p:cNvPr>
            <p:cNvSpPr/>
            <p:nvPr/>
          </p:nvSpPr>
          <p:spPr>
            <a:xfrm flipV="1">
              <a:off x="5012258" y="1880851"/>
              <a:ext cx="235670" cy="188536"/>
            </a:xfrm>
            <a:prstGeom prst="triangle">
              <a:avLst/>
            </a:prstGeom>
            <a:solidFill>
              <a:srgbClr val="EA6847"/>
            </a:solidFill>
            <a:ln>
              <a:solidFill>
                <a:srgbClr val="EA684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LT Std 55 Roman" panose="020B0503020203020204"/>
              </a:endParaRPr>
            </a:p>
          </p:txBody>
        </p:sp>
        <p:sp>
          <p:nvSpPr>
            <p:cNvPr id="58" name="TextBox 1">
              <a:extLst>
                <a:ext uri="{FF2B5EF4-FFF2-40B4-BE49-F238E27FC236}">
                  <a16:creationId xmlns:a16="http://schemas.microsoft.com/office/drawing/2014/main" id="{DBEA5794-4923-B6A5-EB93-E6A7F3753C0E}"/>
                </a:ext>
              </a:extLst>
            </p:cNvPr>
            <p:cNvSpPr txBox="1"/>
            <p:nvPr/>
          </p:nvSpPr>
          <p:spPr>
            <a:xfrm>
              <a:off x="3281757" y="2034698"/>
              <a:ext cx="4263790" cy="132184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latin typeface="Avenir LT Std 55 Roman" panose="020B0503020203020204"/>
                </a:rPr>
                <a:t>La durée du </a:t>
              </a:r>
              <a:r>
                <a:rPr lang="en-US" sz="2000" dirty="0" err="1">
                  <a:latin typeface="Avenir LT Std 55 Roman" panose="020B0503020203020204"/>
                </a:rPr>
                <a:t>déplacement</a:t>
              </a:r>
              <a:r>
                <a:rPr lang="en-US" sz="2000" dirty="0">
                  <a:latin typeface="Avenir LT Std 55 Roman" panose="020B0503020203020204"/>
                </a:rPr>
                <a:t> des PDIs et </a:t>
              </a:r>
              <a:r>
                <a:rPr lang="en-US" sz="2000" dirty="0" err="1">
                  <a:latin typeface="Avenir LT Std 55 Roman" panose="020B0503020203020204"/>
                </a:rPr>
                <a:t>leurs</a:t>
              </a:r>
              <a:r>
                <a:rPr lang="en-US" sz="2000" dirty="0">
                  <a:latin typeface="Avenir LT Std 55 Roman" panose="020B0503020203020204"/>
                </a:rPr>
                <a:t> habitudes de vie </a:t>
              </a:r>
              <a:r>
                <a:rPr lang="en-US" sz="2000" dirty="0" err="1">
                  <a:latin typeface="Avenir LT Std 55 Roman" panose="020B0503020203020204"/>
                </a:rPr>
                <a:t>suggèrent</a:t>
              </a:r>
              <a:r>
                <a:rPr lang="en-US" sz="2000" dirty="0">
                  <a:latin typeface="Avenir LT Std 55 Roman" panose="020B0503020203020204"/>
                </a:rPr>
                <a:t> </a:t>
              </a:r>
              <a:r>
                <a:rPr lang="en-US" sz="2000" dirty="0" err="1">
                  <a:latin typeface="Avenir LT Std 55 Roman" panose="020B0503020203020204"/>
                </a:rPr>
                <a:t>qu’ils</a:t>
              </a:r>
              <a:r>
                <a:rPr lang="en-US" sz="2000" dirty="0">
                  <a:latin typeface="Avenir LT Std 55 Roman" panose="020B0503020203020204"/>
                </a:rPr>
                <a:t> </a:t>
              </a:r>
              <a:r>
                <a:rPr lang="en-US" sz="2000" dirty="0" err="1">
                  <a:latin typeface="Avenir LT Std 55 Roman" panose="020B0503020203020204"/>
                </a:rPr>
                <a:t>vont</a:t>
              </a:r>
              <a:r>
                <a:rPr lang="en-US" sz="2000" dirty="0">
                  <a:latin typeface="Avenir LT Std 55 Roman" panose="020B0503020203020204"/>
                </a:rPr>
                <a:t> </a:t>
              </a:r>
              <a:r>
                <a:rPr lang="en-US" sz="2000" dirty="0" err="1">
                  <a:latin typeface="Avenir LT Std 55 Roman" panose="020B0503020203020204"/>
                </a:rPr>
                <a:t>rester</a:t>
              </a:r>
              <a:r>
                <a:rPr lang="en-US" sz="2000" dirty="0">
                  <a:latin typeface="Avenir LT Std 55 Roman" panose="020B0503020203020204"/>
                </a:rPr>
                <a:t> sur le long </a:t>
              </a:r>
              <a:r>
                <a:rPr lang="en-US" sz="2000" dirty="0" err="1">
                  <a:latin typeface="Avenir LT Std 55 Roman" panose="020B0503020203020204"/>
                </a:rPr>
                <a:t>terme</a:t>
              </a:r>
              <a:r>
                <a:rPr lang="en-US" sz="2000" dirty="0">
                  <a:latin typeface="Avenir LT Std 55 Roman" panose="020B0503020203020204"/>
                </a:rPr>
                <a:t> dans les villages </a:t>
              </a:r>
              <a:r>
                <a:rPr lang="en-US" sz="2000" dirty="0" err="1">
                  <a:latin typeface="Avenir LT Std 55 Roman" panose="020B0503020203020204"/>
                </a:rPr>
                <a:t>d’accueil</a:t>
              </a:r>
              <a:endParaRPr lang="en-US" sz="2000" dirty="0">
                <a:latin typeface="Avenir LT Std 55 Roman" panose="020B0503020203020204"/>
              </a:endParaRP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C9AC816B-0005-AF34-A9C1-BB157EF9745B}"/>
                </a:ext>
              </a:extLst>
            </p:cNvPr>
            <p:cNvSpPr/>
            <p:nvPr/>
          </p:nvSpPr>
          <p:spPr>
            <a:xfrm flipV="1">
              <a:off x="2690249" y="1853497"/>
              <a:ext cx="235670" cy="188536"/>
            </a:xfrm>
            <a:prstGeom prst="triangle">
              <a:avLst/>
            </a:prstGeom>
            <a:solidFill>
              <a:srgbClr val="EA6847"/>
            </a:solidFill>
            <a:ln>
              <a:solidFill>
                <a:srgbClr val="EA684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LT Std 55 Roman" panose="020B0503020203020204"/>
              </a:endParaRPr>
            </a:p>
          </p:txBody>
        </p: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3B3534B2-6183-12B3-2E20-030CDB34FECE}"/>
              </a:ext>
            </a:extLst>
          </p:cNvPr>
          <p:cNvGrpSpPr/>
          <p:nvPr/>
        </p:nvGrpSpPr>
        <p:grpSpPr>
          <a:xfrm>
            <a:off x="3328606" y="5114249"/>
            <a:ext cx="5712652" cy="1182546"/>
            <a:chOff x="2346030" y="1830121"/>
            <a:chExt cx="5712652" cy="1182546"/>
          </a:xfrm>
        </p:grpSpPr>
        <p:cxnSp>
          <p:nvCxnSpPr>
            <p:cNvPr id="1027" name="Straight Arrow Connector 1026">
              <a:extLst>
                <a:ext uri="{FF2B5EF4-FFF2-40B4-BE49-F238E27FC236}">
                  <a16:creationId xmlns:a16="http://schemas.microsoft.com/office/drawing/2014/main" id="{F665F439-E349-074B-8580-91F220C32CFA}"/>
                </a:ext>
              </a:extLst>
            </p:cNvPr>
            <p:cNvCxnSpPr>
              <a:cxnSpLocks/>
            </p:cNvCxnSpPr>
            <p:nvPr/>
          </p:nvCxnSpPr>
          <p:spPr>
            <a:xfrm>
              <a:off x="2346030" y="1851394"/>
              <a:ext cx="5453444" cy="0"/>
            </a:xfrm>
            <a:prstGeom prst="straightConnector1">
              <a:avLst/>
            </a:prstGeom>
            <a:solidFill>
              <a:srgbClr val="EA6847"/>
            </a:solidFill>
            <a:ln w="76200">
              <a:solidFill>
                <a:srgbClr val="EA6847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28" name="Isosceles Triangle 1027">
              <a:extLst>
                <a:ext uri="{FF2B5EF4-FFF2-40B4-BE49-F238E27FC236}">
                  <a16:creationId xmlns:a16="http://schemas.microsoft.com/office/drawing/2014/main" id="{F930675C-D7CB-4716-8FD1-270C61707890}"/>
                </a:ext>
              </a:extLst>
            </p:cNvPr>
            <p:cNvSpPr/>
            <p:nvPr/>
          </p:nvSpPr>
          <p:spPr>
            <a:xfrm flipV="1">
              <a:off x="5177405" y="1868221"/>
              <a:ext cx="235670" cy="188536"/>
            </a:xfrm>
            <a:prstGeom prst="triangle">
              <a:avLst/>
            </a:prstGeom>
            <a:solidFill>
              <a:srgbClr val="EA6847"/>
            </a:solidFill>
            <a:ln>
              <a:solidFill>
                <a:srgbClr val="EA684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LT Std 55 Roman" panose="020B0503020203020204"/>
              </a:endParaRPr>
            </a:p>
          </p:txBody>
        </p:sp>
        <p:sp>
          <p:nvSpPr>
            <p:cNvPr id="1030" name="TextBox 1">
              <a:extLst>
                <a:ext uri="{FF2B5EF4-FFF2-40B4-BE49-F238E27FC236}">
                  <a16:creationId xmlns:a16="http://schemas.microsoft.com/office/drawing/2014/main" id="{14F6C01F-FBD9-4F45-1EF8-CE5E92DDCCA4}"/>
                </a:ext>
              </a:extLst>
            </p:cNvPr>
            <p:cNvSpPr txBox="1"/>
            <p:nvPr/>
          </p:nvSpPr>
          <p:spPr>
            <a:xfrm>
              <a:off x="3379874" y="1997004"/>
              <a:ext cx="467880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venir LT Std 55 Roman" panose="020B0503020203020204"/>
                </a:rPr>
                <a:t>L'accès aux engrais, dont les prix restent élevés, et l'insécurité ont été les principales contraintes au cours de la campagne </a:t>
              </a:r>
            </a:p>
          </p:txBody>
        </p:sp>
        <p:sp>
          <p:nvSpPr>
            <p:cNvPr id="1031" name="Isosceles Triangle 1030">
              <a:extLst>
                <a:ext uri="{FF2B5EF4-FFF2-40B4-BE49-F238E27FC236}">
                  <a16:creationId xmlns:a16="http://schemas.microsoft.com/office/drawing/2014/main" id="{5BED2BA0-EBB1-8390-6F78-6427FBC9D8ED}"/>
                </a:ext>
              </a:extLst>
            </p:cNvPr>
            <p:cNvSpPr/>
            <p:nvPr/>
          </p:nvSpPr>
          <p:spPr>
            <a:xfrm flipV="1">
              <a:off x="2742229" y="1830121"/>
              <a:ext cx="235670" cy="188536"/>
            </a:xfrm>
            <a:prstGeom prst="triangle">
              <a:avLst/>
            </a:prstGeom>
            <a:solidFill>
              <a:srgbClr val="EA6847"/>
            </a:solidFill>
            <a:ln>
              <a:solidFill>
                <a:srgbClr val="EA684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LT Std 55 Roman" panose="020B0503020203020204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5B008A4-1AB9-BB39-CC24-F02BD5FAB735}"/>
              </a:ext>
            </a:extLst>
          </p:cNvPr>
          <p:cNvGrpSpPr/>
          <p:nvPr/>
        </p:nvGrpSpPr>
        <p:grpSpPr>
          <a:xfrm>
            <a:off x="746502" y="2020783"/>
            <a:ext cx="4738799" cy="1508359"/>
            <a:chOff x="833009" y="1979812"/>
            <a:chExt cx="4738799" cy="150835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968D95E-54FC-3E07-4EC5-8F5919856D9B}"/>
                </a:ext>
              </a:extLst>
            </p:cNvPr>
            <p:cNvCxnSpPr>
              <a:cxnSpLocks/>
            </p:cNvCxnSpPr>
            <p:nvPr/>
          </p:nvCxnSpPr>
          <p:spPr>
            <a:xfrm>
              <a:off x="833009" y="1979812"/>
              <a:ext cx="4738799" cy="0"/>
            </a:xfrm>
            <a:prstGeom prst="straightConnector1">
              <a:avLst/>
            </a:prstGeom>
            <a:ln w="76200">
              <a:solidFill>
                <a:srgbClr val="EA6847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1">
              <a:extLst>
                <a:ext uri="{FF2B5EF4-FFF2-40B4-BE49-F238E27FC236}">
                  <a16:creationId xmlns:a16="http://schemas.microsoft.com/office/drawing/2014/main" id="{E59F921D-F77A-F24B-D3A3-B97686D98568}"/>
                </a:ext>
              </a:extLst>
            </p:cNvPr>
            <p:cNvSpPr txBox="1"/>
            <p:nvPr/>
          </p:nvSpPr>
          <p:spPr>
            <a:xfrm>
              <a:off x="2127549" y="2164732"/>
              <a:ext cx="3444259" cy="132343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lvl="0"/>
              <a:r>
                <a:rPr lang="en-US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venir LT Std 55 Roman" panose="020B0503020203020204"/>
                </a:rPr>
                <a:t>Diminution des surfaces cultivées (0,85 ha/m</a:t>
              </a:r>
              <a:r>
                <a:rPr lang="pt-BR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venir LT Std 55 Roman" panose="020B0503020203020204"/>
                </a:rPr>
                <a:t>énage</a:t>
              </a:r>
              <a:r>
                <a:rPr lang="en-US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venir LT Std 55 Roman" panose="020B0503020203020204"/>
                </a:rPr>
                <a:t> en 2022 contre 0,40 ha/ménage en 2023).</a:t>
              </a:r>
            </a:p>
          </p:txBody>
        </p:sp>
        <p:pic>
          <p:nvPicPr>
            <p:cNvPr id="1045" name="Graphic 49">
              <a:extLst>
                <a:ext uri="{FF2B5EF4-FFF2-40B4-BE49-F238E27FC236}">
                  <a16:creationId xmlns:a16="http://schemas.microsoft.com/office/drawing/2014/main" id="{03804B8A-2214-4CBA-B7FA-C8F5A9A23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38800" y="2308966"/>
              <a:ext cx="621207" cy="478847"/>
            </a:xfrm>
            <a:prstGeom prst="rect">
              <a:avLst/>
            </a:prstGeom>
          </p:spPr>
        </p:pic>
      </p:grpSp>
      <p:pic>
        <p:nvPicPr>
          <p:cNvPr id="1047" name="Graphic 57">
            <a:extLst>
              <a:ext uri="{FF2B5EF4-FFF2-40B4-BE49-F238E27FC236}">
                <a16:creationId xmlns:a16="http://schemas.microsoft.com/office/drawing/2014/main" id="{57222997-9F63-4137-A399-BDA4DE6088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6619" y="3873492"/>
            <a:ext cx="581681" cy="664779"/>
          </a:xfrm>
          <a:prstGeom prst="rect">
            <a:avLst/>
          </a:prstGeom>
        </p:spPr>
      </p:pic>
      <p:pic>
        <p:nvPicPr>
          <p:cNvPr id="1048" name="Graphic 32">
            <a:extLst>
              <a:ext uri="{FF2B5EF4-FFF2-40B4-BE49-F238E27FC236}">
                <a16:creationId xmlns:a16="http://schemas.microsoft.com/office/drawing/2014/main" id="{B67B14D3-B31E-48CC-8EB1-AE123BE76E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77477" y="5399507"/>
            <a:ext cx="493795" cy="6583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AD95C2-DF44-C9F6-1AC2-93AC5E370E9C}"/>
              </a:ext>
            </a:extLst>
          </p:cNvPr>
          <p:cNvSpPr/>
          <p:nvPr/>
        </p:nvSpPr>
        <p:spPr>
          <a:xfrm>
            <a:off x="1035850" y="29214"/>
            <a:ext cx="10719601" cy="1107016"/>
          </a:xfrm>
          <a:prstGeom prst="rect">
            <a:avLst/>
          </a:prstGeom>
        </p:spPr>
        <p:txBody>
          <a:bodyPr vert="horz" wrap="square" lIns="120949" tIns="60475" rIns="120949" bIns="60475" rtlCol="0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 panose="020B0503020203020204"/>
              </a:rPr>
              <a:t>Notre regard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 panose="020B0503020203020204"/>
              </a:rPr>
              <a:t>vers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 panose="020B0503020203020204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 panose="020B0503020203020204"/>
              </a:rPr>
              <a:t>l’avenir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venir LT Std 55 Roman" panose="020B0503020203020204"/>
            </a:endParaRPr>
          </a:p>
          <a:p>
            <a:pPr marL="0" marR="0" lvl="0" indent="0" algn="l" defTabSz="6858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9BA7"/>
                </a:solidFill>
                <a:latin typeface="Avenir LT Std 55 Roman" panose="020B0503020203020204"/>
              </a:rPr>
              <a:t>2024 : Les </a:t>
            </a:r>
            <a:r>
              <a:rPr lang="en-US" sz="3200" b="1" dirty="0" err="1">
                <a:solidFill>
                  <a:srgbClr val="009BA7"/>
                </a:solidFill>
                <a:latin typeface="Avenir LT Std 55 Roman" panose="020B0503020203020204"/>
              </a:rPr>
              <a:t>risques</a:t>
            </a:r>
            <a:r>
              <a:rPr lang="en-US" sz="3200" b="1" dirty="0">
                <a:solidFill>
                  <a:srgbClr val="009BA7"/>
                </a:solidFill>
                <a:latin typeface="Avenir LT Std 55 Roman" panose="020B0503020203020204"/>
              </a:rPr>
              <a:t> et crises </a:t>
            </a:r>
            <a:r>
              <a:rPr lang="en-US" sz="3200" b="1" dirty="0" err="1">
                <a:solidFill>
                  <a:srgbClr val="009BA7"/>
                </a:solidFill>
                <a:latin typeface="Avenir LT Std 55 Roman" panose="020B0503020203020204"/>
              </a:rPr>
              <a:t>liés</a:t>
            </a:r>
            <a:r>
              <a:rPr lang="en-US" sz="3200" b="1" dirty="0">
                <a:solidFill>
                  <a:srgbClr val="009BA7"/>
                </a:solidFill>
                <a:latin typeface="Avenir LT Std 55 Roman" panose="020B0503020203020204"/>
              </a:rPr>
              <a:t> à la sécurité alimentaire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9BA7"/>
              </a:solidFill>
              <a:effectLst/>
              <a:uLnTx/>
              <a:uFillTx/>
              <a:latin typeface="Avenir LT Std 55 Roman" panose="020B0503020203020204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19B9FA9-3D3F-1DFA-BEBB-A601669F15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62060" y="4113282"/>
            <a:ext cx="457200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EA78BC-A5D6-99FC-811F-84BEA2CFF8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4893" y="2247904"/>
            <a:ext cx="902286" cy="902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D8E5E9-8A58-D833-E333-6AE52ADB89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8308" y="2481711"/>
            <a:ext cx="457240" cy="457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048C68-8D94-501A-E6AC-64D7E47EDA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4933" y="3820728"/>
            <a:ext cx="902286" cy="902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E69670-EC18-CC47-213E-D4D8193B13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54890" y="4045567"/>
            <a:ext cx="402371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1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6C0A4-4DA0-8C41-3A61-34EAE3754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153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9BA7"/>
                </a:solidFill>
                <a:latin typeface="Avenir LT Std 55 Roman"/>
              </a:rPr>
              <a:t>Discussion et questions-réponses</a:t>
            </a:r>
            <a:endParaRPr lang="en-US" sz="4000" b="1" dirty="0">
              <a:solidFill>
                <a:srgbClr val="009BA7"/>
              </a:solidFill>
            </a:endParaRPr>
          </a:p>
        </p:txBody>
      </p:sp>
      <p:pic>
        <p:nvPicPr>
          <p:cNvPr id="4" name="Picture 3" descr="A group of women carrying buckets of grass on their heads&#10;&#10;Description automatically generated">
            <a:extLst>
              <a:ext uri="{FF2B5EF4-FFF2-40B4-BE49-F238E27FC236}">
                <a16:creationId xmlns:a16="http://schemas.microsoft.com/office/drawing/2014/main" id="{16838594-232C-3C76-F84F-BE8ADD3F7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40" y="1808577"/>
            <a:ext cx="7912720" cy="44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5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A4A609-8AAA-4442-AF38-77A629C703D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9B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orange&#10;&#10;Description automatically generated">
            <a:extLst>
              <a:ext uri="{FF2B5EF4-FFF2-40B4-BE49-F238E27FC236}">
                <a16:creationId xmlns:a16="http://schemas.microsoft.com/office/drawing/2014/main" id="{939C36FD-7589-4942-BFE6-7D330AF042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94" y="72792"/>
            <a:ext cx="6431440" cy="6376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7469" y="543753"/>
            <a:ext cx="4114801" cy="28007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Merriweather" pitchFamily="2" charset="77"/>
                <a:cs typeface="Times New Roman" panose="02020603050405020304" pitchFamily="18" charset="0"/>
              </a:rPr>
              <a:t>Nous envisageons un monde dans lequel les gens sont</a:t>
            </a:r>
          </a:p>
          <a:p>
            <a:r>
              <a:rPr lang="en-US" sz="2800">
                <a:solidFill>
                  <a:schemeClr val="bg1"/>
                </a:solidFill>
                <a:latin typeface="Merriweather" pitchFamily="2" charset="77"/>
                <a:cs typeface="Times New Roman" panose="02020603050405020304" pitchFamily="18" charset="0"/>
              </a:rPr>
              <a:t>et de leur donner les moyens de réussir dans l'économie mondiale.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 b="1">
                <a:solidFill>
                  <a:srgbClr val="FFBB4D"/>
                </a:solidFill>
                <a:latin typeface="Avenir LT Std 65 Medium" panose="020B0503020203020204" pitchFamily="34" charset="0"/>
              </a:rPr>
              <a:t>www.acdivoca.org  </a:t>
            </a:r>
            <a:endParaRPr lang="en-US" b="1">
              <a:solidFill>
                <a:srgbClr val="FFBB4D"/>
              </a:solidFill>
              <a:latin typeface="Avenir LT Std 65 Medium" panose="020B0503020203020204" pitchFamily="34" charset="0"/>
              <a:cs typeface="Calibri"/>
            </a:endParaRPr>
          </a:p>
        </p:txBody>
      </p:sp>
      <p:pic>
        <p:nvPicPr>
          <p:cNvPr id="6" name="Picture 5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520629"/>
            <a:ext cx="1712295" cy="4429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C2C6BB-E6EE-ED45-9000-C9C542DE9327}"/>
              </a:ext>
            </a:extLst>
          </p:cNvPr>
          <p:cNvSpPr txBox="1"/>
          <p:nvPr/>
        </p:nvSpPr>
        <p:spPr>
          <a:xfrm>
            <a:off x="957468" y="5959372"/>
            <a:ext cx="58342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venir Medium" panose="02000503020000020003" pitchFamily="2" charset="0"/>
              </a:rPr>
              <a:t>50 F Street Northwest, Washington, D.C. 20001</a:t>
            </a:r>
          </a:p>
          <a:p>
            <a:r>
              <a:rPr lang="en-US" sz="1600">
                <a:solidFill>
                  <a:schemeClr val="bg1"/>
                </a:solidFill>
                <a:latin typeface="Avenir Medium" panose="02000503020000020003" pitchFamily="2" charset="0"/>
              </a:rPr>
              <a:t>+1 202 469 6000 | </a:t>
            </a:r>
            <a:r>
              <a:rPr lang="en-US" sz="1600" err="1">
                <a:solidFill>
                  <a:schemeClr val="bg1"/>
                </a:solidFill>
                <a:latin typeface="Avenir Medium" panose="02000503020000020003" pitchFamily="2" charset="0"/>
              </a:rPr>
              <a:t>acdivoca.org </a:t>
            </a:r>
            <a:r>
              <a:rPr lang="en-US" sz="1600">
                <a:solidFill>
                  <a:schemeClr val="bg1"/>
                </a:solidFill>
                <a:latin typeface="Avenir Medium" panose="02000503020000020003" pitchFamily="2" charset="0"/>
              </a:rPr>
              <a:t>| Suivez-nous </a:t>
            </a:r>
            <a:r>
              <a:rPr lang="en-US" sz="1600" b="1">
                <a:solidFill>
                  <a:srgbClr val="FFBB4D"/>
                </a:solidFill>
                <a:latin typeface="Avenir Heavy" panose="02000503020000020003" pitchFamily="2" charset="0"/>
              </a:rPr>
              <a:t>@acdivoca 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C31C5B-9436-B048-9A99-25B012C94CB4}"/>
              </a:ext>
            </a:extLst>
          </p:cNvPr>
          <p:cNvSpPr/>
          <p:nvPr/>
        </p:nvSpPr>
        <p:spPr>
          <a:xfrm>
            <a:off x="1694481" y="6522347"/>
            <a:ext cx="8758446" cy="134176"/>
          </a:xfrm>
          <a:prstGeom prst="rect">
            <a:avLst/>
          </a:prstGeom>
          <a:solidFill>
            <a:srgbClr val="009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BE698-4521-F941-A336-1CC70E70C0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658" y="6393765"/>
            <a:ext cx="914400" cy="236525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C2D471DD-8B65-4F49-8244-5D9EC9C76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85" y="3636388"/>
            <a:ext cx="2147367" cy="225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4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2421001-412F-3D85-074E-5D7F0E216B12}"/>
              </a:ext>
            </a:extLst>
          </p:cNvPr>
          <p:cNvSpPr/>
          <p:nvPr/>
        </p:nvSpPr>
        <p:spPr>
          <a:xfrm>
            <a:off x="1935480" y="320673"/>
            <a:ext cx="9524337" cy="11834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defTabSz="6858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55 Roman" panose="020B0503020203020204" pitchFamily="34" charset="0"/>
                <a:ea typeface="+mj-ea"/>
                <a:cs typeface="+mj-cs"/>
              </a:rPr>
              <a:t>Aperçu du projet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11D3C2-5449-6571-98EA-1AA65AA09C3B}"/>
              </a:ext>
            </a:extLst>
          </p:cNvPr>
          <p:cNvSpPr txBox="1"/>
          <p:nvPr/>
        </p:nvSpPr>
        <p:spPr>
          <a:xfrm>
            <a:off x="838200" y="1650473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latin typeface="Avenir LT Std 55 Roman" panose="020B0503020203020204" pitchFamily="34" charset="0"/>
              </a:rPr>
              <a:t>Financé par l'USAID et mis en œuvre par ACDI/VOCA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latin typeface="Avenir LT Std 55 Roman" panose="020B0503020203020204" pitchFamily="34" charset="0"/>
              </a:rPr>
              <a:t>Durée : </a:t>
            </a:r>
            <a:r>
              <a:rPr lang="en-US" sz="2100" dirty="0" err="1">
                <a:latin typeface="Avenir LT Std 55 Roman" panose="020B0503020203020204" pitchFamily="34" charset="0"/>
              </a:rPr>
              <a:t>octobre</a:t>
            </a:r>
            <a:r>
              <a:rPr lang="en-US" sz="2100" dirty="0">
                <a:latin typeface="Avenir LT Std 55 Roman" panose="020B0503020203020204" pitchFamily="34" charset="0"/>
              </a:rPr>
              <a:t> 2018 - </a:t>
            </a:r>
            <a:r>
              <a:rPr lang="en-US" sz="2100" dirty="0" err="1">
                <a:latin typeface="Avenir LT Std 55 Roman" panose="020B0503020203020204" pitchFamily="34" charset="0"/>
              </a:rPr>
              <a:t>septembre</a:t>
            </a:r>
            <a:r>
              <a:rPr lang="en-US" sz="2100" dirty="0">
                <a:latin typeface="Avenir LT Std 55 Roman" panose="020B0503020203020204" pitchFamily="34" charset="0"/>
              </a:rPr>
              <a:t> 2023                 + </a:t>
            </a:r>
            <a:r>
              <a:rPr lang="en-US" sz="2100" dirty="0" err="1">
                <a:latin typeface="Avenir LT Std 55 Roman" panose="020B0503020203020204" pitchFamily="34" charset="0"/>
              </a:rPr>
              <a:t>période</a:t>
            </a:r>
            <a:r>
              <a:rPr lang="en-US" sz="2100" dirty="0">
                <a:latin typeface="Avenir LT Std 55 Roman" panose="020B0503020203020204" pitchFamily="34" charset="0"/>
              </a:rPr>
              <a:t> de </a:t>
            </a:r>
            <a:r>
              <a:rPr lang="en-US" sz="2100" dirty="0" err="1">
                <a:latin typeface="Avenir LT Std 55 Roman" panose="020B0503020203020204" pitchFamily="34" charset="0"/>
              </a:rPr>
              <a:t>durabilité</a:t>
            </a:r>
            <a:r>
              <a:rPr lang="en-US" sz="2100" dirty="0">
                <a:latin typeface="Avenir LT Std 55 Roman" panose="020B0503020203020204" pitchFamily="34" charset="0"/>
              </a:rPr>
              <a:t> oct 23 – </a:t>
            </a:r>
            <a:r>
              <a:rPr lang="en-US" sz="2100" dirty="0" err="1">
                <a:latin typeface="Avenir LT Std 55 Roman" panose="020B0503020203020204" pitchFamily="34" charset="0"/>
              </a:rPr>
              <a:t>sep</a:t>
            </a:r>
            <a:r>
              <a:rPr lang="en-US" sz="2100" dirty="0">
                <a:latin typeface="Avenir LT Std 55 Roman" panose="020B0503020203020204" pitchFamily="34" charset="0"/>
              </a:rPr>
              <a:t> 25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latin typeface="Avenir LT Std 55 Roman" panose="020B0503020203020204" pitchFamily="34" charset="0"/>
              </a:rPr>
              <a:t>Budget : 38.4 milliards FCFA / $64,000,000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latin typeface="Avenir LT Std 55 Roman" panose="020B0503020203020204" pitchFamily="34" charset="0"/>
              </a:rPr>
              <a:t>Communes cibles : 11 (</a:t>
            </a:r>
            <a:r>
              <a:rPr lang="en-US" sz="2100" dirty="0" err="1">
                <a:latin typeface="Avenir LT Std 55 Roman" panose="020B0503020203020204" pitchFamily="34" charset="0"/>
              </a:rPr>
              <a:t>Pissila</a:t>
            </a:r>
            <a:r>
              <a:rPr lang="en-US" sz="2100" dirty="0">
                <a:latin typeface="Avenir LT Std 55 Roman" panose="020B0503020203020204" pitchFamily="34" charset="0"/>
              </a:rPr>
              <a:t>, Tougouri, Yalgo, Bouroum, </a:t>
            </a:r>
            <a:r>
              <a:rPr lang="en-US" sz="2100" dirty="0" err="1">
                <a:latin typeface="Avenir LT Std 55 Roman" panose="020B0503020203020204" pitchFamily="34" charset="0"/>
              </a:rPr>
              <a:t>Nagbingou</a:t>
            </a:r>
            <a:r>
              <a:rPr lang="en-US" sz="2100" dirty="0">
                <a:latin typeface="Avenir LT Std 55 Roman" panose="020B0503020203020204" pitchFamily="34" charset="0"/>
              </a:rPr>
              <a:t>, Barsalogho, Namissiguima, Rollo, </a:t>
            </a:r>
            <a:r>
              <a:rPr lang="en-US" sz="2100" dirty="0" err="1">
                <a:latin typeface="Avenir LT Std 55 Roman" panose="020B0503020203020204" pitchFamily="34" charset="0"/>
              </a:rPr>
              <a:t>Pensa</a:t>
            </a:r>
            <a:r>
              <a:rPr lang="en-US" sz="2100" dirty="0">
                <a:latin typeface="Avenir LT Std 55 Roman" panose="020B0503020203020204" pitchFamily="34" charset="0"/>
              </a:rPr>
              <a:t>, </a:t>
            </a:r>
            <a:r>
              <a:rPr lang="en-US" sz="2100" dirty="0" err="1">
                <a:latin typeface="Avenir LT Std 55 Roman" panose="020B0503020203020204" pitchFamily="34" charset="0"/>
              </a:rPr>
              <a:t>Dablo</a:t>
            </a:r>
            <a:r>
              <a:rPr lang="en-US" sz="2100" dirty="0">
                <a:latin typeface="Avenir LT Std 55 Roman" panose="020B0503020203020204" pitchFamily="34" charset="0"/>
              </a:rPr>
              <a:t>, </a:t>
            </a:r>
            <a:r>
              <a:rPr lang="en-US" sz="2100" dirty="0" err="1">
                <a:latin typeface="Avenir LT Std 55 Roman" panose="020B0503020203020204" pitchFamily="34" charset="0"/>
              </a:rPr>
              <a:t>Bourzanga</a:t>
            </a:r>
            <a:r>
              <a:rPr lang="en-US" sz="2100" dirty="0">
                <a:latin typeface="Avenir LT Std 55 Roman" panose="020B0503020203020204" pitchFamily="34" charset="0"/>
              </a:rPr>
              <a:t>)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100" dirty="0" err="1">
                <a:latin typeface="Avenir LT Std 55 Roman" panose="020B0503020203020204" pitchFamily="34" charset="0"/>
              </a:rPr>
              <a:t>Partenaires</a:t>
            </a:r>
            <a:r>
              <a:rPr lang="en-US" sz="2100" dirty="0">
                <a:latin typeface="Avenir LT Std 55 Roman" panose="020B0503020203020204" pitchFamily="34" charset="0"/>
              </a:rPr>
              <a:t> </a:t>
            </a:r>
            <a:r>
              <a:rPr lang="en-US" sz="2100" dirty="0" err="1">
                <a:latin typeface="Avenir LT Std 55 Roman" panose="020B0503020203020204" pitchFamily="34" charset="0"/>
              </a:rPr>
              <a:t>internationaux</a:t>
            </a:r>
            <a:r>
              <a:rPr lang="en-US" sz="2100" dirty="0">
                <a:latin typeface="Avenir LT Std 55 Roman" panose="020B0503020203020204" pitchFamily="34" charset="0"/>
              </a:rPr>
              <a:t> : Save the Children et Tufts University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latin typeface="Avenir LT Std 55 Roman" panose="020B0503020203020204" pitchFamily="34" charset="0"/>
              </a:rPr>
              <a:t>Partenaires locaux : APIL, OCADES, ATAD, AZND, ADSN</a:t>
            </a:r>
          </a:p>
          <a:p>
            <a:pPr marL="171450" marR="0" lvl="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100" i="0" u="none" strike="noStrike" cap="none" spc="0" normalizeH="0" noProof="0" dirty="0">
              <a:ln>
                <a:noFill/>
              </a:ln>
              <a:effectLst/>
              <a:uLnTx/>
              <a:uFillTx/>
              <a:latin typeface="Avenir LT Std 55 Roman" panose="020B0503020203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808C262-94FB-06CD-6BCD-735DAB0D4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8"/>
          <a:stretch/>
        </p:blipFill>
        <p:spPr bwMode="auto">
          <a:xfrm>
            <a:off x="6278216" y="1650473"/>
            <a:ext cx="5930515" cy="403187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85641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E009A-F8FF-458E-BAC9-B90A7632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882" y="249576"/>
            <a:ext cx="9790101" cy="502335"/>
          </a:xfrm>
        </p:spPr>
        <p:txBody>
          <a:bodyPr anchor="ctr">
            <a:noAutofit/>
          </a:bodyPr>
          <a:lstStyle/>
          <a:p>
            <a:r>
              <a:rPr lang="en-US" sz="2800" b="1" dirty="0">
                <a:solidFill>
                  <a:srgbClr val="009BA7"/>
                </a:solidFill>
                <a:latin typeface="Avenir Medium"/>
              </a:rPr>
              <a:t>Changements de contexte dans le Centre Nord 2018 à 2022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CDFAD87E-F21D-CEB9-AB5B-1B9F7FB185D5}"/>
              </a:ext>
            </a:extLst>
          </p:cNvPr>
          <p:cNvSpPr/>
          <p:nvPr/>
        </p:nvSpPr>
        <p:spPr>
          <a:xfrm>
            <a:off x="504727" y="3005652"/>
            <a:ext cx="431515" cy="38014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B6195F89-D0E8-F491-5B29-2D557FAAEAD6}"/>
              </a:ext>
            </a:extLst>
          </p:cNvPr>
          <p:cNvSpPr/>
          <p:nvPr/>
        </p:nvSpPr>
        <p:spPr>
          <a:xfrm>
            <a:off x="485399" y="2076344"/>
            <a:ext cx="382500" cy="380144"/>
          </a:xfrm>
          <a:prstGeom prst="triangle">
            <a:avLst/>
          </a:prstGeom>
          <a:solidFill>
            <a:srgbClr val="009BA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E32EC630-0DD1-F88C-A924-26FFF20520FC}"/>
              </a:ext>
            </a:extLst>
          </p:cNvPr>
          <p:cNvSpPr/>
          <p:nvPr/>
        </p:nvSpPr>
        <p:spPr>
          <a:xfrm>
            <a:off x="511610" y="3915256"/>
            <a:ext cx="431515" cy="38014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ACB846-56A3-1122-C494-D3BFD93AF57B}"/>
              </a:ext>
            </a:extLst>
          </p:cNvPr>
          <p:cNvSpPr txBox="1"/>
          <p:nvPr/>
        </p:nvSpPr>
        <p:spPr>
          <a:xfrm>
            <a:off x="1122614" y="2875463"/>
            <a:ext cx="1447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LT Std 55 Roman" panose="020B0503020203020204"/>
              </a:rPr>
              <a:t>Les tensions </a:t>
            </a:r>
            <a:r>
              <a:rPr lang="en-US" dirty="0" err="1">
                <a:latin typeface="Avenir LT Std 55 Roman" panose="020B0503020203020204"/>
              </a:rPr>
              <a:t>économiques</a:t>
            </a:r>
            <a:endParaRPr lang="en-US" dirty="0">
              <a:latin typeface="Avenir LT Std 55 Roman" panose="020B0503020203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EAB56-3580-D89A-0FB4-8B5106105F18}"/>
              </a:ext>
            </a:extLst>
          </p:cNvPr>
          <p:cNvSpPr txBox="1"/>
          <p:nvPr/>
        </p:nvSpPr>
        <p:spPr>
          <a:xfrm>
            <a:off x="1146881" y="2006399"/>
            <a:ext cx="1423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LT Std 55 Roman" panose="020B0503020203020204"/>
              </a:rPr>
              <a:t>Stress </a:t>
            </a:r>
            <a:r>
              <a:rPr lang="en-US" dirty="0" err="1">
                <a:latin typeface="Avenir LT Std 55 Roman" panose="020B0503020203020204"/>
              </a:rPr>
              <a:t>écologiques</a:t>
            </a:r>
            <a:endParaRPr lang="en-US" dirty="0">
              <a:latin typeface="Avenir LT Std 55 Roman" panose="020B0503020203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F49EED-AF0F-763A-C9BB-34E3B206BFEC}"/>
              </a:ext>
            </a:extLst>
          </p:cNvPr>
          <p:cNvSpPr txBox="1"/>
          <p:nvPr/>
        </p:nvSpPr>
        <p:spPr>
          <a:xfrm>
            <a:off x="1161142" y="3865319"/>
            <a:ext cx="1985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LT Std 55 Roman" panose="020B0503020203020204"/>
              </a:rPr>
              <a:t>Tensions  </a:t>
            </a:r>
            <a:r>
              <a:rPr lang="en-US" dirty="0" err="1">
                <a:latin typeface="Avenir LT Std 55 Roman" panose="020B0503020203020204"/>
              </a:rPr>
              <a:t>sociales</a:t>
            </a:r>
            <a:r>
              <a:rPr lang="en-US" dirty="0">
                <a:latin typeface="Avenir LT Std 55 Roman" panose="020B0503020203020204"/>
              </a:rPr>
              <a:t>/politiques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3CD7EF-0F69-9681-DC21-2CBCEA8CB006}"/>
              </a:ext>
            </a:extLst>
          </p:cNvPr>
          <p:cNvCxnSpPr>
            <a:cxnSpLocks/>
          </p:cNvCxnSpPr>
          <p:nvPr/>
        </p:nvCxnSpPr>
        <p:spPr>
          <a:xfrm flipV="1">
            <a:off x="3449027" y="994025"/>
            <a:ext cx="0" cy="49802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861C968-D1C9-AE30-CC20-CEBD1D54CA12}"/>
              </a:ext>
            </a:extLst>
          </p:cNvPr>
          <p:cNvSpPr txBox="1"/>
          <p:nvPr/>
        </p:nvSpPr>
        <p:spPr>
          <a:xfrm>
            <a:off x="6066088" y="5974317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9BA7"/>
                </a:solidFill>
                <a:latin typeface="Avenir LT Std 55 Roman" panose="020B0503020203020204"/>
              </a:rPr>
              <a:t>F R É Q U E N C 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3D2C91-C1B7-68D2-04DF-975904E77413}"/>
              </a:ext>
            </a:extLst>
          </p:cNvPr>
          <p:cNvCxnSpPr>
            <a:cxnSpLocks/>
          </p:cNvCxnSpPr>
          <p:nvPr/>
        </p:nvCxnSpPr>
        <p:spPr>
          <a:xfrm flipV="1">
            <a:off x="3449027" y="5960987"/>
            <a:ext cx="8078577" cy="133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B43C01E-0B04-7D28-6461-269A22F56EFD}"/>
              </a:ext>
            </a:extLst>
          </p:cNvPr>
          <p:cNvSpPr txBox="1"/>
          <p:nvPr/>
        </p:nvSpPr>
        <p:spPr>
          <a:xfrm rot="16200000">
            <a:off x="2326146" y="2922356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9BA7"/>
                </a:solidFill>
                <a:latin typeface="Avenir LT Std 55 Roman" panose="020B0503020203020204"/>
              </a:rPr>
              <a:t>S E V E R I T É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BEF2CE-4E1C-FA4E-D7B8-A7D193D44820}"/>
              </a:ext>
            </a:extLst>
          </p:cNvPr>
          <p:cNvSpPr txBox="1"/>
          <p:nvPr/>
        </p:nvSpPr>
        <p:spPr>
          <a:xfrm>
            <a:off x="6919295" y="937464"/>
            <a:ext cx="113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Afflux de personnes déplacées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A7D62B-31E4-C8EA-D61B-A0EF4546130B}"/>
              </a:ext>
            </a:extLst>
          </p:cNvPr>
          <p:cNvSpPr txBox="1"/>
          <p:nvPr/>
        </p:nvSpPr>
        <p:spPr>
          <a:xfrm>
            <a:off x="9094482" y="4612662"/>
            <a:ext cx="2698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Conflits liés aux ressources naturelles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A922E5-D5E9-89EB-C6A0-5C586CF7D19A}"/>
              </a:ext>
            </a:extLst>
          </p:cNvPr>
          <p:cNvSpPr txBox="1"/>
          <p:nvPr/>
        </p:nvSpPr>
        <p:spPr>
          <a:xfrm>
            <a:off x="9979168" y="3724411"/>
            <a:ext cx="2141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Faiblesse des organisations communautaires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6AABB1-E19D-E6A3-0892-3DFF8542EA6E}"/>
              </a:ext>
            </a:extLst>
          </p:cNvPr>
          <p:cNvSpPr txBox="1"/>
          <p:nvPr/>
        </p:nvSpPr>
        <p:spPr>
          <a:xfrm>
            <a:off x="7884632" y="3695224"/>
            <a:ext cx="209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Nouveau discours religieux violent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9A904F-7128-B98D-27AF-0F57B0D17E4A}"/>
              </a:ext>
            </a:extLst>
          </p:cNvPr>
          <p:cNvSpPr txBox="1"/>
          <p:nvPr/>
        </p:nvSpPr>
        <p:spPr>
          <a:xfrm>
            <a:off x="9293249" y="2614974"/>
            <a:ext cx="2082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Perte de zones de pâturage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73CA9D-EC0D-44C4-1047-357B68CCF490}"/>
              </a:ext>
            </a:extLst>
          </p:cNvPr>
          <p:cNvSpPr txBox="1"/>
          <p:nvPr/>
        </p:nvSpPr>
        <p:spPr>
          <a:xfrm>
            <a:off x="9321081" y="1693023"/>
            <a:ext cx="2254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Conflits violents entre communautés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AE261A-C8F4-2512-B623-BFEBCDB79349}"/>
              </a:ext>
            </a:extLst>
          </p:cNvPr>
          <p:cNvSpPr txBox="1"/>
          <p:nvPr/>
        </p:nvSpPr>
        <p:spPr>
          <a:xfrm>
            <a:off x="8778531" y="3112835"/>
            <a:ext cx="1640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Inflation des prix des céréales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1932D7-5449-B397-9612-64F1DA813E2D}"/>
              </a:ext>
            </a:extLst>
          </p:cNvPr>
          <p:cNvSpPr txBox="1"/>
          <p:nvPr/>
        </p:nvSpPr>
        <p:spPr>
          <a:xfrm>
            <a:off x="6984947" y="3018508"/>
            <a:ext cx="113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Perte d'actifs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2CCFF3-BE30-9CC0-654B-6657BAC15955}"/>
              </a:ext>
            </a:extLst>
          </p:cNvPr>
          <p:cNvSpPr txBox="1"/>
          <p:nvPr/>
        </p:nvSpPr>
        <p:spPr>
          <a:xfrm>
            <a:off x="6527135" y="2040989"/>
            <a:ext cx="178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Assassinat de dirigeants communautaires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3D71B6-5348-E33C-B06B-28D706EB11B4}"/>
              </a:ext>
            </a:extLst>
          </p:cNvPr>
          <p:cNvSpPr txBox="1"/>
          <p:nvPr/>
        </p:nvSpPr>
        <p:spPr>
          <a:xfrm>
            <a:off x="8052525" y="1710234"/>
            <a:ext cx="113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Saison maigre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6FF2B8-930D-F393-4B24-A70B1A957CD3}"/>
              </a:ext>
            </a:extLst>
          </p:cNvPr>
          <p:cNvSpPr txBox="1"/>
          <p:nvPr/>
        </p:nvSpPr>
        <p:spPr>
          <a:xfrm>
            <a:off x="8652958" y="655296"/>
            <a:ext cx="2459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Fermeture de marchés, d'écoles et de centres de santé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C2CCBD-2984-5A26-1311-9E2764C66AB7}"/>
              </a:ext>
            </a:extLst>
          </p:cNvPr>
          <p:cNvSpPr txBox="1"/>
          <p:nvPr/>
        </p:nvSpPr>
        <p:spPr>
          <a:xfrm>
            <a:off x="6248125" y="4247683"/>
            <a:ext cx="2196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Violence fondée sur le sexe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E3C9B9-C08D-8F17-DD09-2316DD4339F7}"/>
              </a:ext>
            </a:extLst>
          </p:cNvPr>
          <p:cNvSpPr txBox="1"/>
          <p:nvPr/>
        </p:nvSpPr>
        <p:spPr>
          <a:xfrm>
            <a:off x="3896293" y="5138245"/>
            <a:ext cx="229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Conflits régionaux et </a:t>
            </a:r>
            <a:r>
              <a:rPr lang="en-US" sz="1600" b="1" dirty="0" err="1"/>
              <a:t>internationaux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C82697-D5A6-6B81-9508-FA425D0662ED}"/>
              </a:ext>
            </a:extLst>
          </p:cNvPr>
          <p:cNvSpPr txBox="1"/>
          <p:nvPr/>
        </p:nvSpPr>
        <p:spPr>
          <a:xfrm>
            <a:off x="6238745" y="4944353"/>
            <a:ext cx="1962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Fluctuations des prix du bétail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92D710-FB0F-44E1-D63C-C3548F099916}"/>
              </a:ext>
            </a:extLst>
          </p:cNvPr>
          <p:cNvSpPr txBox="1"/>
          <p:nvPr/>
        </p:nvSpPr>
        <p:spPr>
          <a:xfrm>
            <a:off x="9321081" y="5089596"/>
            <a:ext cx="1122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Maladies animales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4C502A-D08D-C316-1E2A-630A207A853F}"/>
              </a:ext>
            </a:extLst>
          </p:cNvPr>
          <p:cNvSpPr txBox="1"/>
          <p:nvPr/>
        </p:nvSpPr>
        <p:spPr>
          <a:xfrm>
            <a:off x="4083759" y="2119894"/>
            <a:ext cx="1750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Abaissement de la nappe phréatique et assèchement des puits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2C7044-898D-6018-1E18-24116640A818}"/>
              </a:ext>
            </a:extLst>
          </p:cNvPr>
          <p:cNvSpPr txBox="1"/>
          <p:nvPr/>
        </p:nvSpPr>
        <p:spPr>
          <a:xfrm>
            <a:off x="4328008" y="4303164"/>
            <a:ext cx="1497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Épidémies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6943DC-E834-51D3-E466-3A198C01BB45}"/>
              </a:ext>
            </a:extLst>
          </p:cNvPr>
          <p:cNvSpPr txBox="1"/>
          <p:nvPr/>
        </p:nvSpPr>
        <p:spPr>
          <a:xfrm>
            <a:off x="5367952" y="3277034"/>
            <a:ext cx="1497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Attaques de criquets</a:t>
            </a: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157E5735-C768-B120-2EEF-185B7BA990D6}"/>
              </a:ext>
            </a:extLst>
          </p:cNvPr>
          <p:cNvSpPr/>
          <p:nvPr/>
        </p:nvSpPr>
        <p:spPr>
          <a:xfrm>
            <a:off x="8651430" y="4523013"/>
            <a:ext cx="431515" cy="38014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FBFEE085-0947-1B32-059B-5581DE86F4CA}"/>
              </a:ext>
            </a:extLst>
          </p:cNvPr>
          <p:cNvSpPr/>
          <p:nvPr/>
        </p:nvSpPr>
        <p:spPr>
          <a:xfrm>
            <a:off x="7900066" y="3340490"/>
            <a:ext cx="431515" cy="38014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329B5E60-EC96-9690-7D44-669A3B465AE2}"/>
              </a:ext>
            </a:extLst>
          </p:cNvPr>
          <p:cNvSpPr/>
          <p:nvPr/>
        </p:nvSpPr>
        <p:spPr>
          <a:xfrm>
            <a:off x="6031782" y="2011889"/>
            <a:ext cx="431515" cy="38014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63A05380-BB82-FA00-F325-ED536737EA44}"/>
              </a:ext>
            </a:extLst>
          </p:cNvPr>
          <p:cNvSpPr/>
          <p:nvPr/>
        </p:nvSpPr>
        <p:spPr>
          <a:xfrm>
            <a:off x="8889566" y="1779924"/>
            <a:ext cx="431515" cy="38014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57081571-5C25-467B-7E4C-A1CAE84B22A6}"/>
              </a:ext>
            </a:extLst>
          </p:cNvPr>
          <p:cNvSpPr/>
          <p:nvPr/>
        </p:nvSpPr>
        <p:spPr>
          <a:xfrm>
            <a:off x="6425327" y="1088843"/>
            <a:ext cx="431515" cy="38014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FE75AAD9-1155-645F-B854-1DCB29452D00}"/>
              </a:ext>
            </a:extLst>
          </p:cNvPr>
          <p:cNvSpPr/>
          <p:nvPr/>
        </p:nvSpPr>
        <p:spPr>
          <a:xfrm>
            <a:off x="5825888" y="4145191"/>
            <a:ext cx="431515" cy="38014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9FB2FE03-1608-7E92-E154-2B7F7301FF08}"/>
              </a:ext>
            </a:extLst>
          </p:cNvPr>
          <p:cNvSpPr/>
          <p:nvPr/>
        </p:nvSpPr>
        <p:spPr>
          <a:xfrm>
            <a:off x="4137242" y="3889305"/>
            <a:ext cx="431515" cy="38014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AF4FE299-0488-91A1-839D-BD296022723B}"/>
              </a:ext>
            </a:extLst>
          </p:cNvPr>
          <p:cNvSpPr/>
          <p:nvPr/>
        </p:nvSpPr>
        <p:spPr>
          <a:xfrm>
            <a:off x="3721924" y="4813358"/>
            <a:ext cx="431515" cy="38014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A842625B-7255-20A1-E450-D1A1E6C4673E}"/>
              </a:ext>
            </a:extLst>
          </p:cNvPr>
          <p:cNvSpPr/>
          <p:nvPr/>
        </p:nvSpPr>
        <p:spPr>
          <a:xfrm>
            <a:off x="5004889" y="3188678"/>
            <a:ext cx="382500" cy="380144"/>
          </a:xfrm>
          <a:prstGeom prst="triangle">
            <a:avLst/>
          </a:prstGeom>
          <a:solidFill>
            <a:srgbClr val="009BA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208EF82C-0044-050F-4110-6F83771ECDFF}"/>
              </a:ext>
            </a:extLst>
          </p:cNvPr>
          <p:cNvSpPr/>
          <p:nvPr/>
        </p:nvSpPr>
        <p:spPr>
          <a:xfrm>
            <a:off x="8938581" y="2443466"/>
            <a:ext cx="382500" cy="380144"/>
          </a:xfrm>
          <a:prstGeom prst="triangle">
            <a:avLst/>
          </a:prstGeom>
          <a:solidFill>
            <a:srgbClr val="009BA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B7CB2FCB-C3B3-534F-EB0F-72C6A24D5D78}"/>
              </a:ext>
            </a:extLst>
          </p:cNvPr>
          <p:cNvSpPr/>
          <p:nvPr/>
        </p:nvSpPr>
        <p:spPr>
          <a:xfrm>
            <a:off x="3705043" y="2307192"/>
            <a:ext cx="382500" cy="380144"/>
          </a:xfrm>
          <a:prstGeom prst="triangle">
            <a:avLst/>
          </a:prstGeom>
          <a:solidFill>
            <a:srgbClr val="009BA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C578FDDD-9852-2697-36ED-F84A024D0BE0}"/>
              </a:ext>
            </a:extLst>
          </p:cNvPr>
          <p:cNvSpPr/>
          <p:nvPr/>
        </p:nvSpPr>
        <p:spPr>
          <a:xfrm>
            <a:off x="8405788" y="2927679"/>
            <a:ext cx="431515" cy="38014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F310EE84-B3D0-5389-DE26-3EE842BEF7F9}"/>
              </a:ext>
            </a:extLst>
          </p:cNvPr>
          <p:cNvSpPr/>
          <p:nvPr/>
        </p:nvSpPr>
        <p:spPr>
          <a:xfrm>
            <a:off x="6541891" y="2896890"/>
            <a:ext cx="431515" cy="38014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07652F60-A186-83C9-62C0-DBB9DCD30DD7}"/>
              </a:ext>
            </a:extLst>
          </p:cNvPr>
          <p:cNvSpPr/>
          <p:nvPr/>
        </p:nvSpPr>
        <p:spPr>
          <a:xfrm>
            <a:off x="5807230" y="4948173"/>
            <a:ext cx="431515" cy="38014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4CF80BDC-3A54-7B3E-CB23-91C849EBAC3C}"/>
              </a:ext>
            </a:extLst>
          </p:cNvPr>
          <p:cNvSpPr/>
          <p:nvPr/>
        </p:nvSpPr>
        <p:spPr>
          <a:xfrm>
            <a:off x="8942944" y="5191911"/>
            <a:ext cx="431515" cy="38014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344DC61F-0A94-9A9D-F7FC-AD25357531E4}"/>
              </a:ext>
            </a:extLst>
          </p:cNvPr>
          <p:cNvSpPr/>
          <p:nvPr/>
        </p:nvSpPr>
        <p:spPr>
          <a:xfrm>
            <a:off x="10468468" y="3371576"/>
            <a:ext cx="431515" cy="38014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9A62A91D-CEFF-CC39-2314-7968B1C70D37}"/>
              </a:ext>
            </a:extLst>
          </p:cNvPr>
          <p:cNvSpPr/>
          <p:nvPr/>
        </p:nvSpPr>
        <p:spPr>
          <a:xfrm>
            <a:off x="8167591" y="758790"/>
            <a:ext cx="431515" cy="38014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F62F3147-AB8F-ED3C-B1BD-33D0D0D5DEBC}"/>
              </a:ext>
            </a:extLst>
          </p:cNvPr>
          <p:cNvSpPr/>
          <p:nvPr/>
        </p:nvSpPr>
        <p:spPr>
          <a:xfrm>
            <a:off x="7684308" y="1499854"/>
            <a:ext cx="431515" cy="38014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1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8" grpId="0"/>
      <p:bldP spid="9" grpId="0"/>
      <p:bldP spid="14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CDC4-47B9-F3D4-312E-B2BC618E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597" y="195165"/>
            <a:ext cx="8329109" cy="601470"/>
          </a:xfrm>
        </p:spPr>
        <p:txBody>
          <a:bodyPr/>
          <a:lstStyle/>
          <a:p>
            <a:r>
              <a:rPr lang="en-US" b="1">
                <a:solidFill>
                  <a:srgbClr val="009BA7"/>
                </a:solidFill>
              </a:rPr>
              <a:t>Périodes d'adaptation critiques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A70BFD-3FA1-D911-BEEC-053AD3F0E425}"/>
              </a:ext>
            </a:extLst>
          </p:cNvPr>
          <p:cNvGrpSpPr/>
          <p:nvPr/>
        </p:nvGrpSpPr>
        <p:grpSpPr>
          <a:xfrm>
            <a:off x="277793" y="1522682"/>
            <a:ext cx="11563108" cy="4623475"/>
            <a:chOff x="1397597" y="1846729"/>
            <a:chExt cx="9979235" cy="4204466"/>
          </a:xfrm>
        </p:grpSpPr>
        <p:grpSp>
          <p:nvGrpSpPr>
            <p:cNvPr id="5" name="Google Shape;693;p29">
              <a:extLst>
                <a:ext uri="{FF2B5EF4-FFF2-40B4-BE49-F238E27FC236}">
                  <a16:creationId xmlns:a16="http://schemas.microsoft.com/office/drawing/2014/main" id="{4598CC00-0611-2502-E252-59C050E21AC5}"/>
                </a:ext>
              </a:extLst>
            </p:cNvPr>
            <p:cNvGrpSpPr/>
            <p:nvPr/>
          </p:nvGrpSpPr>
          <p:grpSpPr>
            <a:xfrm>
              <a:off x="1608763" y="5359689"/>
              <a:ext cx="9768069" cy="691506"/>
              <a:chOff x="881947" y="4145339"/>
              <a:chExt cx="8671647" cy="587391"/>
            </a:xfrm>
          </p:grpSpPr>
          <p:sp>
            <p:nvSpPr>
              <p:cNvPr id="75" name="Google Shape;694;p29">
                <a:extLst>
                  <a:ext uri="{FF2B5EF4-FFF2-40B4-BE49-F238E27FC236}">
                    <a16:creationId xmlns:a16="http://schemas.microsoft.com/office/drawing/2014/main" id="{38963ADC-38C1-E20D-85B6-63B958D2C6E6}"/>
                  </a:ext>
                </a:extLst>
              </p:cNvPr>
              <p:cNvSpPr/>
              <p:nvPr/>
            </p:nvSpPr>
            <p:spPr>
              <a:xfrm>
                <a:off x="881947" y="4145339"/>
                <a:ext cx="8671617" cy="293549"/>
              </a:xfrm>
              <a:custGeom>
                <a:avLst/>
                <a:gdLst/>
                <a:ahLst/>
                <a:cxnLst/>
                <a:rect l="l" t="t" r="r" b="b"/>
                <a:pathLst>
                  <a:path w="295204" h="12312" extrusionOk="0">
                    <a:moveTo>
                      <a:pt x="0" y="1"/>
                    </a:moveTo>
                    <a:lnTo>
                      <a:pt x="0" y="12312"/>
                    </a:lnTo>
                    <a:lnTo>
                      <a:pt x="295204" y="12312"/>
                    </a:lnTo>
                    <a:lnTo>
                      <a:pt x="295204" y="11443"/>
                    </a:lnTo>
                    <a:lnTo>
                      <a:pt x="282273" y="1"/>
                    </a:lnTo>
                    <a:close/>
                  </a:path>
                </a:pathLst>
              </a:custGeom>
              <a:solidFill>
                <a:srgbClr val="009BA7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695;p29">
                <a:extLst>
                  <a:ext uri="{FF2B5EF4-FFF2-40B4-BE49-F238E27FC236}">
                    <a16:creationId xmlns:a16="http://schemas.microsoft.com/office/drawing/2014/main" id="{C2B2951B-406D-6523-46C8-DD207AA2B61F}"/>
                  </a:ext>
                </a:extLst>
              </p:cNvPr>
              <p:cNvSpPr/>
              <p:nvPr/>
            </p:nvSpPr>
            <p:spPr>
              <a:xfrm>
                <a:off x="881947" y="4145339"/>
                <a:ext cx="1669800" cy="293549"/>
              </a:xfrm>
              <a:custGeom>
                <a:avLst/>
                <a:gdLst/>
                <a:ahLst/>
                <a:cxnLst/>
                <a:rect l="l" t="t" r="r" b="b"/>
                <a:pathLst>
                  <a:path w="295204" h="12312" extrusionOk="0">
                    <a:moveTo>
                      <a:pt x="0" y="1"/>
                    </a:moveTo>
                    <a:lnTo>
                      <a:pt x="0" y="12312"/>
                    </a:lnTo>
                    <a:lnTo>
                      <a:pt x="295204" y="12312"/>
                    </a:lnTo>
                    <a:lnTo>
                      <a:pt x="295204" y="11443"/>
                    </a:lnTo>
                    <a:lnTo>
                      <a:pt x="282273" y="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fr-FR" dirty="0"/>
                  <a:t>                </a:t>
                </a:r>
                <a:endParaRPr lang="fr-FR" b="1" dirty="0">
                  <a:cs typeface="Calibri"/>
                </a:endParaRPr>
              </a:p>
            </p:txBody>
          </p:sp>
          <p:sp>
            <p:nvSpPr>
              <p:cNvPr id="77" name="Google Shape;696;p29">
                <a:extLst>
                  <a:ext uri="{FF2B5EF4-FFF2-40B4-BE49-F238E27FC236}">
                    <a16:creationId xmlns:a16="http://schemas.microsoft.com/office/drawing/2014/main" id="{D5DB0EB0-1FCC-C301-DC32-66BFCCE5B1B5}"/>
                  </a:ext>
                </a:extLst>
              </p:cNvPr>
              <p:cNvSpPr/>
              <p:nvPr/>
            </p:nvSpPr>
            <p:spPr>
              <a:xfrm>
                <a:off x="1261795" y="4418176"/>
                <a:ext cx="8291799" cy="314554"/>
              </a:xfrm>
              <a:custGeom>
                <a:avLst/>
                <a:gdLst/>
                <a:ahLst/>
                <a:cxnLst/>
                <a:rect l="l" t="t" r="r" b="b"/>
                <a:pathLst>
                  <a:path w="282274" h="13193" extrusionOk="0">
                    <a:moveTo>
                      <a:pt x="0" y="1"/>
                    </a:moveTo>
                    <a:lnTo>
                      <a:pt x="0" y="13193"/>
                    </a:lnTo>
                    <a:lnTo>
                      <a:pt x="282274" y="13193"/>
                    </a:lnTo>
                    <a:lnTo>
                      <a:pt x="282274" y="1"/>
                    </a:lnTo>
                    <a:close/>
                  </a:path>
                </a:pathLst>
              </a:custGeom>
              <a:solidFill>
                <a:srgbClr val="009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  <a:latin typeface="Calibri"/>
                    <a:ea typeface="Roboto"/>
                    <a:cs typeface="Calibri"/>
                  </a:rPr>
                  <a:t>2020</a:t>
                </a:r>
                <a:endParaRPr sz="1600" b="1">
                  <a:solidFill>
                    <a:schemeClr val="bg1"/>
                  </a:solidFill>
                  <a:ea typeface="Roboto"/>
                  <a:cs typeface="Roboto"/>
                </a:endParaRPr>
              </a:p>
            </p:txBody>
          </p:sp>
          <p:sp>
            <p:nvSpPr>
              <p:cNvPr id="78" name="Google Shape;697;p29">
                <a:extLst>
                  <a:ext uri="{FF2B5EF4-FFF2-40B4-BE49-F238E27FC236}">
                    <a16:creationId xmlns:a16="http://schemas.microsoft.com/office/drawing/2014/main" id="{9EF44720-3592-42AC-192C-984F6450726B}"/>
                  </a:ext>
                </a:extLst>
              </p:cNvPr>
              <p:cNvSpPr/>
              <p:nvPr/>
            </p:nvSpPr>
            <p:spPr>
              <a:xfrm>
                <a:off x="881947" y="4145339"/>
                <a:ext cx="379848" cy="587360"/>
              </a:xfrm>
              <a:custGeom>
                <a:avLst/>
                <a:gdLst/>
                <a:ahLst/>
                <a:cxnLst/>
                <a:rect l="l" t="t" r="r" b="b"/>
                <a:pathLst>
                  <a:path w="12931" h="24635" extrusionOk="0">
                    <a:moveTo>
                      <a:pt x="0" y="1"/>
                    </a:moveTo>
                    <a:lnTo>
                      <a:pt x="0" y="13193"/>
                    </a:lnTo>
                    <a:lnTo>
                      <a:pt x="12930" y="24635"/>
                    </a:lnTo>
                    <a:lnTo>
                      <a:pt x="12930" y="1144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698;p29">
                <a:extLst>
                  <a:ext uri="{FF2B5EF4-FFF2-40B4-BE49-F238E27FC236}">
                    <a16:creationId xmlns:a16="http://schemas.microsoft.com/office/drawing/2014/main" id="{532355B4-C064-D331-15D8-B2C2A4D7E0E4}"/>
                  </a:ext>
                </a:extLst>
              </p:cNvPr>
              <p:cNvSpPr/>
              <p:nvPr/>
            </p:nvSpPr>
            <p:spPr>
              <a:xfrm>
                <a:off x="881947" y="4145339"/>
                <a:ext cx="379848" cy="587360"/>
              </a:xfrm>
              <a:custGeom>
                <a:avLst/>
                <a:gdLst/>
                <a:ahLst/>
                <a:cxnLst/>
                <a:rect l="l" t="t" r="r" b="b"/>
                <a:pathLst>
                  <a:path w="12931" h="24635" extrusionOk="0">
                    <a:moveTo>
                      <a:pt x="0" y="1"/>
                    </a:moveTo>
                    <a:lnTo>
                      <a:pt x="0" y="13193"/>
                    </a:lnTo>
                    <a:lnTo>
                      <a:pt x="12930" y="24635"/>
                    </a:lnTo>
                    <a:lnTo>
                      <a:pt x="12930" y="1144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722;p29">
              <a:extLst>
                <a:ext uri="{FF2B5EF4-FFF2-40B4-BE49-F238E27FC236}">
                  <a16:creationId xmlns:a16="http://schemas.microsoft.com/office/drawing/2014/main" id="{5EE5CB35-A6DA-9B19-42F3-DFE7B239AB34}"/>
                </a:ext>
              </a:extLst>
            </p:cNvPr>
            <p:cNvGrpSpPr/>
            <p:nvPr/>
          </p:nvGrpSpPr>
          <p:grpSpPr>
            <a:xfrm>
              <a:off x="1397597" y="1846729"/>
              <a:ext cx="1880925" cy="1140168"/>
              <a:chOff x="694475" y="1302325"/>
              <a:chExt cx="1669800" cy="968500"/>
            </a:xfrm>
          </p:grpSpPr>
          <p:sp>
            <p:nvSpPr>
              <p:cNvPr id="56" name="Google Shape;723;p29">
                <a:extLst>
                  <a:ext uri="{FF2B5EF4-FFF2-40B4-BE49-F238E27FC236}">
                    <a16:creationId xmlns:a16="http://schemas.microsoft.com/office/drawing/2014/main" id="{00150C26-1A88-1D44-0905-0FF11B1EC5D2}"/>
                  </a:ext>
                </a:extLst>
              </p:cNvPr>
              <p:cNvSpPr txBox="1"/>
              <p:nvPr/>
            </p:nvSpPr>
            <p:spPr>
              <a:xfrm>
                <a:off x="694475" y="1302325"/>
                <a:ext cx="1669800" cy="31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>
                    <a:solidFill>
                      <a:srgbClr val="009BA7"/>
                    </a:solidFill>
                    <a:latin typeface="Avenir LT Std 55 Roman" panose="020B0503020203020204"/>
                    <a:ea typeface="Fira Sans Extra Condensed Medium"/>
                    <a:cs typeface="Fira Sans Extra Condensed Medium"/>
                    <a:sym typeface="Fira Sans Extra Condensed Medium"/>
                  </a:rPr>
                  <a:t>Stratégique</a:t>
                </a:r>
                <a:endParaRPr sz="1700" b="1">
                  <a:solidFill>
                    <a:srgbClr val="009BA7"/>
                  </a:solidFill>
                  <a:latin typeface="Avenir LT Std 55 Roman" panose="020B0503020203020204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7" name="Google Shape;724;p29">
                <a:extLst>
                  <a:ext uri="{FF2B5EF4-FFF2-40B4-BE49-F238E27FC236}">
                    <a16:creationId xmlns:a16="http://schemas.microsoft.com/office/drawing/2014/main" id="{798C4B91-EC96-6EAF-9EC8-DF882945287F}"/>
                  </a:ext>
                </a:extLst>
              </p:cNvPr>
              <p:cNvSpPr txBox="1"/>
              <p:nvPr/>
            </p:nvSpPr>
            <p:spPr>
              <a:xfrm>
                <a:off x="694475" y="1580525"/>
                <a:ext cx="1669800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 err="1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Répondre</a:t>
                </a:r>
                <a:r>
                  <a:rPr lang="en-US" sz="1400" dirty="0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 aux nouveaux </a:t>
                </a:r>
                <a:r>
                  <a:rPr lang="en-US" sz="1400" dirty="0" err="1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besoins</a:t>
                </a:r>
                <a:r>
                  <a:rPr lang="en-US" sz="1400" dirty="0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1400" dirty="0" err="1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humanitaires</a:t>
                </a:r>
                <a:endParaRPr sz="1400" dirty="0">
                  <a:latin typeface="Avenir LT Std 55 Roman" panose="020B0503020203020204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3" name="Google Shape;731;p29">
              <a:extLst>
                <a:ext uri="{FF2B5EF4-FFF2-40B4-BE49-F238E27FC236}">
                  <a16:creationId xmlns:a16="http://schemas.microsoft.com/office/drawing/2014/main" id="{53B959DE-8055-66AE-4D5D-D4A49A2509AF}"/>
                </a:ext>
              </a:extLst>
            </p:cNvPr>
            <p:cNvGrpSpPr/>
            <p:nvPr/>
          </p:nvGrpSpPr>
          <p:grpSpPr>
            <a:xfrm>
              <a:off x="1932871" y="3135172"/>
              <a:ext cx="810359" cy="2422960"/>
              <a:chOff x="1169675" y="2255750"/>
              <a:chExt cx="719400" cy="2058150"/>
            </a:xfrm>
          </p:grpSpPr>
          <p:sp>
            <p:nvSpPr>
              <p:cNvPr id="45" name="Google Shape;732;p29">
                <a:extLst>
                  <a:ext uri="{FF2B5EF4-FFF2-40B4-BE49-F238E27FC236}">
                    <a16:creationId xmlns:a16="http://schemas.microsoft.com/office/drawing/2014/main" id="{9B8D0541-6830-2C76-8133-35293C9CCFCC}"/>
                  </a:ext>
                </a:extLst>
              </p:cNvPr>
              <p:cNvSpPr/>
              <p:nvPr/>
            </p:nvSpPr>
            <p:spPr>
              <a:xfrm>
                <a:off x="1169675" y="2255750"/>
                <a:ext cx="719400" cy="7194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33;p29">
                <a:extLst>
                  <a:ext uri="{FF2B5EF4-FFF2-40B4-BE49-F238E27FC236}">
                    <a16:creationId xmlns:a16="http://schemas.microsoft.com/office/drawing/2014/main" id="{2C7F7E5F-5BDE-CB69-D20D-77F94CDA85DE}"/>
                  </a:ext>
                </a:extLst>
              </p:cNvPr>
              <p:cNvSpPr/>
              <p:nvPr/>
            </p:nvSpPr>
            <p:spPr>
              <a:xfrm>
                <a:off x="1226075" y="2312150"/>
                <a:ext cx="606600" cy="606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34;p29">
                <a:extLst>
                  <a:ext uri="{FF2B5EF4-FFF2-40B4-BE49-F238E27FC236}">
                    <a16:creationId xmlns:a16="http://schemas.microsoft.com/office/drawing/2014/main" id="{626C3B04-A12C-9495-A7AD-C06288BB3C20}"/>
                  </a:ext>
                </a:extLst>
              </p:cNvPr>
              <p:cNvSpPr/>
              <p:nvPr/>
            </p:nvSpPr>
            <p:spPr>
              <a:xfrm>
                <a:off x="1362425" y="4271600"/>
                <a:ext cx="333900" cy="42300"/>
              </a:xfrm>
              <a:prstGeom prst="ellipse">
                <a:avLst/>
              </a:prstGeom>
              <a:solidFill>
                <a:srgbClr val="0000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8" name="Google Shape;735;p29">
                <a:extLst>
                  <a:ext uri="{FF2B5EF4-FFF2-40B4-BE49-F238E27FC236}">
                    <a16:creationId xmlns:a16="http://schemas.microsoft.com/office/drawing/2014/main" id="{1167DAAA-38F6-1E8D-4269-61820B5A652A}"/>
                  </a:ext>
                </a:extLst>
              </p:cNvPr>
              <p:cNvCxnSpPr/>
              <p:nvPr/>
            </p:nvCxnSpPr>
            <p:spPr>
              <a:xfrm>
                <a:off x="1529375" y="2975150"/>
                <a:ext cx="0" cy="1326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49" name="Google Shape;736;p29">
                <a:extLst>
                  <a:ext uri="{FF2B5EF4-FFF2-40B4-BE49-F238E27FC236}">
                    <a16:creationId xmlns:a16="http://schemas.microsoft.com/office/drawing/2014/main" id="{F54D4906-2866-D177-0ACD-1BC52254E17B}"/>
                  </a:ext>
                </a:extLst>
              </p:cNvPr>
              <p:cNvGrpSpPr/>
              <p:nvPr/>
            </p:nvGrpSpPr>
            <p:grpSpPr>
              <a:xfrm>
                <a:off x="1380291" y="2445824"/>
                <a:ext cx="298169" cy="339253"/>
                <a:chOff x="1529350" y="258825"/>
                <a:chExt cx="423475" cy="481825"/>
              </a:xfrm>
            </p:grpSpPr>
            <p:sp>
              <p:nvSpPr>
                <p:cNvPr id="50" name="Google Shape;737;p29">
                  <a:extLst>
                    <a:ext uri="{FF2B5EF4-FFF2-40B4-BE49-F238E27FC236}">
                      <a16:creationId xmlns:a16="http://schemas.microsoft.com/office/drawing/2014/main" id="{6A1E5A84-E38F-7A99-D10E-A364269C9A73}"/>
                    </a:ext>
                  </a:extLst>
                </p:cNvPr>
                <p:cNvSpPr/>
                <p:nvPr/>
              </p:nvSpPr>
              <p:spPr>
                <a:xfrm>
                  <a:off x="1585800" y="258825"/>
                  <a:ext cx="310650" cy="4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6" h="17222" extrusionOk="0">
                      <a:moveTo>
                        <a:pt x="6213" y="3388"/>
                      </a:moveTo>
                      <a:cubicBezTo>
                        <a:pt x="7354" y="3388"/>
                        <a:pt x="8384" y="4074"/>
                        <a:pt x="8821" y="5131"/>
                      </a:cubicBezTo>
                      <a:cubicBezTo>
                        <a:pt x="9257" y="6185"/>
                        <a:pt x="9016" y="7399"/>
                        <a:pt x="8206" y="8206"/>
                      </a:cubicBezTo>
                      <a:cubicBezTo>
                        <a:pt x="7666" y="8748"/>
                        <a:pt x="6945" y="9035"/>
                        <a:pt x="6210" y="9035"/>
                      </a:cubicBezTo>
                      <a:cubicBezTo>
                        <a:pt x="5847" y="9035"/>
                        <a:pt x="5481" y="8965"/>
                        <a:pt x="5132" y="8820"/>
                      </a:cubicBezTo>
                      <a:cubicBezTo>
                        <a:pt x="4075" y="8383"/>
                        <a:pt x="3388" y="7354"/>
                        <a:pt x="3388" y="6212"/>
                      </a:cubicBezTo>
                      <a:cubicBezTo>
                        <a:pt x="3391" y="4652"/>
                        <a:pt x="4653" y="3391"/>
                        <a:pt x="6213" y="3388"/>
                      </a:cubicBezTo>
                      <a:close/>
                      <a:moveTo>
                        <a:pt x="6213" y="0"/>
                      </a:moveTo>
                      <a:cubicBezTo>
                        <a:pt x="2825" y="0"/>
                        <a:pt x="1" y="2728"/>
                        <a:pt x="1" y="6212"/>
                      </a:cubicBezTo>
                      <a:cubicBezTo>
                        <a:pt x="1" y="7537"/>
                        <a:pt x="398" y="8718"/>
                        <a:pt x="1163" y="9826"/>
                      </a:cubicBezTo>
                      <a:lnTo>
                        <a:pt x="5737" y="16959"/>
                      </a:lnTo>
                      <a:cubicBezTo>
                        <a:pt x="5847" y="17134"/>
                        <a:pt x="6029" y="17221"/>
                        <a:pt x="6211" y="17221"/>
                      </a:cubicBezTo>
                      <a:cubicBezTo>
                        <a:pt x="6394" y="17221"/>
                        <a:pt x="6576" y="17134"/>
                        <a:pt x="6686" y="16959"/>
                      </a:cubicBezTo>
                      <a:lnTo>
                        <a:pt x="11278" y="9802"/>
                      </a:lnTo>
                      <a:cubicBezTo>
                        <a:pt x="12025" y="8751"/>
                        <a:pt x="12425" y="7498"/>
                        <a:pt x="12422" y="6212"/>
                      </a:cubicBezTo>
                      <a:cubicBezTo>
                        <a:pt x="12422" y="2786"/>
                        <a:pt x="9637" y="0"/>
                        <a:pt x="6213" y="0"/>
                      </a:cubicBezTo>
                      <a:close/>
                    </a:path>
                  </a:pathLst>
                </a:custGeom>
                <a:solidFill>
                  <a:srgbClr val="009B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51" name="Google Shape;738;p29">
                  <a:extLst>
                    <a:ext uri="{FF2B5EF4-FFF2-40B4-BE49-F238E27FC236}">
                      <a16:creationId xmlns:a16="http://schemas.microsoft.com/office/drawing/2014/main" id="{CEA168E3-E580-F3B3-1A90-343D1166EE7A}"/>
                    </a:ext>
                  </a:extLst>
                </p:cNvPr>
                <p:cNvSpPr/>
                <p:nvPr/>
              </p:nvSpPr>
              <p:spPr>
                <a:xfrm>
                  <a:off x="1529350" y="583200"/>
                  <a:ext cx="423475" cy="1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39" h="6298" extrusionOk="0">
                      <a:moveTo>
                        <a:pt x="4050" y="1"/>
                      </a:moveTo>
                      <a:cubicBezTo>
                        <a:pt x="1545" y="582"/>
                        <a:pt x="0" y="1642"/>
                        <a:pt x="0" y="2909"/>
                      </a:cubicBezTo>
                      <a:cubicBezTo>
                        <a:pt x="0" y="5111"/>
                        <a:pt x="4364" y="6297"/>
                        <a:pt x="8471" y="6297"/>
                      </a:cubicBezTo>
                      <a:cubicBezTo>
                        <a:pt x="12575" y="6297"/>
                        <a:pt x="16938" y="5111"/>
                        <a:pt x="16938" y="2909"/>
                      </a:cubicBezTo>
                      <a:cubicBezTo>
                        <a:pt x="16938" y="1642"/>
                        <a:pt x="15391" y="579"/>
                        <a:pt x="12882" y="1"/>
                      </a:cubicBezTo>
                      <a:lnTo>
                        <a:pt x="10040" y="4445"/>
                      </a:lnTo>
                      <a:cubicBezTo>
                        <a:pt x="9673" y="5018"/>
                        <a:pt x="9071" y="5305"/>
                        <a:pt x="8469" y="5305"/>
                      </a:cubicBezTo>
                      <a:cubicBezTo>
                        <a:pt x="7867" y="5305"/>
                        <a:pt x="7265" y="5018"/>
                        <a:pt x="6899" y="4445"/>
                      </a:cubicBezTo>
                      <a:lnTo>
                        <a:pt x="4050" y="1"/>
                      </a:lnTo>
                      <a:close/>
                    </a:path>
                  </a:pathLst>
                </a:custGeom>
                <a:solidFill>
                  <a:srgbClr val="009B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BB5F267-13D6-1C91-1B31-FDE7EABCE2ED}"/>
              </a:ext>
            </a:extLst>
          </p:cNvPr>
          <p:cNvGrpSpPr/>
          <p:nvPr/>
        </p:nvGrpSpPr>
        <p:grpSpPr>
          <a:xfrm>
            <a:off x="2369783" y="1522682"/>
            <a:ext cx="9471078" cy="4243075"/>
            <a:chOff x="3563567" y="1846729"/>
            <a:chExt cx="7813197" cy="3834152"/>
          </a:xfrm>
        </p:grpSpPr>
        <p:grpSp>
          <p:nvGrpSpPr>
            <p:cNvPr id="6" name="Google Shape;699;p29">
              <a:extLst>
                <a:ext uri="{FF2B5EF4-FFF2-40B4-BE49-F238E27FC236}">
                  <a16:creationId xmlns:a16="http://schemas.microsoft.com/office/drawing/2014/main" id="{B0EFC286-FC1A-6F15-C872-481634229C33}"/>
                </a:ext>
              </a:extLst>
            </p:cNvPr>
            <p:cNvGrpSpPr/>
            <p:nvPr/>
          </p:nvGrpSpPr>
          <p:grpSpPr>
            <a:xfrm>
              <a:off x="3563567" y="4989400"/>
              <a:ext cx="7813197" cy="691481"/>
              <a:chOff x="2617333" y="3830797"/>
              <a:chExt cx="6936201" cy="587369"/>
            </a:xfrm>
          </p:grpSpPr>
          <p:sp>
            <p:nvSpPr>
              <p:cNvPr id="70" name="Google Shape;700;p29">
                <a:extLst>
                  <a:ext uri="{FF2B5EF4-FFF2-40B4-BE49-F238E27FC236}">
                    <a16:creationId xmlns:a16="http://schemas.microsoft.com/office/drawing/2014/main" id="{EE42EAA8-32F9-DED3-3083-E9C4A5BDEFA5}"/>
                  </a:ext>
                </a:extLst>
              </p:cNvPr>
              <p:cNvSpPr/>
              <p:nvPr/>
            </p:nvSpPr>
            <p:spPr>
              <a:xfrm>
                <a:off x="2617333" y="3830797"/>
                <a:ext cx="6936201" cy="293835"/>
              </a:xfrm>
              <a:custGeom>
                <a:avLst/>
                <a:gdLst/>
                <a:ahLst/>
                <a:cxnLst/>
                <a:rect l="l" t="t" r="r" b="b"/>
                <a:pathLst>
                  <a:path w="236126" h="12324" extrusionOk="0">
                    <a:moveTo>
                      <a:pt x="1" y="1"/>
                    </a:moveTo>
                    <a:lnTo>
                      <a:pt x="1" y="12324"/>
                    </a:lnTo>
                    <a:lnTo>
                      <a:pt x="236126" y="12324"/>
                    </a:lnTo>
                    <a:lnTo>
                      <a:pt x="236126" y="11442"/>
                    </a:lnTo>
                    <a:lnTo>
                      <a:pt x="223195" y="1"/>
                    </a:lnTo>
                    <a:close/>
                  </a:path>
                </a:pathLst>
              </a:custGeom>
              <a:solidFill>
                <a:srgbClr val="662E6B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01;p29">
                <a:extLst>
                  <a:ext uri="{FF2B5EF4-FFF2-40B4-BE49-F238E27FC236}">
                    <a16:creationId xmlns:a16="http://schemas.microsoft.com/office/drawing/2014/main" id="{57714E95-CC4D-457B-615B-A7CCA1A2FD53}"/>
                  </a:ext>
                </a:extLst>
              </p:cNvPr>
              <p:cNvSpPr/>
              <p:nvPr/>
            </p:nvSpPr>
            <p:spPr>
              <a:xfrm>
                <a:off x="2617334" y="3830797"/>
                <a:ext cx="1467835" cy="293835"/>
              </a:xfrm>
              <a:custGeom>
                <a:avLst/>
                <a:gdLst/>
                <a:ahLst/>
                <a:cxnLst/>
                <a:rect l="l" t="t" r="r" b="b"/>
                <a:pathLst>
                  <a:path w="236126" h="12324" extrusionOk="0">
                    <a:moveTo>
                      <a:pt x="1" y="1"/>
                    </a:moveTo>
                    <a:lnTo>
                      <a:pt x="1" y="12324"/>
                    </a:lnTo>
                    <a:lnTo>
                      <a:pt x="236126" y="12324"/>
                    </a:lnTo>
                    <a:lnTo>
                      <a:pt x="236126" y="11442"/>
                    </a:lnTo>
                    <a:lnTo>
                      <a:pt x="223195" y="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fr-FR"/>
                  <a:t>      </a:t>
                </a:r>
                <a:endParaRPr lang="fr-FR" b="1">
                  <a:cs typeface="Calibri"/>
                </a:endParaRPr>
              </a:p>
            </p:txBody>
          </p:sp>
          <p:sp>
            <p:nvSpPr>
              <p:cNvPr id="72" name="Google Shape;702;p29">
                <a:extLst>
                  <a:ext uri="{FF2B5EF4-FFF2-40B4-BE49-F238E27FC236}">
                    <a16:creationId xmlns:a16="http://schemas.microsoft.com/office/drawing/2014/main" id="{519B0908-ADB8-8C7D-3B73-FAEFDD81FCD8}"/>
                  </a:ext>
                </a:extLst>
              </p:cNvPr>
              <p:cNvSpPr/>
              <p:nvPr/>
            </p:nvSpPr>
            <p:spPr>
              <a:xfrm>
                <a:off x="2617333" y="3830797"/>
                <a:ext cx="379878" cy="58736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24635" extrusionOk="0">
                    <a:moveTo>
                      <a:pt x="1" y="1"/>
                    </a:moveTo>
                    <a:lnTo>
                      <a:pt x="1" y="13193"/>
                    </a:lnTo>
                    <a:lnTo>
                      <a:pt x="12931" y="24635"/>
                    </a:lnTo>
                    <a:lnTo>
                      <a:pt x="12931" y="1144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426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03;p29">
                <a:extLst>
                  <a:ext uri="{FF2B5EF4-FFF2-40B4-BE49-F238E27FC236}">
                    <a16:creationId xmlns:a16="http://schemas.microsoft.com/office/drawing/2014/main" id="{B5764F62-B7D5-0C66-3919-8F080879FBC1}"/>
                  </a:ext>
                </a:extLst>
              </p:cNvPr>
              <p:cNvSpPr/>
              <p:nvPr/>
            </p:nvSpPr>
            <p:spPr>
              <a:xfrm>
                <a:off x="2997174" y="4103612"/>
                <a:ext cx="6556353" cy="314554"/>
              </a:xfrm>
              <a:custGeom>
                <a:avLst/>
                <a:gdLst/>
                <a:ahLst/>
                <a:cxnLst/>
                <a:rect l="l" t="t" r="r" b="b"/>
                <a:pathLst>
                  <a:path w="223195" h="13193" extrusionOk="0">
                    <a:moveTo>
                      <a:pt x="0" y="0"/>
                    </a:moveTo>
                    <a:lnTo>
                      <a:pt x="0" y="13193"/>
                    </a:lnTo>
                    <a:lnTo>
                      <a:pt x="223195" y="13193"/>
                    </a:lnTo>
                    <a:lnTo>
                      <a:pt x="223195" y="0"/>
                    </a:lnTo>
                    <a:close/>
                  </a:path>
                </a:pathLst>
              </a:custGeom>
              <a:solidFill>
                <a:srgbClr val="662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2021</a:t>
                </a:r>
                <a:endParaRPr sz="16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oogle Shape;728;p29">
              <a:extLst>
                <a:ext uri="{FF2B5EF4-FFF2-40B4-BE49-F238E27FC236}">
                  <a16:creationId xmlns:a16="http://schemas.microsoft.com/office/drawing/2014/main" id="{C3DF8696-C10C-739B-F862-CD06D04478BA}"/>
                </a:ext>
              </a:extLst>
            </p:cNvPr>
            <p:cNvGrpSpPr/>
            <p:nvPr/>
          </p:nvGrpSpPr>
          <p:grpSpPr>
            <a:xfrm>
              <a:off x="3687542" y="1846729"/>
              <a:ext cx="2112619" cy="1140168"/>
              <a:chOff x="2727390" y="1302325"/>
              <a:chExt cx="1875488" cy="968500"/>
            </a:xfrm>
          </p:grpSpPr>
          <p:sp>
            <p:nvSpPr>
              <p:cNvPr id="52" name="Google Shape;729;p29">
                <a:extLst>
                  <a:ext uri="{FF2B5EF4-FFF2-40B4-BE49-F238E27FC236}">
                    <a16:creationId xmlns:a16="http://schemas.microsoft.com/office/drawing/2014/main" id="{F34DE0D3-4A18-C17F-56DB-9EB2D1CB897F}"/>
                  </a:ext>
                </a:extLst>
              </p:cNvPr>
              <p:cNvSpPr txBox="1"/>
              <p:nvPr/>
            </p:nvSpPr>
            <p:spPr>
              <a:xfrm>
                <a:off x="2729650" y="1302325"/>
                <a:ext cx="1873228" cy="31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 dirty="0">
                    <a:solidFill>
                      <a:srgbClr val="662E6B"/>
                    </a:solidFill>
                    <a:latin typeface="Avenir LT Std 55 Roman" panose="020B0503020203020204"/>
                    <a:ea typeface="Fira Sans Extra Condensed Medium"/>
                    <a:cs typeface="Fira Sans Extra Condensed Medium"/>
                    <a:sym typeface="Fira Sans Extra Condensed Medium"/>
                  </a:rPr>
                  <a:t>Programmatique</a:t>
                </a:r>
                <a:endParaRPr sz="2000" b="1" dirty="0">
                  <a:solidFill>
                    <a:srgbClr val="662E6B"/>
                  </a:solidFill>
                  <a:latin typeface="Avenir LT Std 55 Roman" panose="020B0503020203020204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3" name="Google Shape;730;p29">
                <a:extLst>
                  <a:ext uri="{FF2B5EF4-FFF2-40B4-BE49-F238E27FC236}">
                    <a16:creationId xmlns:a16="http://schemas.microsoft.com/office/drawing/2014/main" id="{0D87A120-9AC5-D3AA-5B02-55A18F1EA09B}"/>
                  </a:ext>
                </a:extLst>
              </p:cNvPr>
              <p:cNvSpPr txBox="1"/>
              <p:nvPr/>
            </p:nvSpPr>
            <p:spPr>
              <a:xfrm>
                <a:off x="2727390" y="1580525"/>
                <a:ext cx="1875488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 err="1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Développer</a:t>
                </a:r>
                <a:r>
                  <a:rPr lang="en-US" sz="1400" dirty="0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 les </a:t>
                </a:r>
                <a:r>
                  <a:rPr lang="en-US" sz="1400" dirty="0" err="1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capacités</a:t>
                </a:r>
                <a:r>
                  <a:rPr lang="en-US" sz="1400" dirty="0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1400" dirty="0" err="1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d'adaptation</a:t>
                </a:r>
                <a:endParaRPr sz="1400" dirty="0">
                  <a:latin typeface="Avenir LT Std 55 Roman" panose="020B0503020203020204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4" name="Google Shape;739;p29">
              <a:extLst>
                <a:ext uri="{FF2B5EF4-FFF2-40B4-BE49-F238E27FC236}">
                  <a16:creationId xmlns:a16="http://schemas.microsoft.com/office/drawing/2014/main" id="{DA821D4C-B46F-82AB-1C98-350176B41DA1}"/>
                </a:ext>
              </a:extLst>
            </p:cNvPr>
            <p:cNvGrpSpPr/>
            <p:nvPr/>
          </p:nvGrpSpPr>
          <p:grpSpPr>
            <a:xfrm>
              <a:off x="4222834" y="3135171"/>
              <a:ext cx="810359" cy="2094797"/>
              <a:chOff x="3202600" y="2255750"/>
              <a:chExt cx="719400" cy="1779397"/>
            </a:xfrm>
          </p:grpSpPr>
          <p:sp>
            <p:nvSpPr>
              <p:cNvPr id="38" name="Google Shape;740;p29">
                <a:extLst>
                  <a:ext uri="{FF2B5EF4-FFF2-40B4-BE49-F238E27FC236}">
                    <a16:creationId xmlns:a16="http://schemas.microsoft.com/office/drawing/2014/main" id="{1BD2EBAD-901F-1D75-F31D-E26333AD13BA}"/>
                  </a:ext>
                </a:extLst>
              </p:cNvPr>
              <p:cNvSpPr/>
              <p:nvPr/>
            </p:nvSpPr>
            <p:spPr>
              <a:xfrm>
                <a:off x="3202600" y="2255750"/>
                <a:ext cx="719400" cy="71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41;p29">
                <a:extLst>
                  <a:ext uri="{FF2B5EF4-FFF2-40B4-BE49-F238E27FC236}">
                    <a16:creationId xmlns:a16="http://schemas.microsoft.com/office/drawing/2014/main" id="{1585F469-793D-7F2D-DEDB-71F8EAB9B7F7}"/>
                  </a:ext>
                </a:extLst>
              </p:cNvPr>
              <p:cNvSpPr/>
              <p:nvPr/>
            </p:nvSpPr>
            <p:spPr>
              <a:xfrm>
                <a:off x="3259000" y="2312150"/>
                <a:ext cx="606600" cy="606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42;p29">
                <a:extLst>
                  <a:ext uri="{FF2B5EF4-FFF2-40B4-BE49-F238E27FC236}">
                    <a16:creationId xmlns:a16="http://schemas.microsoft.com/office/drawing/2014/main" id="{6669124F-71C1-726B-4D86-E98C5742F0EF}"/>
                  </a:ext>
                </a:extLst>
              </p:cNvPr>
              <p:cNvSpPr/>
              <p:nvPr/>
            </p:nvSpPr>
            <p:spPr>
              <a:xfrm>
                <a:off x="3377023" y="3992847"/>
                <a:ext cx="333900" cy="42300"/>
              </a:xfrm>
              <a:prstGeom prst="ellipse">
                <a:avLst/>
              </a:prstGeom>
              <a:solidFill>
                <a:srgbClr val="0000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1" name="Google Shape;743;p29">
                <a:extLst>
                  <a:ext uri="{FF2B5EF4-FFF2-40B4-BE49-F238E27FC236}">
                    <a16:creationId xmlns:a16="http://schemas.microsoft.com/office/drawing/2014/main" id="{F52B5658-738A-46F2-337B-02DE844EF3FE}"/>
                  </a:ext>
                </a:extLst>
              </p:cNvPr>
              <p:cNvCxnSpPr/>
              <p:nvPr/>
            </p:nvCxnSpPr>
            <p:spPr>
              <a:xfrm>
                <a:off x="3562300" y="2975150"/>
                <a:ext cx="0" cy="997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42" name="Google Shape;744;p29">
                <a:extLst>
                  <a:ext uri="{FF2B5EF4-FFF2-40B4-BE49-F238E27FC236}">
                    <a16:creationId xmlns:a16="http://schemas.microsoft.com/office/drawing/2014/main" id="{504361BE-900F-E197-DA46-5BDB460948BD}"/>
                  </a:ext>
                </a:extLst>
              </p:cNvPr>
              <p:cNvGrpSpPr/>
              <p:nvPr/>
            </p:nvGrpSpPr>
            <p:grpSpPr>
              <a:xfrm>
                <a:off x="3384911" y="2445815"/>
                <a:ext cx="354778" cy="339271"/>
                <a:chOff x="5045500" y="842250"/>
                <a:chExt cx="503875" cy="481850"/>
              </a:xfrm>
            </p:grpSpPr>
            <p:sp>
              <p:nvSpPr>
                <p:cNvPr id="43" name="Google Shape;745;p29">
                  <a:extLst>
                    <a:ext uri="{FF2B5EF4-FFF2-40B4-BE49-F238E27FC236}">
                      <a16:creationId xmlns:a16="http://schemas.microsoft.com/office/drawing/2014/main" id="{1C2361BE-37B1-6ED5-EA86-DDDB5F3BB72F}"/>
                    </a:ext>
                  </a:extLst>
                </p:cNvPr>
                <p:cNvSpPr/>
                <p:nvPr/>
              </p:nvSpPr>
              <p:spPr>
                <a:xfrm>
                  <a:off x="5045500" y="842250"/>
                  <a:ext cx="503875" cy="4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55" h="19274" extrusionOk="0">
                      <a:moveTo>
                        <a:pt x="12103" y="1130"/>
                      </a:moveTo>
                      <a:cubicBezTo>
                        <a:pt x="13694" y="1130"/>
                        <a:pt x="15284" y="1735"/>
                        <a:pt x="16496" y="2945"/>
                      </a:cubicBezTo>
                      <a:cubicBezTo>
                        <a:pt x="18917" y="5366"/>
                        <a:pt x="18917" y="9305"/>
                        <a:pt x="16496" y="11729"/>
                      </a:cubicBezTo>
                      <a:cubicBezTo>
                        <a:pt x="15286" y="12940"/>
                        <a:pt x="13695" y="13545"/>
                        <a:pt x="12104" y="13545"/>
                      </a:cubicBezTo>
                      <a:cubicBezTo>
                        <a:pt x="10514" y="13545"/>
                        <a:pt x="8923" y="12940"/>
                        <a:pt x="7712" y="11729"/>
                      </a:cubicBezTo>
                      <a:cubicBezTo>
                        <a:pt x="5288" y="9305"/>
                        <a:pt x="5288" y="5369"/>
                        <a:pt x="7712" y="2945"/>
                      </a:cubicBezTo>
                      <a:cubicBezTo>
                        <a:pt x="8923" y="1735"/>
                        <a:pt x="10513" y="1130"/>
                        <a:pt x="12103" y="1130"/>
                      </a:cubicBezTo>
                      <a:close/>
                      <a:moveTo>
                        <a:pt x="4918" y="13726"/>
                      </a:moveTo>
                      <a:lnTo>
                        <a:pt x="5716" y="14524"/>
                      </a:lnTo>
                      <a:lnTo>
                        <a:pt x="4918" y="15322"/>
                      </a:lnTo>
                      <a:lnTo>
                        <a:pt x="4120" y="14524"/>
                      </a:lnTo>
                      <a:lnTo>
                        <a:pt x="4918" y="13726"/>
                      </a:lnTo>
                      <a:close/>
                      <a:moveTo>
                        <a:pt x="12106" y="1"/>
                      </a:moveTo>
                      <a:cubicBezTo>
                        <a:pt x="10226" y="1"/>
                        <a:pt x="8345" y="717"/>
                        <a:pt x="6914" y="2147"/>
                      </a:cubicBezTo>
                      <a:cubicBezTo>
                        <a:pt x="4725" y="4333"/>
                        <a:pt x="4240" y="7516"/>
                        <a:pt x="5315" y="10133"/>
                      </a:cubicBezTo>
                      <a:lnTo>
                        <a:pt x="4518" y="10931"/>
                      </a:lnTo>
                      <a:cubicBezTo>
                        <a:pt x="4009" y="11434"/>
                        <a:pt x="3876" y="12208"/>
                        <a:pt x="4192" y="12852"/>
                      </a:cubicBezTo>
                      <a:lnTo>
                        <a:pt x="663" y="16382"/>
                      </a:lnTo>
                      <a:cubicBezTo>
                        <a:pt x="1" y="17044"/>
                        <a:pt x="1" y="18116"/>
                        <a:pt x="663" y="18778"/>
                      </a:cubicBezTo>
                      <a:cubicBezTo>
                        <a:pt x="994" y="19108"/>
                        <a:pt x="1428" y="19273"/>
                        <a:pt x="1862" y="19273"/>
                      </a:cubicBezTo>
                      <a:cubicBezTo>
                        <a:pt x="2295" y="19273"/>
                        <a:pt x="2729" y="19108"/>
                        <a:pt x="3060" y="18778"/>
                      </a:cubicBezTo>
                      <a:lnTo>
                        <a:pt x="6586" y="15249"/>
                      </a:lnTo>
                      <a:cubicBezTo>
                        <a:pt x="6820" y="15363"/>
                        <a:pt x="7071" y="15418"/>
                        <a:pt x="7320" y="15418"/>
                      </a:cubicBezTo>
                      <a:cubicBezTo>
                        <a:pt x="7757" y="15418"/>
                        <a:pt x="8188" y="15247"/>
                        <a:pt x="8510" y="14921"/>
                      </a:cubicBezTo>
                      <a:lnTo>
                        <a:pt x="9308" y="14126"/>
                      </a:lnTo>
                      <a:cubicBezTo>
                        <a:pt x="10192" y="14489"/>
                        <a:pt x="11145" y="14675"/>
                        <a:pt x="12104" y="14675"/>
                      </a:cubicBezTo>
                      <a:cubicBezTo>
                        <a:pt x="13962" y="14675"/>
                        <a:pt x="15843" y="13979"/>
                        <a:pt x="17294" y="12527"/>
                      </a:cubicBezTo>
                      <a:cubicBezTo>
                        <a:pt x="20155" y="9666"/>
                        <a:pt x="20155" y="5008"/>
                        <a:pt x="17294" y="2147"/>
                      </a:cubicBezTo>
                      <a:cubicBezTo>
                        <a:pt x="15864" y="716"/>
                        <a:pt x="13985" y="1"/>
                        <a:pt x="12106" y="1"/>
                      </a:cubicBezTo>
                      <a:close/>
                    </a:path>
                  </a:pathLst>
                </a:custGeom>
                <a:solidFill>
                  <a:srgbClr val="662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4" name="Google Shape;746;p29">
                  <a:extLst>
                    <a:ext uri="{FF2B5EF4-FFF2-40B4-BE49-F238E27FC236}">
                      <a16:creationId xmlns:a16="http://schemas.microsoft.com/office/drawing/2014/main" id="{372BB7BE-5665-7B7A-7DE3-BD1B7FF59E2D}"/>
                    </a:ext>
                  </a:extLst>
                </p:cNvPr>
                <p:cNvSpPr/>
                <p:nvPr/>
              </p:nvSpPr>
              <p:spPr>
                <a:xfrm>
                  <a:off x="5221050" y="898625"/>
                  <a:ext cx="254100" cy="2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4" h="10164" extrusionOk="0">
                      <a:moveTo>
                        <a:pt x="5081" y="1"/>
                      </a:moveTo>
                      <a:cubicBezTo>
                        <a:pt x="2274" y="1"/>
                        <a:pt x="1" y="2274"/>
                        <a:pt x="1" y="5081"/>
                      </a:cubicBezTo>
                      <a:cubicBezTo>
                        <a:pt x="1" y="7887"/>
                        <a:pt x="2274" y="10164"/>
                        <a:pt x="5081" y="10164"/>
                      </a:cubicBezTo>
                      <a:cubicBezTo>
                        <a:pt x="7887" y="10164"/>
                        <a:pt x="10164" y="7887"/>
                        <a:pt x="10164" y="5081"/>
                      </a:cubicBezTo>
                      <a:cubicBezTo>
                        <a:pt x="10164" y="2274"/>
                        <a:pt x="7887" y="1"/>
                        <a:pt x="5081" y="1"/>
                      </a:cubicBezTo>
                      <a:close/>
                    </a:path>
                  </a:pathLst>
                </a:custGeom>
                <a:solidFill>
                  <a:srgbClr val="662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7B6C148-83EA-CB57-9184-7219307B534C}"/>
              </a:ext>
            </a:extLst>
          </p:cNvPr>
          <p:cNvGrpSpPr/>
          <p:nvPr/>
        </p:nvGrpSpPr>
        <p:grpSpPr>
          <a:xfrm>
            <a:off x="4823951" y="1522683"/>
            <a:ext cx="7016897" cy="3860656"/>
            <a:chOff x="5518404" y="1846729"/>
            <a:chExt cx="5858327" cy="3463857"/>
          </a:xfrm>
        </p:grpSpPr>
        <p:grpSp>
          <p:nvGrpSpPr>
            <p:cNvPr id="7" name="Google Shape;705;p29">
              <a:extLst>
                <a:ext uri="{FF2B5EF4-FFF2-40B4-BE49-F238E27FC236}">
                  <a16:creationId xmlns:a16="http://schemas.microsoft.com/office/drawing/2014/main" id="{6B21663E-27FA-4CAB-85CE-58054D92797F}"/>
                </a:ext>
              </a:extLst>
            </p:cNvPr>
            <p:cNvGrpSpPr/>
            <p:nvPr/>
          </p:nvGrpSpPr>
          <p:grpSpPr>
            <a:xfrm>
              <a:off x="5518404" y="4619103"/>
              <a:ext cx="5858327" cy="691483"/>
              <a:chOff x="4352748" y="3516254"/>
              <a:chExt cx="5200756" cy="587371"/>
            </a:xfrm>
          </p:grpSpPr>
          <p:sp>
            <p:nvSpPr>
              <p:cNvPr id="65" name="Google Shape;706;p29">
                <a:extLst>
                  <a:ext uri="{FF2B5EF4-FFF2-40B4-BE49-F238E27FC236}">
                    <a16:creationId xmlns:a16="http://schemas.microsoft.com/office/drawing/2014/main" id="{0B6BCC60-4B9D-5405-75B1-6854ABD2677B}"/>
                  </a:ext>
                </a:extLst>
              </p:cNvPr>
              <p:cNvSpPr/>
              <p:nvPr/>
            </p:nvSpPr>
            <p:spPr>
              <a:xfrm>
                <a:off x="4352748" y="3516254"/>
                <a:ext cx="5200756" cy="293835"/>
              </a:xfrm>
              <a:custGeom>
                <a:avLst/>
                <a:gdLst/>
                <a:ahLst/>
                <a:cxnLst/>
                <a:rect l="l" t="t" r="r" b="b"/>
                <a:pathLst>
                  <a:path w="177047" h="12324" extrusionOk="0">
                    <a:moveTo>
                      <a:pt x="1" y="0"/>
                    </a:moveTo>
                    <a:lnTo>
                      <a:pt x="1" y="12323"/>
                    </a:lnTo>
                    <a:lnTo>
                      <a:pt x="177047" y="12323"/>
                    </a:lnTo>
                    <a:lnTo>
                      <a:pt x="177047" y="11442"/>
                    </a:lnTo>
                    <a:lnTo>
                      <a:pt x="164116" y="0"/>
                    </a:lnTo>
                    <a:close/>
                  </a:path>
                </a:pathLst>
              </a:custGeom>
              <a:solidFill>
                <a:srgbClr val="EA6847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07;p29">
                <a:extLst>
                  <a:ext uri="{FF2B5EF4-FFF2-40B4-BE49-F238E27FC236}">
                    <a16:creationId xmlns:a16="http://schemas.microsoft.com/office/drawing/2014/main" id="{BB3B6F34-5C52-5F62-1601-27BA26103D90}"/>
                  </a:ext>
                </a:extLst>
              </p:cNvPr>
              <p:cNvSpPr/>
              <p:nvPr/>
            </p:nvSpPr>
            <p:spPr>
              <a:xfrm>
                <a:off x="4352749" y="3516267"/>
                <a:ext cx="1545776" cy="293835"/>
              </a:xfrm>
              <a:custGeom>
                <a:avLst/>
                <a:gdLst/>
                <a:ahLst/>
                <a:cxnLst/>
                <a:rect l="l" t="t" r="r" b="b"/>
                <a:pathLst>
                  <a:path w="177047" h="12324" extrusionOk="0">
                    <a:moveTo>
                      <a:pt x="1" y="0"/>
                    </a:moveTo>
                    <a:lnTo>
                      <a:pt x="1" y="12323"/>
                    </a:lnTo>
                    <a:lnTo>
                      <a:pt x="177047" y="12323"/>
                    </a:lnTo>
                    <a:lnTo>
                      <a:pt x="177047" y="11442"/>
                    </a:lnTo>
                    <a:lnTo>
                      <a:pt x="164116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fr-FR"/>
                  <a:t>      </a:t>
                </a:r>
                <a:endParaRPr lang="fr-FR" b="1">
                  <a:cs typeface="Calibri"/>
                </a:endParaRPr>
              </a:p>
            </p:txBody>
          </p:sp>
          <p:sp>
            <p:nvSpPr>
              <p:cNvPr id="67" name="Google Shape;708;p29">
                <a:extLst>
                  <a:ext uri="{FF2B5EF4-FFF2-40B4-BE49-F238E27FC236}">
                    <a16:creationId xmlns:a16="http://schemas.microsoft.com/office/drawing/2014/main" id="{50FD4DF5-66A3-7AE8-203B-04F0CD735BFA}"/>
                  </a:ext>
                </a:extLst>
              </p:cNvPr>
              <p:cNvSpPr/>
              <p:nvPr/>
            </p:nvSpPr>
            <p:spPr>
              <a:xfrm>
                <a:off x="4352748" y="3516254"/>
                <a:ext cx="379848" cy="587360"/>
              </a:xfrm>
              <a:custGeom>
                <a:avLst/>
                <a:gdLst/>
                <a:ahLst/>
                <a:cxnLst/>
                <a:rect l="l" t="t" r="r" b="b"/>
                <a:pathLst>
                  <a:path w="12931" h="24635" extrusionOk="0">
                    <a:moveTo>
                      <a:pt x="1" y="0"/>
                    </a:moveTo>
                    <a:lnTo>
                      <a:pt x="1" y="13193"/>
                    </a:lnTo>
                    <a:lnTo>
                      <a:pt x="12931" y="24634"/>
                    </a:lnTo>
                    <a:lnTo>
                      <a:pt x="12931" y="114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5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09;p29">
                <a:extLst>
                  <a:ext uri="{FF2B5EF4-FFF2-40B4-BE49-F238E27FC236}">
                    <a16:creationId xmlns:a16="http://schemas.microsoft.com/office/drawing/2014/main" id="{6680C2FA-0ACE-CE88-9D7F-B6965EA7F48A}"/>
                  </a:ext>
                </a:extLst>
              </p:cNvPr>
              <p:cNvSpPr/>
              <p:nvPr/>
            </p:nvSpPr>
            <p:spPr>
              <a:xfrm>
                <a:off x="4732560" y="3789071"/>
                <a:ext cx="4820937" cy="314554"/>
              </a:xfrm>
              <a:custGeom>
                <a:avLst/>
                <a:gdLst/>
                <a:ahLst/>
                <a:cxnLst/>
                <a:rect l="l" t="t" r="r" b="b"/>
                <a:pathLst>
                  <a:path w="164117" h="13193" extrusionOk="0">
                    <a:moveTo>
                      <a:pt x="1" y="0"/>
                    </a:moveTo>
                    <a:lnTo>
                      <a:pt x="1" y="13192"/>
                    </a:lnTo>
                    <a:lnTo>
                      <a:pt x="164117" y="13192"/>
                    </a:lnTo>
                    <a:lnTo>
                      <a:pt x="164117" y="0"/>
                    </a:lnTo>
                    <a:close/>
                  </a:path>
                </a:pathLst>
              </a:custGeom>
              <a:solidFill>
                <a:srgbClr val="EA6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fr-FR" sz="1600" b="1">
                    <a:solidFill>
                      <a:schemeClr val="bg1"/>
                    </a:solidFill>
                    <a:ea typeface="Roboto"/>
                    <a:cs typeface="Roboto"/>
                  </a:rPr>
                  <a:t>2022</a:t>
                </a:r>
              </a:p>
            </p:txBody>
          </p:sp>
        </p:grpSp>
        <p:grpSp>
          <p:nvGrpSpPr>
            <p:cNvPr id="11" name="Google Shape;725;p29">
              <a:extLst>
                <a:ext uri="{FF2B5EF4-FFF2-40B4-BE49-F238E27FC236}">
                  <a16:creationId xmlns:a16="http://schemas.microsoft.com/office/drawing/2014/main" id="{AA152629-DCE7-7E65-BE5F-22FDAA4E7848}"/>
                </a:ext>
              </a:extLst>
            </p:cNvPr>
            <p:cNvGrpSpPr/>
            <p:nvPr/>
          </p:nvGrpSpPr>
          <p:grpSpPr>
            <a:xfrm>
              <a:off x="5977521" y="1846729"/>
              <a:ext cx="1875856" cy="1140168"/>
              <a:chOff x="4760325" y="1302325"/>
              <a:chExt cx="1665300" cy="968500"/>
            </a:xfrm>
          </p:grpSpPr>
          <p:sp>
            <p:nvSpPr>
              <p:cNvPr id="54" name="Google Shape;726;p29">
                <a:extLst>
                  <a:ext uri="{FF2B5EF4-FFF2-40B4-BE49-F238E27FC236}">
                    <a16:creationId xmlns:a16="http://schemas.microsoft.com/office/drawing/2014/main" id="{38BEE1AF-95F3-AC67-8961-3C463C985995}"/>
                  </a:ext>
                </a:extLst>
              </p:cNvPr>
              <p:cNvSpPr txBox="1"/>
              <p:nvPr/>
            </p:nvSpPr>
            <p:spPr>
              <a:xfrm>
                <a:off x="4762575" y="1302325"/>
                <a:ext cx="1660800" cy="31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>
                    <a:solidFill>
                      <a:srgbClr val="EA6847"/>
                    </a:solidFill>
                    <a:latin typeface="Avenir LT Std 55 Roman" panose="020B0503020203020204"/>
                    <a:ea typeface="Fira Sans Extra Condensed Medium"/>
                    <a:cs typeface="Fira Sans Extra Condensed Medium"/>
                    <a:sym typeface="Fira Sans Extra Condensed Medium"/>
                  </a:rPr>
                  <a:t>Technique</a:t>
                </a:r>
                <a:endParaRPr sz="1700" b="1">
                  <a:solidFill>
                    <a:srgbClr val="EA6847"/>
                  </a:solidFill>
                  <a:latin typeface="Avenir LT Std 55 Roman" panose="020B0503020203020204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5" name="Google Shape;727;p29">
                <a:extLst>
                  <a:ext uri="{FF2B5EF4-FFF2-40B4-BE49-F238E27FC236}">
                    <a16:creationId xmlns:a16="http://schemas.microsoft.com/office/drawing/2014/main" id="{62790D04-C4D9-E943-2B20-CE7C7B4170DB}"/>
                  </a:ext>
                </a:extLst>
              </p:cNvPr>
              <p:cNvSpPr txBox="1"/>
              <p:nvPr/>
            </p:nvSpPr>
            <p:spPr>
              <a:xfrm>
                <a:off x="4760325" y="1580525"/>
                <a:ext cx="1665300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 err="1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Construire</a:t>
                </a:r>
                <a:r>
                  <a:rPr lang="en-US" sz="1400" dirty="0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 des ensembles </a:t>
                </a:r>
                <a:r>
                  <a:rPr lang="en-US" sz="1400" dirty="0" err="1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intégrés</a:t>
                </a:r>
                <a:r>
                  <a:rPr lang="en-US" sz="1400" dirty="0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 (</a:t>
                </a:r>
                <a:r>
                  <a:rPr lang="en-US" sz="1400" dirty="0" err="1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approches</a:t>
                </a:r>
                <a:r>
                  <a:rPr lang="en-US" sz="1400" dirty="0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 et technologies)</a:t>
                </a:r>
                <a:endParaRPr sz="1400" dirty="0">
                  <a:latin typeface="Avenir LT Std 55 Roman" panose="020B0503020203020204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6" name="Google Shape;761;p29">
              <a:extLst>
                <a:ext uri="{FF2B5EF4-FFF2-40B4-BE49-F238E27FC236}">
                  <a16:creationId xmlns:a16="http://schemas.microsoft.com/office/drawing/2014/main" id="{EE0F156A-B5A4-0220-8096-1190091BFA3B}"/>
                </a:ext>
              </a:extLst>
            </p:cNvPr>
            <p:cNvGrpSpPr/>
            <p:nvPr/>
          </p:nvGrpSpPr>
          <p:grpSpPr>
            <a:xfrm>
              <a:off x="6512797" y="3135172"/>
              <a:ext cx="810359" cy="1680202"/>
              <a:chOff x="5235525" y="2255750"/>
              <a:chExt cx="719400" cy="1427225"/>
            </a:xfrm>
          </p:grpSpPr>
          <p:sp>
            <p:nvSpPr>
              <p:cNvPr id="17" name="Google Shape;762;p29">
                <a:extLst>
                  <a:ext uri="{FF2B5EF4-FFF2-40B4-BE49-F238E27FC236}">
                    <a16:creationId xmlns:a16="http://schemas.microsoft.com/office/drawing/2014/main" id="{05554961-BFFB-6824-2340-24E3797A0625}"/>
                  </a:ext>
                </a:extLst>
              </p:cNvPr>
              <p:cNvSpPr/>
              <p:nvPr/>
            </p:nvSpPr>
            <p:spPr>
              <a:xfrm>
                <a:off x="5235525" y="2255750"/>
                <a:ext cx="719400" cy="71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63;p29">
                <a:extLst>
                  <a:ext uri="{FF2B5EF4-FFF2-40B4-BE49-F238E27FC236}">
                    <a16:creationId xmlns:a16="http://schemas.microsoft.com/office/drawing/2014/main" id="{BDABB573-F082-198E-76BE-79F4A0AC7F1A}"/>
                  </a:ext>
                </a:extLst>
              </p:cNvPr>
              <p:cNvSpPr/>
              <p:nvPr/>
            </p:nvSpPr>
            <p:spPr>
              <a:xfrm>
                <a:off x="5291925" y="2312150"/>
                <a:ext cx="606600" cy="606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64;p29">
                <a:extLst>
                  <a:ext uri="{FF2B5EF4-FFF2-40B4-BE49-F238E27FC236}">
                    <a16:creationId xmlns:a16="http://schemas.microsoft.com/office/drawing/2014/main" id="{6F48B261-1A27-42E1-D897-450F029C6724}"/>
                  </a:ext>
                </a:extLst>
              </p:cNvPr>
              <p:cNvSpPr/>
              <p:nvPr/>
            </p:nvSpPr>
            <p:spPr>
              <a:xfrm>
                <a:off x="5428275" y="3640675"/>
                <a:ext cx="333900" cy="42300"/>
              </a:xfrm>
              <a:prstGeom prst="ellipse">
                <a:avLst/>
              </a:prstGeom>
              <a:solidFill>
                <a:srgbClr val="0000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" name="Google Shape;765;p29">
                <a:extLst>
                  <a:ext uri="{FF2B5EF4-FFF2-40B4-BE49-F238E27FC236}">
                    <a16:creationId xmlns:a16="http://schemas.microsoft.com/office/drawing/2014/main" id="{F704BE84-D550-C039-B323-BBF0CED13DC5}"/>
                  </a:ext>
                </a:extLst>
              </p:cNvPr>
              <p:cNvCxnSpPr/>
              <p:nvPr/>
            </p:nvCxnSpPr>
            <p:spPr>
              <a:xfrm>
                <a:off x="5595225" y="2975150"/>
                <a:ext cx="0" cy="687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21" name="Google Shape;766;p29">
                <a:extLst>
                  <a:ext uri="{FF2B5EF4-FFF2-40B4-BE49-F238E27FC236}">
                    <a16:creationId xmlns:a16="http://schemas.microsoft.com/office/drawing/2014/main" id="{798B66A6-00F8-5509-70D6-837570CE436C}"/>
                  </a:ext>
                </a:extLst>
              </p:cNvPr>
              <p:cNvGrpSpPr/>
              <p:nvPr/>
            </p:nvGrpSpPr>
            <p:grpSpPr>
              <a:xfrm>
                <a:off x="5485274" y="2454466"/>
                <a:ext cx="219890" cy="330530"/>
                <a:chOff x="5726350" y="2040314"/>
                <a:chExt cx="312300" cy="469436"/>
              </a:xfrm>
            </p:grpSpPr>
            <p:sp>
              <p:nvSpPr>
                <p:cNvPr id="22" name="Google Shape;767;p29">
                  <a:extLst>
                    <a:ext uri="{FF2B5EF4-FFF2-40B4-BE49-F238E27FC236}">
                      <a16:creationId xmlns:a16="http://schemas.microsoft.com/office/drawing/2014/main" id="{9E14DC62-1D93-4BEB-8DE1-43218126E661}"/>
                    </a:ext>
                  </a:extLst>
                </p:cNvPr>
                <p:cNvSpPr/>
                <p:nvPr/>
              </p:nvSpPr>
              <p:spPr>
                <a:xfrm>
                  <a:off x="5756076" y="2040314"/>
                  <a:ext cx="252825" cy="71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3" h="3331" extrusionOk="0">
                      <a:moveTo>
                        <a:pt x="1639" y="1"/>
                      </a:moveTo>
                      <a:cubicBezTo>
                        <a:pt x="730" y="13"/>
                        <a:pt x="1" y="753"/>
                        <a:pt x="1" y="1666"/>
                      </a:cubicBezTo>
                      <a:cubicBezTo>
                        <a:pt x="1" y="2575"/>
                        <a:pt x="730" y="3316"/>
                        <a:pt x="1639" y="3331"/>
                      </a:cubicBezTo>
                      <a:lnTo>
                        <a:pt x="8474" y="3331"/>
                      </a:lnTo>
                      <a:cubicBezTo>
                        <a:pt x="9384" y="3316"/>
                        <a:pt x="10113" y="2575"/>
                        <a:pt x="10113" y="1666"/>
                      </a:cubicBezTo>
                      <a:cubicBezTo>
                        <a:pt x="10113" y="753"/>
                        <a:pt x="9384" y="13"/>
                        <a:pt x="8474" y="1"/>
                      </a:cubicBezTo>
                      <a:close/>
                    </a:path>
                  </a:pathLst>
                </a:custGeom>
                <a:solidFill>
                  <a:srgbClr val="EA6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23" name="Google Shape;768;p29">
                  <a:extLst>
                    <a:ext uri="{FF2B5EF4-FFF2-40B4-BE49-F238E27FC236}">
                      <a16:creationId xmlns:a16="http://schemas.microsoft.com/office/drawing/2014/main" id="{21F3723D-7FFF-B91F-6EEF-FA346255A8D4}"/>
                    </a:ext>
                  </a:extLst>
                </p:cNvPr>
                <p:cNvSpPr/>
                <p:nvPr/>
              </p:nvSpPr>
              <p:spPr>
                <a:xfrm>
                  <a:off x="5726350" y="2172436"/>
                  <a:ext cx="312300" cy="191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2" h="8977" extrusionOk="0">
                      <a:moveTo>
                        <a:pt x="2822" y="0"/>
                      </a:moveTo>
                      <a:lnTo>
                        <a:pt x="2822" y="4800"/>
                      </a:lnTo>
                      <a:cubicBezTo>
                        <a:pt x="1527" y="5589"/>
                        <a:pt x="542" y="6797"/>
                        <a:pt x="36" y="8224"/>
                      </a:cubicBezTo>
                      <a:lnTo>
                        <a:pt x="30" y="8233"/>
                      </a:lnTo>
                      <a:cubicBezTo>
                        <a:pt x="27" y="8242"/>
                        <a:pt x="24" y="8254"/>
                        <a:pt x="21" y="8266"/>
                      </a:cubicBezTo>
                      <a:cubicBezTo>
                        <a:pt x="18" y="8278"/>
                        <a:pt x="15" y="8281"/>
                        <a:pt x="15" y="8287"/>
                      </a:cubicBezTo>
                      <a:cubicBezTo>
                        <a:pt x="12" y="8296"/>
                        <a:pt x="9" y="8308"/>
                        <a:pt x="9" y="8317"/>
                      </a:cubicBezTo>
                      <a:cubicBezTo>
                        <a:pt x="6" y="8326"/>
                        <a:pt x="6" y="8335"/>
                        <a:pt x="3" y="8347"/>
                      </a:cubicBezTo>
                      <a:cubicBezTo>
                        <a:pt x="3" y="8356"/>
                        <a:pt x="3" y="8362"/>
                        <a:pt x="3" y="8368"/>
                      </a:cubicBezTo>
                      <a:cubicBezTo>
                        <a:pt x="0" y="8378"/>
                        <a:pt x="3" y="8393"/>
                        <a:pt x="3" y="8405"/>
                      </a:cubicBezTo>
                      <a:cubicBezTo>
                        <a:pt x="3" y="8408"/>
                        <a:pt x="3" y="8411"/>
                        <a:pt x="3" y="8414"/>
                      </a:cubicBezTo>
                      <a:lnTo>
                        <a:pt x="3" y="8426"/>
                      </a:lnTo>
                      <a:cubicBezTo>
                        <a:pt x="3" y="8438"/>
                        <a:pt x="3" y="8450"/>
                        <a:pt x="3" y="8462"/>
                      </a:cubicBezTo>
                      <a:lnTo>
                        <a:pt x="6" y="8483"/>
                      </a:lnTo>
                      <a:cubicBezTo>
                        <a:pt x="6" y="8495"/>
                        <a:pt x="9" y="8504"/>
                        <a:pt x="12" y="8513"/>
                      </a:cubicBezTo>
                      <a:cubicBezTo>
                        <a:pt x="12" y="8525"/>
                        <a:pt x="15" y="8531"/>
                        <a:pt x="15" y="8540"/>
                      </a:cubicBezTo>
                      <a:cubicBezTo>
                        <a:pt x="18" y="8549"/>
                        <a:pt x="21" y="8558"/>
                        <a:pt x="21" y="8564"/>
                      </a:cubicBezTo>
                      <a:cubicBezTo>
                        <a:pt x="24" y="8573"/>
                        <a:pt x="27" y="8585"/>
                        <a:pt x="33" y="8594"/>
                      </a:cubicBezTo>
                      <a:cubicBezTo>
                        <a:pt x="36" y="8606"/>
                        <a:pt x="36" y="8609"/>
                        <a:pt x="40" y="8615"/>
                      </a:cubicBezTo>
                      <a:cubicBezTo>
                        <a:pt x="43" y="8624"/>
                        <a:pt x="49" y="8636"/>
                        <a:pt x="52" y="8646"/>
                      </a:cubicBezTo>
                      <a:cubicBezTo>
                        <a:pt x="58" y="8658"/>
                        <a:pt x="58" y="8661"/>
                        <a:pt x="61" y="8667"/>
                      </a:cubicBezTo>
                      <a:cubicBezTo>
                        <a:pt x="67" y="8673"/>
                        <a:pt x="73" y="8685"/>
                        <a:pt x="76" y="8694"/>
                      </a:cubicBezTo>
                      <a:cubicBezTo>
                        <a:pt x="82" y="8703"/>
                        <a:pt x="85" y="8709"/>
                        <a:pt x="88" y="8715"/>
                      </a:cubicBezTo>
                      <a:cubicBezTo>
                        <a:pt x="94" y="8721"/>
                        <a:pt x="100" y="8730"/>
                        <a:pt x="106" y="8739"/>
                      </a:cubicBezTo>
                      <a:cubicBezTo>
                        <a:pt x="112" y="8748"/>
                        <a:pt x="115" y="8754"/>
                        <a:pt x="121" y="8760"/>
                      </a:cubicBezTo>
                      <a:cubicBezTo>
                        <a:pt x="127" y="8769"/>
                        <a:pt x="133" y="8775"/>
                        <a:pt x="139" y="8781"/>
                      </a:cubicBezTo>
                      <a:cubicBezTo>
                        <a:pt x="145" y="8787"/>
                        <a:pt x="151" y="8796"/>
                        <a:pt x="157" y="8802"/>
                      </a:cubicBezTo>
                      <a:lnTo>
                        <a:pt x="175" y="8820"/>
                      </a:lnTo>
                      <a:cubicBezTo>
                        <a:pt x="181" y="8826"/>
                        <a:pt x="190" y="8832"/>
                        <a:pt x="196" y="8841"/>
                      </a:cubicBezTo>
                      <a:lnTo>
                        <a:pt x="217" y="8856"/>
                      </a:lnTo>
                      <a:lnTo>
                        <a:pt x="238" y="8874"/>
                      </a:lnTo>
                      <a:lnTo>
                        <a:pt x="262" y="8889"/>
                      </a:lnTo>
                      <a:lnTo>
                        <a:pt x="283" y="8901"/>
                      </a:lnTo>
                      <a:lnTo>
                        <a:pt x="314" y="8917"/>
                      </a:lnTo>
                      <a:cubicBezTo>
                        <a:pt x="320" y="8920"/>
                        <a:pt x="326" y="8923"/>
                        <a:pt x="332" y="8926"/>
                      </a:cubicBezTo>
                      <a:cubicBezTo>
                        <a:pt x="341" y="8929"/>
                        <a:pt x="356" y="8938"/>
                        <a:pt x="368" y="8941"/>
                      </a:cubicBezTo>
                      <a:lnTo>
                        <a:pt x="377" y="8947"/>
                      </a:lnTo>
                      <a:lnTo>
                        <a:pt x="386" y="8947"/>
                      </a:lnTo>
                      <a:lnTo>
                        <a:pt x="413" y="8956"/>
                      </a:lnTo>
                      <a:lnTo>
                        <a:pt x="437" y="8962"/>
                      </a:lnTo>
                      <a:lnTo>
                        <a:pt x="461" y="8968"/>
                      </a:lnTo>
                      <a:cubicBezTo>
                        <a:pt x="473" y="8971"/>
                        <a:pt x="485" y="8971"/>
                        <a:pt x="497" y="8974"/>
                      </a:cubicBezTo>
                      <a:lnTo>
                        <a:pt x="512" y="8977"/>
                      </a:lnTo>
                      <a:lnTo>
                        <a:pt x="11928" y="8977"/>
                      </a:lnTo>
                      <a:cubicBezTo>
                        <a:pt x="11946" y="8977"/>
                        <a:pt x="11967" y="8977"/>
                        <a:pt x="11985" y="8974"/>
                      </a:cubicBezTo>
                      <a:lnTo>
                        <a:pt x="11991" y="8974"/>
                      </a:lnTo>
                      <a:cubicBezTo>
                        <a:pt x="12006" y="8974"/>
                        <a:pt x="12021" y="8971"/>
                        <a:pt x="12033" y="8968"/>
                      </a:cubicBezTo>
                      <a:lnTo>
                        <a:pt x="12051" y="8965"/>
                      </a:lnTo>
                      <a:cubicBezTo>
                        <a:pt x="12063" y="8962"/>
                        <a:pt x="12072" y="8959"/>
                        <a:pt x="12085" y="8956"/>
                      </a:cubicBezTo>
                      <a:lnTo>
                        <a:pt x="12106" y="8950"/>
                      </a:lnTo>
                      <a:lnTo>
                        <a:pt x="12118" y="8947"/>
                      </a:lnTo>
                      <a:lnTo>
                        <a:pt x="12130" y="8941"/>
                      </a:lnTo>
                      <a:lnTo>
                        <a:pt x="12160" y="8929"/>
                      </a:lnTo>
                      <a:lnTo>
                        <a:pt x="12184" y="8917"/>
                      </a:lnTo>
                      <a:cubicBezTo>
                        <a:pt x="12193" y="8914"/>
                        <a:pt x="12199" y="8907"/>
                        <a:pt x="12208" y="8904"/>
                      </a:cubicBezTo>
                      <a:cubicBezTo>
                        <a:pt x="12214" y="8898"/>
                        <a:pt x="12226" y="8892"/>
                        <a:pt x="12235" y="8889"/>
                      </a:cubicBezTo>
                      <a:lnTo>
                        <a:pt x="12253" y="8877"/>
                      </a:lnTo>
                      <a:cubicBezTo>
                        <a:pt x="12262" y="8868"/>
                        <a:pt x="12271" y="8862"/>
                        <a:pt x="12280" y="8856"/>
                      </a:cubicBezTo>
                      <a:lnTo>
                        <a:pt x="12295" y="8844"/>
                      </a:lnTo>
                      <a:cubicBezTo>
                        <a:pt x="12304" y="8835"/>
                        <a:pt x="12313" y="8826"/>
                        <a:pt x="12319" y="8820"/>
                      </a:cubicBezTo>
                      <a:lnTo>
                        <a:pt x="12334" y="8805"/>
                      </a:lnTo>
                      <a:cubicBezTo>
                        <a:pt x="12343" y="8796"/>
                        <a:pt x="12349" y="8790"/>
                        <a:pt x="12359" y="8781"/>
                      </a:cubicBezTo>
                      <a:lnTo>
                        <a:pt x="12371" y="8763"/>
                      </a:lnTo>
                      <a:lnTo>
                        <a:pt x="12389" y="8739"/>
                      </a:lnTo>
                      <a:lnTo>
                        <a:pt x="12404" y="8718"/>
                      </a:lnTo>
                      <a:cubicBezTo>
                        <a:pt x="12410" y="8709"/>
                        <a:pt x="12413" y="8703"/>
                        <a:pt x="12419" y="8694"/>
                      </a:cubicBezTo>
                      <a:cubicBezTo>
                        <a:pt x="12422" y="8688"/>
                        <a:pt x="12428" y="8679"/>
                        <a:pt x="12431" y="8670"/>
                      </a:cubicBezTo>
                      <a:cubicBezTo>
                        <a:pt x="12437" y="8661"/>
                        <a:pt x="12440" y="8655"/>
                        <a:pt x="12443" y="8646"/>
                      </a:cubicBezTo>
                      <a:cubicBezTo>
                        <a:pt x="12446" y="8639"/>
                        <a:pt x="12449" y="8627"/>
                        <a:pt x="12455" y="8618"/>
                      </a:cubicBezTo>
                      <a:cubicBezTo>
                        <a:pt x="12458" y="8609"/>
                        <a:pt x="12461" y="8603"/>
                        <a:pt x="12461" y="8594"/>
                      </a:cubicBezTo>
                      <a:cubicBezTo>
                        <a:pt x="12464" y="8588"/>
                        <a:pt x="12467" y="8576"/>
                        <a:pt x="12470" y="8567"/>
                      </a:cubicBezTo>
                      <a:cubicBezTo>
                        <a:pt x="12473" y="8558"/>
                        <a:pt x="12476" y="8549"/>
                        <a:pt x="12479" y="8540"/>
                      </a:cubicBezTo>
                      <a:cubicBezTo>
                        <a:pt x="12479" y="8534"/>
                        <a:pt x="12482" y="8525"/>
                        <a:pt x="12482" y="8516"/>
                      </a:cubicBezTo>
                      <a:cubicBezTo>
                        <a:pt x="12485" y="8507"/>
                        <a:pt x="12485" y="8495"/>
                        <a:pt x="12488" y="8486"/>
                      </a:cubicBezTo>
                      <a:lnTo>
                        <a:pt x="12491" y="8462"/>
                      </a:lnTo>
                      <a:cubicBezTo>
                        <a:pt x="12491" y="8450"/>
                        <a:pt x="12491" y="8438"/>
                        <a:pt x="12491" y="8426"/>
                      </a:cubicBezTo>
                      <a:lnTo>
                        <a:pt x="12491" y="8414"/>
                      </a:lnTo>
                      <a:cubicBezTo>
                        <a:pt x="12491" y="8411"/>
                        <a:pt x="12491" y="8408"/>
                        <a:pt x="12491" y="8405"/>
                      </a:cubicBezTo>
                      <a:lnTo>
                        <a:pt x="12491" y="8371"/>
                      </a:lnTo>
                      <a:cubicBezTo>
                        <a:pt x="12491" y="8359"/>
                        <a:pt x="12491" y="8356"/>
                        <a:pt x="12491" y="8347"/>
                      </a:cubicBezTo>
                      <a:cubicBezTo>
                        <a:pt x="12488" y="8338"/>
                        <a:pt x="12488" y="8329"/>
                        <a:pt x="12485" y="8317"/>
                      </a:cubicBezTo>
                      <a:cubicBezTo>
                        <a:pt x="12482" y="8308"/>
                        <a:pt x="12482" y="8299"/>
                        <a:pt x="12479" y="8290"/>
                      </a:cubicBezTo>
                      <a:cubicBezTo>
                        <a:pt x="12476" y="8278"/>
                        <a:pt x="12476" y="8275"/>
                        <a:pt x="12473" y="8266"/>
                      </a:cubicBezTo>
                      <a:cubicBezTo>
                        <a:pt x="12473" y="8260"/>
                        <a:pt x="12467" y="8245"/>
                        <a:pt x="12464" y="8233"/>
                      </a:cubicBezTo>
                      <a:lnTo>
                        <a:pt x="12461" y="8224"/>
                      </a:lnTo>
                      <a:cubicBezTo>
                        <a:pt x="11955" y="6797"/>
                        <a:pt x="10970" y="5589"/>
                        <a:pt x="9676" y="4803"/>
                      </a:cubicBezTo>
                      <a:lnTo>
                        <a:pt x="9676" y="0"/>
                      </a:lnTo>
                      <a:close/>
                    </a:path>
                  </a:pathLst>
                </a:custGeom>
                <a:solidFill>
                  <a:srgbClr val="EA6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24" name="Google Shape;769;p29">
                  <a:extLst>
                    <a:ext uri="{FF2B5EF4-FFF2-40B4-BE49-F238E27FC236}">
                      <a16:creationId xmlns:a16="http://schemas.microsoft.com/office/drawing/2014/main" id="{456546D0-BBFD-0ADA-076E-DB331E152B72}"/>
                    </a:ext>
                  </a:extLst>
                </p:cNvPr>
                <p:cNvSpPr/>
                <p:nvPr/>
              </p:nvSpPr>
              <p:spPr>
                <a:xfrm>
                  <a:off x="5842500" y="2392350"/>
                  <a:ext cx="79975" cy="11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4696" extrusionOk="0">
                      <a:moveTo>
                        <a:pt x="4" y="1"/>
                      </a:moveTo>
                      <a:lnTo>
                        <a:pt x="4" y="1651"/>
                      </a:lnTo>
                      <a:cubicBezTo>
                        <a:pt x="1" y="2591"/>
                        <a:pt x="287" y="3509"/>
                        <a:pt x="820" y="4283"/>
                      </a:cubicBezTo>
                      <a:cubicBezTo>
                        <a:pt x="994" y="4542"/>
                        <a:pt x="1287" y="4696"/>
                        <a:pt x="1600" y="4696"/>
                      </a:cubicBezTo>
                      <a:cubicBezTo>
                        <a:pt x="1913" y="4696"/>
                        <a:pt x="2205" y="4542"/>
                        <a:pt x="2380" y="4283"/>
                      </a:cubicBezTo>
                      <a:cubicBezTo>
                        <a:pt x="2913" y="3509"/>
                        <a:pt x="3199" y="2591"/>
                        <a:pt x="3196" y="1651"/>
                      </a:cubicBezTo>
                      <a:lnTo>
                        <a:pt x="3196" y="1"/>
                      </a:lnTo>
                      <a:close/>
                    </a:path>
                  </a:pathLst>
                </a:custGeom>
                <a:solidFill>
                  <a:srgbClr val="EA6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1EF89AC-0041-330E-7126-640485100D2D}"/>
              </a:ext>
            </a:extLst>
          </p:cNvPr>
          <p:cNvGrpSpPr/>
          <p:nvPr/>
        </p:nvGrpSpPr>
        <p:grpSpPr>
          <a:xfrm>
            <a:off x="7221196" y="1522682"/>
            <a:ext cx="4619641" cy="3445530"/>
            <a:chOff x="7491373" y="1846730"/>
            <a:chExt cx="3885323" cy="3093561"/>
          </a:xfrm>
        </p:grpSpPr>
        <p:grpSp>
          <p:nvGrpSpPr>
            <p:cNvPr id="8" name="Google Shape;713;p29">
              <a:extLst>
                <a:ext uri="{FF2B5EF4-FFF2-40B4-BE49-F238E27FC236}">
                  <a16:creationId xmlns:a16="http://schemas.microsoft.com/office/drawing/2014/main" id="{DC469A9D-EDFF-A374-A157-54CFCDCFF854}"/>
                </a:ext>
              </a:extLst>
            </p:cNvPr>
            <p:cNvGrpSpPr/>
            <p:nvPr/>
          </p:nvGrpSpPr>
          <p:grpSpPr>
            <a:xfrm>
              <a:off x="7491373" y="4248786"/>
              <a:ext cx="3885323" cy="691505"/>
              <a:chOff x="6104260" y="3201712"/>
              <a:chExt cx="3449213" cy="587393"/>
            </a:xfrm>
          </p:grpSpPr>
          <p:sp>
            <p:nvSpPr>
              <p:cNvPr id="60" name="Google Shape;714;p29">
                <a:extLst>
                  <a:ext uri="{FF2B5EF4-FFF2-40B4-BE49-F238E27FC236}">
                    <a16:creationId xmlns:a16="http://schemas.microsoft.com/office/drawing/2014/main" id="{DC112A01-8DE6-E722-45C7-B119D014C4EE}"/>
                  </a:ext>
                </a:extLst>
              </p:cNvPr>
              <p:cNvSpPr/>
              <p:nvPr/>
            </p:nvSpPr>
            <p:spPr>
              <a:xfrm>
                <a:off x="6104260" y="3201729"/>
                <a:ext cx="3449213" cy="293835"/>
              </a:xfrm>
              <a:custGeom>
                <a:avLst/>
                <a:gdLst/>
                <a:ahLst/>
                <a:cxnLst/>
                <a:rect l="l" t="t" r="r" b="b"/>
                <a:pathLst>
                  <a:path w="117420" h="12324" extrusionOk="0">
                    <a:moveTo>
                      <a:pt x="0" y="0"/>
                    </a:moveTo>
                    <a:lnTo>
                      <a:pt x="0" y="12323"/>
                    </a:lnTo>
                    <a:lnTo>
                      <a:pt x="117420" y="12323"/>
                    </a:lnTo>
                    <a:lnTo>
                      <a:pt x="117420" y="11454"/>
                    </a:lnTo>
                    <a:lnTo>
                      <a:pt x="104489" y="0"/>
                    </a:lnTo>
                    <a:close/>
                  </a:path>
                </a:pathLst>
              </a:custGeom>
              <a:solidFill>
                <a:srgbClr val="2BB673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15;p29">
                <a:extLst>
                  <a:ext uri="{FF2B5EF4-FFF2-40B4-BE49-F238E27FC236}">
                    <a16:creationId xmlns:a16="http://schemas.microsoft.com/office/drawing/2014/main" id="{2E2141EE-3EB1-C4F1-54E9-D4636BCC05AC}"/>
                  </a:ext>
                </a:extLst>
              </p:cNvPr>
              <p:cNvSpPr/>
              <p:nvPr/>
            </p:nvSpPr>
            <p:spPr>
              <a:xfrm>
                <a:off x="6104261" y="3201743"/>
                <a:ext cx="2097387" cy="293835"/>
              </a:xfrm>
              <a:custGeom>
                <a:avLst/>
                <a:gdLst/>
                <a:ahLst/>
                <a:cxnLst/>
                <a:rect l="l" t="t" r="r" b="b"/>
                <a:pathLst>
                  <a:path w="117420" h="12324" extrusionOk="0">
                    <a:moveTo>
                      <a:pt x="0" y="0"/>
                    </a:moveTo>
                    <a:lnTo>
                      <a:pt x="0" y="12323"/>
                    </a:lnTo>
                    <a:lnTo>
                      <a:pt x="117420" y="12323"/>
                    </a:lnTo>
                    <a:lnTo>
                      <a:pt x="117420" y="11454"/>
                    </a:lnTo>
                    <a:lnTo>
                      <a:pt x="104489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fr-FR"/>
                  <a:t>         </a:t>
                </a:r>
                <a:endParaRPr lang="fr-FR" b="1">
                  <a:cs typeface="Calibri"/>
                </a:endParaRPr>
              </a:p>
            </p:txBody>
          </p:sp>
          <p:sp>
            <p:nvSpPr>
              <p:cNvPr id="62" name="Google Shape;716;p29">
                <a:extLst>
                  <a:ext uri="{FF2B5EF4-FFF2-40B4-BE49-F238E27FC236}">
                    <a16:creationId xmlns:a16="http://schemas.microsoft.com/office/drawing/2014/main" id="{90EE2805-40B0-4A10-DF2E-11AAB4C8A9B6}"/>
                  </a:ext>
                </a:extLst>
              </p:cNvPr>
              <p:cNvSpPr/>
              <p:nvPr/>
            </p:nvSpPr>
            <p:spPr>
              <a:xfrm>
                <a:off x="6104260" y="3201712"/>
                <a:ext cx="379496" cy="587360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24635" extrusionOk="0">
                    <a:moveTo>
                      <a:pt x="0" y="0"/>
                    </a:moveTo>
                    <a:lnTo>
                      <a:pt x="0" y="13192"/>
                    </a:lnTo>
                    <a:lnTo>
                      <a:pt x="12918" y="24634"/>
                    </a:lnTo>
                    <a:lnTo>
                      <a:pt x="12918" y="114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8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17;p29">
                <a:extLst>
                  <a:ext uri="{FF2B5EF4-FFF2-40B4-BE49-F238E27FC236}">
                    <a16:creationId xmlns:a16="http://schemas.microsoft.com/office/drawing/2014/main" id="{00E826D6-4F01-0693-E464-EA8BD7DF0430}"/>
                  </a:ext>
                </a:extLst>
              </p:cNvPr>
              <p:cNvSpPr/>
              <p:nvPr/>
            </p:nvSpPr>
            <p:spPr>
              <a:xfrm>
                <a:off x="6483720" y="3474835"/>
                <a:ext cx="3069746" cy="314270"/>
              </a:xfrm>
              <a:custGeom>
                <a:avLst/>
                <a:gdLst/>
                <a:ahLst/>
                <a:cxnLst/>
                <a:rect l="l" t="t" r="r" b="b"/>
                <a:pathLst>
                  <a:path w="104502" h="13181" extrusionOk="0">
                    <a:moveTo>
                      <a:pt x="0" y="0"/>
                    </a:moveTo>
                    <a:lnTo>
                      <a:pt x="0" y="13180"/>
                    </a:lnTo>
                    <a:lnTo>
                      <a:pt x="104502" y="13180"/>
                    </a:lnTo>
                    <a:lnTo>
                      <a:pt x="104502" y="0"/>
                    </a:lnTo>
                    <a:close/>
                  </a:path>
                </a:pathLst>
              </a:custGeom>
              <a:solidFill>
                <a:srgbClr val="2BB6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bg1"/>
                    </a:solidFill>
                  </a:rPr>
                  <a:t>2023</a:t>
                </a:r>
                <a:endParaRPr lang="en-US" sz="1600" b="1">
                  <a:solidFill>
                    <a:schemeClr val="bg1"/>
                  </a:solidFill>
                  <a:cs typeface="Calibri"/>
                </a:endParaRPr>
              </a:p>
            </p:txBody>
          </p:sp>
        </p:grpSp>
        <p:grpSp>
          <p:nvGrpSpPr>
            <p:cNvPr id="9" name="Google Shape;719;p29">
              <a:extLst>
                <a:ext uri="{FF2B5EF4-FFF2-40B4-BE49-F238E27FC236}">
                  <a16:creationId xmlns:a16="http://schemas.microsoft.com/office/drawing/2014/main" id="{561E3096-1FE7-15D1-D9A5-D65E5EF2D21A}"/>
                </a:ext>
              </a:extLst>
            </p:cNvPr>
            <p:cNvGrpSpPr/>
            <p:nvPr/>
          </p:nvGrpSpPr>
          <p:grpSpPr>
            <a:xfrm>
              <a:off x="8262398" y="1846730"/>
              <a:ext cx="1870787" cy="1140167"/>
              <a:chOff x="6788750" y="1302326"/>
              <a:chExt cx="1660800" cy="968499"/>
            </a:xfrm>
          </p:grpSpPr>
          <p:sp>
            <p:nvSpPr>
              <p:cNvPr id="58" name="Google Shape;720;p29">
                <a:extLst>
                  <a:ext uri="{FF2B5EF4-FFF2-40B4-BE49-F238E27FC236}">
                    <a16:creationId xmlns:a16="http://schemas.microsoft.com/office/drawing/2014/main" id="{3C508E96-1974-0DA1-0823-4BDEDEA0B012}"/>
                  </a:ext>
                </a:extLst>
              </p:cNvPr>
              <p:cNvSpPr txBox="1"/>
              <p:nvPr/>
            </p:nvSpPr>
            <p:spPr>
              <a:xfrm>
                <a:off x="6788750" y="1302326"/>
                <a:ext cx="1660800" cy="31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 dirty="0">
                    <a:solidFill>
                      <a:srgbClr val="2BB673"/>
                    </a:solidFill>
                    <a:latin typeface="Avenir LT Std 55 Roman" panose="020B0503020203020204"/>
                    <a:ea typeface="Fira Sans Extra Condensed Medium"/>
                    <a:cs typeface="Fira Sans Extra Condensed Medium"/>
                    <a:sym typeface="Fira Sans Extra Condensed Medium"/>
                  </a:rPr>
                  <a:t>Sécurité</a:t>
                </a:r>
                <a:endParaRPr sz="1700" b="1" dirty="0">
                  <a:solidFill>
                    <a:srgbClr val="2BB673"/>
                  </a:solidFill>
                  <a:latin typeface="Avenir LT Std 55 Roman" panose="020B0503020203020204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9" name="Google Shape;721;p29">
                <a:extLst>
                  <a:ext uri="{FF2B5EF4-FFF2-40B4-BE49-F238E27FC236}">
                    <a16:creationId xmlns:a16="http://schemas.microsoft.com/office/drawing/2014/main" id="{968E4865-3EF0-63A6-4D8E-3C808C55E1CE}"/>
                  </a:ext>
                </a:extLst>
              </p:cNvPr>
              <p:cNvSpPr txBox="1"/>
              <p:nvPr/>
            </p:nvSpPr>
            <p:spPr>
              <a:xfrm>
                <a:off x="6788750" y="1580525"/>
                <a:ext cx="1660800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Relever les défis d'une liberté de circulation réduite </a:t>
                </a:r>
                <a:endParaRPr sz="1400">
                  <a:latin typeface="Avenir LT Std 55 Roman" panose="020B0503020203020204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5" name="Google Shape;747;p29">
              <a:extLst>
                <a:ext uri="{FF2B5EF4-FFF2-40B4-BE49-F238E27FC236}">
                  <a16:creationId xmlns:a16="http://schemas.microsoft.com/office/drawing/2014/main" id="{DE020944-AD3E-74B0-6A42-4C7A9A634EDA}"/>
                </a:ext>
              </a:extLst>
            </p:cNvPr>
            <p:cNvGrpSpPr/>
            <p:nvPr/>
          </p:nvGrpSpPr>
          <p:grpSpPr>
            <a:xfrm>
              <a:off x="8802760" y="3135172"/>
              <a:ext cx="810359" cy="1330323"/>
              <a:chOff x="7268450" y="2255750"/>
              <a:chExt cx="719400" cy="1130025"/>
            </a:xfrm>
          </p:grpSpPr>
          <p:sp>
            <p:nvSpPr>
              <p:cNvPr id="25" name="Google Shape;748;p29">
                <a:extLst>
                  <a:ext uri="{FF2B5EF4-FFF2-40B4-BE49-F238E27FC236}">
                    <a16:creationId xmlns:a16="http://schemas.microsoft.com/office/drawing/2014/main" id="{7ED2A147-906F-E0F6-E6D7-F38DD205F48D}"/>
                  </a:ext>
                </a:extLst>
              </p:cNvPr>
              <p:cNvSpPr/>
              <p:nvPr/>
            </p:nvSpPr>
            <p:spPr>
              <a:xfrm>
                <a:off x="7268450" y="2255750"/>
                <a:ext cx="719400" cy="71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49;p29">
                <a:extLst>
                  <a:ext uri="{FF2B5EF4-FFF2-40B4-BE49-F238E27FC236}">
                    <a16:creationId xmlns:a16="http://schemas.microsoft.com/office/drawing/2014/main" id="{64D5EE7E-08B0-7B89-9A22-67B257EE1325}"/>
                  </a:ext>
                </a:extLst>
              </p:cNvPr>
              <p:cNvSpPr/>
              <p:nvPr/>
            </p:nvSpPr>
            <p:spPr>
              <a:xfrm>
                <a:off x="7324850" y="2312150"/>
                <a:ext cx="606600" cy="606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50;p29">
                <a:extLst>
                  <a:ext uri="{FF2B5EF4-FFF2-40B4-BE49-F238E27FC236}">
                    <a16:creationId xmlns:a16="http://schemas.microsoft.com/office/drawing/2014/main" id="{E302F3FD-8BB4-E15F-FA3C-8FCD9A75A515}"/>
                  </a:ext>
                </a:extLst>
              </p:cNvPr>
              <p:cNvSpPr/>
              <p:nvPr/>
            </p:nvSpPr>
            <p:spPr>
              <a:xfrm>
                <a:off x="7461200" y="3343475"/>
                <a:ext cx="333900" cy="42300"/>
              </a:xfrm>
              <a:prstGeom prst="ellipse">
                <a:avLst/>
              </a:prstGeom>
              <a:solidFill>
                <a:srgbClr val="0000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8" name="Google Shape;751;p29">
                <a:extLst>
                  <a:ext uri="{FF2B5EF4-FFF2-40B4-BE49-F238E27FC236}">
                    <a16:creationId xmlns:a16="http://schemas.microsoft.com/office/drawing/2014/main" id="{AA2FEE98-A6BB-E6CA-19C4-26293038B49A}"/>
                  </a:ext>
                </a:extLst>
              </p:cNvPr>
              <p:cNvCxnSpPr/>
              <p:nvPr/>
            </p:nvCxnSpPr>
            <p:spPr>
              <a:xfrm>
                <a:off x="7628150" y="2975150"/>
                <a:ext cx="0" cy="391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29" name="Google Shape;752;p29">
                <a:extLst>
                  <a:ext uri="{FF2B5EF4-FFF2-40B4-BE49-F238E27FC236}">
                    <a16:creationId xmlns:a16="http://schemas.microsoft.com/office/drawing/2014/main" id="{661F6D41-459C-8710-7090-85521A06C55B}"/>
                  </a:ext>
                </a:extLst>
              </p:cNvPr>
              <p:cNvGrpSpPr/>
              <p:nvPr/>
            </p:nvGrpSpPr>
            <p:grpSpPr>
              <a:xfrm>
                <a:off x="7458553" y="2445815"/>
                <a:ext cx="339200" cy="339271"/>
                <a:chOff x="5049725" y="2027900"/>
                <a:chExt cx="481750" cy="481850"/>
              </a:xfrm>
            </p:grpSpPr>
            <p:sp>
              <p:nvSpPr>
                <p:cNvPr id="30" name="Google Shape;753;p29">
                  <a:extLst>
                    <a:ext uri="{FF2B5EF4-FFF2-40B4-BE49-F238E27FC236}">
                      <a16:creationId xmlns:a16="http://schemas.microsoft.com/office/drawing/2014/main" id="{35094EC7-E8A1-F8E3-9300-8B204EBBE9E0}"/>
                    </a:ext>
                  </a:extLst>
                </p:cNvPr>
                <p:cNvSpPr/>
                <p:nvPr/>
              </p:nvSpPr>
              <p:spPr>
                <a:xfrm>
                  <a:off x="5191775" y="2394925"/>
                  <a:ext cx="197625" cy="11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5" h="4593" extrusionOk="0">
                      <a:moveTo>
                        <a:pt x="0" y="0"/>
                      </a:moveTo>
                      <a:lnTo>
                        <a:pt x="0" y="566"/>
                      </a:lnTo>
                      <a:cubicBezTo>
                        <a:pt x="3" y="1298"/>
                        <a:pt x="479" y="1949"/>
                        <a:pt x="1178" y="2171"/>
                      </a:cubicBezTo>
                      <a:cubicBezTo>
                        <a:pt x="1407" y="3502"/>
                        <a:pt x="2560" y="4593"/>
                        <a:pt x="3954" y="4593"/>
                      </a:cubicBezTo>
                      <a:cubicBezTo>
                        <a:pt x="5345" y="4593"/>
                        <a:pt x="6499" y="3502"/>
                        <a:pt x="6728" y="2171"/>
                      </a:cubicBezTo>
                      <a:cubicBezTo>
                        <a:pt x="7426" y="1949"/>
                        <a:pt x="7902" y="1298"/>
                        <a:pt x="7905" y="566"/>
                      </a:cubicBezTo>
                      <a:lnTo>
                        <a:pt x="7905" y="0"/>
                      </a:ln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1" name="Google Shape;754;p29">
                  <a:extLst>
                    <a:ext uri="{FF2B5EF4-FFF2-40B4-BE49-F238E27FC236}">
                      <a16:creationId xmlns:a16="http://schemas.microsoft.com/office/drawing/2014/main" id="{EE4F7D4B-C2BB-860C-F493-F02C44C68CAC}"/>
                    </a:ext>
                  </a:extLst>
                </p:cNvPr>
                <p:cNvSpPr/>
                <p:nvPr/>
              </p:nvSpPr>
              <p:spPr>
                <a:xfrm>
                  <a:off x="5113625" y="2027900"/>
                  <a:ext cx="347300" cy="3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2" h="13553" extrusionOk="0">
                      <a:moveTo>
                        <a:pt x="7080" y="2260"/>
                      </a:moveTo>
                      <a:cubicBezTo>
                        <a:pt x="9574" y="2263"/>
                        <a:pt x="11594" y="4284"/>
                        <a:pt x="11597" y="6777"/>
                      </a:cubicBezTo>
                      <a:cubicBezTo>
                        <a:pt x="11597" y="7090"/>
                        <a:pt x="11344" y="7340"/>
                        <a:pt x="11031" y="7340"/>
                      </a:cubicBezTo>
                      <a:cubicBezTo>
                        <a:pt x="10718" y="7340"/>
                        <a:pt x="10468" y="7090"/>
                        <a:pt x="10468" y="6777"/>
                      </a:cubicBezTo>
                      <a:cubicBezTo>
                        <a:pt x="10465" y="4907"/>
                        <a:pt x="8950" y="3392"/>
                        <a:pt x="7080" y="3389"/>
                      </a:cubicBezTo>
                      <a:cubicBezTo>
                        <a:pt x="6767" y="3389"/>
                        <a:pt x="6514" y="3136"/>
                        <a:pt x="6514" y="2826"/>
                      </a:cubicBezTo>
                      <a:cubicBezTo>
                        <a:pt x="6514" y="2513"/>
                        <a:pt x="6767" y="2260"/>
                        <a:pt x="7080" y="2260"/>
                      </a:cubicBezTo>
                      <a:close/>
                      <a:moveTo>
                        <a:pt x="7070" y="1"/>
                      </a:moveTo>
                      <a:cubicBezTo>
                        <a:pt x="6595" y="1"/>
                        <a:pt x="6111" y="50"/>
                        <a:pt x="5623" y="152"/>
                      </a:cubicBezTo>
                      <a:cubicBezTo>
                        <a:pt x="3075" y="685"/>
                        <a:pt x="1001" y="2754"/>
                        <a:pt x="459" y="5301"/>
                      </a:cubicBezTo>
                      <a:cubicBezTo>
                        <a:pt x="1" y="7469"/>
                        <a:pt x="567" y="9644"/>
                        <a:pt x="2015" y="11270"/>
                      </a:cubicBezTo>
                      <a:cubicBezTo>
                        <a:pt x="2584" y="11908"/>
                        <a:pt x="2952" y="12703"/>
                        <a:pt x="3072" y="13552"/>
                      </a:cubicBezTo>
                      <a:lnTo>
                        <a:pt x="11088" y="13552"/>
                      </a:lnTo>
                      <a:cubicBezTo>
                        <a:pt x="11221" y="12691"/>
                        <a:pt x="11597" y="11887"/>
                        <a:pt x="12175" y="11233"/>
                      </a:cubicBezTo>
                      <a:cubicBezTo>
                        <a:pt x="13259" y="10002"/>
                        <a:pt x="13892" y="8418"/>
                        <a:pt x="13892" y="6777"/>
                      </a:cubicBezTo>
                      <a:cubicBezTo>
                        <a:pt x="13892" y="2969"/>
                        <a:pt x="10766" y="1"/>
                        <a:pt x="7070" y="1"/>
                      </a:cubicBez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2" name="Google Shape;755;p29">
                  <a:extLst>
                    <a:ext uri="{FF2B5EF4-FFF2-40B4-BE49-F238E27FC236}">
                      <a16:creationId xmlns:a16="http://schemas.microsoft.com/office/drawing/2014/main" id="{8B11EEF7-03AA-FD32-CE98-AB123F9657FE}"/>
                    </a:ext>
                  </a:extLst>
                </p:cNvPr>
                <p:cNvSpPr/>
                <p:nvPr/>
              </p:nvSpPr>
              <p:spPr>
                <a:xfrm>
                  <a:off x="5049725" y="2197300"/>
                  <a:ext cx="56400" cy="2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1131" extrusionOk="0">
                      <a:moveTo>
                        <a:pt x="563" y="1"/>
                      </a:moveTo>
                      <a:cubicBezTo>
                        <a:pt x="250" y="1"/>
                        <a:pt x="0" y="254"/>
                        <a:pt x="0" y="567"/>
                      </a:cubicBezTo>
                      <a:cubicBezTo>
                        <a:pt x="0" y="877"/>
                        <a:pt x="250" y="1130"/>
                        <a:pt x="563" y="1130"/>
                      </a:cubicBezTo>
                      <a:lnTo>
                        <a:pt x="1693" y="1130"/>
                      </a:lnTo>
                      <a:cubicBezTo>
                        <a:pt x="2006" y="1130"/>
                        <a:pt x="2256" y="877"/>
                        <a:pt x="2256" y="567"/>
                      </a:cubicBezTo>
                      <a:cubicBezTo>
                        <a:pt x="2256" y="254"/>
                        <a:pt x="2006" y="1"/>
                        <a:pt x="1693" y="1"/>
                      </a:cubicBez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3" name="Google Shape;756;p29">
                  <a:extLst>
                    <a:ext uri="{FF2B5EF4-FFF2-40B4-BE49-F238E27FC236}">
                      <a16:creationId xmlns:a16="http://schemas.microsoft.com/office/drawing/2014/main" id="{7EF95AC9-D8C5-71E3-1606-ECC707F28218}"/>
                    </a:ext>
                  </a:extLst>
                </p:cNvPr>
                <p:cNvSpPr/>
                <p:nvPr/>
              </p:nvSpPr>
              <p:spPr>
                <a:xfrm>
                  <a:off x="5052575" y="2102800"/>
                  <a:ext cx="50850" cy="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4" h="1923" extrusionOk="0">
                      <a:moveTo>
                        <a:pt x="623" y="0"/>
                      </a:moveTo>
                      <a:cubicBezTo>
                        <a:pt x="478" y="0"/>
                        <a:pt x="333" y="56"/>
                        <a:pt x="224" y="167"/>
                      </a:cubicBezTo>
                      <a:cubicBezTo>
                        <a:pt x="4" y="384"/>
                        <a:pt x="1" y="736"/>
                        <a:pt x="214" y="959"/>
                      </a:cubicBezTo>
                      <a:lnTo>
                        <a:pt x="1015" y="1757"/>
                      </a:lnTo>
                      <a:cubicBezTo>
                        <a:pt x="1125" y="1867"/>
                        <a:pt x="1269" y="1922"/>
                        <a:pt x="1413" y="1922"/>
                      </a:cubicBezTo>
                      <a:cubicBezTo>
                        <a:pt x="1558" y="1922"/>
                        <a:pt x="1702" y="1867"/>
                        <a:pt x="1813" y="1757"/>
                      </a:cubicBezTo>
                      <a:cubicBezTo>
                        <a:pt x="2033" y="1534"/>
                        <a:pt x="2033" y="1179"/>
                        <a:pt x="1813" y="959"/>
                      </a:cubicBezTo>
                      <a:lnTo>
                        <a:pt x="1015" y="158"/>
                      </a:lnTo>
                      <a:cubicBezTo>
                        <a:pt x="906" y="53"/>
                        <a:pt x="764" y="0"/>
                        <a:pt x="623" y="0"/>
                      </a:cubicBez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4" name="Google Shape;757;p29">
                  <a:extLst>
                    <a:ext uri="{FF2B5EF4-FFF2-40B4-BE49-F238E27FC236}">
                      <a16:creationId xmlns:a16="http://schemas.microsoft.com/office/drawing/2014/main" id="{EBFFC557-8AAC-4F5F-E0D6-DC4BE9F5BB4B}"/>
                    </a:ext>
                  </a:extLst>
                </p:cNvPr>
                <p:cNvSpPr/>
                <p:nvPr/>
              </p:nvSpPr>
              <p:spPr>
                <a:xfrm>
                  <a:off x="5052575" y="2272175"/>
                  <a:ext cx="50700" cy="4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8" h="1916" extrusionOk="0">
                      <a:moveTo>
                        <a:pt x="1405" y="0"/>
                      </a:moveTo>
                      <a:cubicBezTo>
                        <a:pt x="1264" y="0"/>
                        <a:pt x="1124" y="53"/>
                        <a:pt x="1015" y="159"/>
                      </a:cubicBezTo>
                      <a:lnTo>
                        <a:pt x="214" y="960"/>
                      </a:lnTo>
                      <a:cubicBezTo>
                        <a:pt x="1" y="1179"/>
                        <a:pt x="4" y="1532"/>
                        <a:pt x="224" y="1749"/>
                      </a:cubicBezTo>
                      <a:cubicBezTo>
                        <a:pt x="333" y="1860"/>
                        <a:pt x="478" y="1916"/>
                        <a:pt x="623" y="1916"/>
                      </a:cubicBezTo>
                      <a:cubicBezTo>
                        <a:pt x="764" y="1916"/>
                        <a:pt x="906" y="1863"/>
                        <a:pt x="1015" y="1758"/>
                      </a:cubicBezTo>
                      <a:lnTo>
                        <a:pt x="1813" y="960"/>
                      </a:lnTo>
                      <a:cubicBezTo>
                        <a:pt x="2027" y="737"/>
                        <a:pt x="2024" y="384"/>
                        <a:pt x="1804" y="168"/>
                      </a:cubicBezTo>
                      <a:cubicBezTo>
                        <a:pt x="1695" y="56"/>
                        <a:pt x="1550" y="0"/>
                        <a:pt x="1405" y="0"/>
                      </a:cubicBez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5" name="Google Shape;758;p29">
                  <a:extLst>
                    <a:ext uri="{FF2B5EF4-FFF2-40B4-BE49-F238E27FC236}">
                      <a16:creationId xmlns:a16="http://schemas.microsoft.com/office/drawing/2014/main" id="{7E34193B-E17D-B287-16A8-70F5E2DD44BB}"/>
                    </a:ext>
                  </a:extLst>
                </p:cNvPr>
                <p:cNvSpPr/>
                <p:nvPr/>
              </p:nvSpPr>
              <p:spPr>
                <a:xfrm>
                  <a:off x="5475050" y="2197300"/>
                  <a:ext cx="56425" cy="2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1131" extrusionOk="0">
                      <a:moveTo>
                        <a:pt x="564" y="1"/>
                      </a:moveTo>
                      <a:cubicBezTo>
                        <a:pt x="251" y="1"/>
                        <a:pt x="1" y="254"/>
                        <a:pt x="1" y="567"/>
                      </a:cubicBezTo>
                      <a:cubicBezTo>
                        <a:pt x="1" y="877"/>
                        <a:pt x="251" y="1130"/>
                        <a:pt x="564" y="1130"/>
                      </a:cubicBezTo>
                      <a:lnTo>
                        <a:pt x="1693" y="1130"/>
                      </a:lnTo>
                      <a:cubicBezTo>
                        <a:pt x="2006" y="1130"/>
                        <a:pt x="2256" y="877"/>
                        <a:pt x="2256" y="567"/>
                      </a:cubicBezTo>
                      <a:cubicBezTo>
                        <a:pt x="2256" y="254"/>
                        <a:pt x="2006" y="1"/>
                        <a:pt x="1693" y="1"/>
                      </a:cubicBez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6" name="Google Shape;759;p29">
                  <a:extLst>
                    <a:ext uri="{FF2B5EF4-FFF2-40B4-BE49-F238E27FC236}">
                      <a16:creationId xmlns:a16="http://schemas.microsoft.com/office/drawing/2014/main" id="{09868112-CFBB-FA4E-EFDA-3ED4BB6D6547}"/>
                    </a:ext>
                  </a:extLst>
                </p:cNvPr>
                <p:cNvSpPr/>
                <p:nvPr/>
              </p:nvSpPr>
              <p:spPr>
                <a:xfrm>
                  <a:off x="5477925" y="2102800"/>
                  <a:ext cx="50675" cy="4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" h="1916" extrusionOk="0">
                      <a:moveTo>
                        <a:pt x="1405" y="0"/>
                      </a:moveTo>
                      <a:cubicBezTo>
                        <a:pt x="1264" y="0"/>
                        <a:pt x="1123" y="53"/>
                        <a:pt x="1015" y="158"/>
                      </a:cubicBezTo>
                      <a:lnTo>
                        <a:pt x="214" y="959"/>
                      </a:lnTo>
                      <a:cubicBezTo>
                        <a:pt x="0" y="1179"/>
                        <a:pt x="3" y="1531"/>
                        <a:pt x="223" y="1748"/>
                      </a:cubicBezTo>
                      <a:cubicBezTo>
                        <a:pt x="333" y="1860"/>
                        <a:pt x="478" y="1915"/>
                        <a:pt x="623" y="1915"/>
                      </a:cubicBezTo>
                      <a:cubicBezTo>
                        <a:pt x="764" y="1915"/>
                        <a:pt x="905" y="1863"/>
                        <a:pt x="1015" y="1757"/>
                      </a:cubicBezTo>
                      <a:lnTo>
                        <a:pt x="1813" y="959"/>
                      </a:lnTo>
                      <a:cubicBezTo>
                        <a:pt x="2027" y="736"/>
                        <a:pt x="2024" y="384"/>
                        <a:pt x="1804" y="167"/>
                      </a:cubicBezTo>
                      <a:cubicBezTo>
                        <a:pt x="1694" y="56"/>
                        <a:pt x="1549" y="0"/>
                        <a:pt x="1405" y="0"/>
                      </a:cubicBez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7" name="Google Shape;760;p29">
                  <a:extLst>
                    <a:ext uri="{FF2B5EF4-FFF2-40B4-BE49-F238E27FC236}">
                      <a16:creationId xmlns:a16="http://schemas.microsoft.com/office/drawing/2014/main" id="{A9215D44-F8EB-1313-86C6-E74032E8FC2F}"/>
                    </a:ext>
                  </a:extLst>
                </p:cNvPr>
                <p:cNvSpPr/>
                <p:nvPr/>
              </p:nvSpPr>
              <p:spPr>
                <a:xfrm>
                  <a:off x="5477775" y="2272000"/>
                  <a:ext cx="50825" cy="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" h="1923" extrusionOk="0">
                      <a:moveTo>
                        <a:pt x="621" y="1"/>
                      </a:moveTo>
                      <a:cubicBezTo>
                        <a:pt x="476" y="1"/>
                        <a:pt x="331" y="56"/>
                        <a:pt x="220" y="166"/>
                      </a:cubicBezTo>
                      <a:cubicBezTo>
                        <a:pt x="0" y="388"/>
                        <a:pt x="0" y="744"/>
                        <a:pt x="220" y="967"/>
                      </a:cubicBezTo>
                      <a:lnTo>
                        <a:pt x="1021" y="1765"/>
                      </a:lnTo>
                      <a:cubicBezTo>
                        <a:pt x="1129" y="1870"/>
                        <a:pt x="1270" y="1923"/>
                        <a:pt x="1411" y="1923"/>
                      </a:cubicBezTo>
                      <a:cubicBezTo>
                        <a:pt x="1555" y="1923"/>
                        <a:pt x="1700" y="1867"/>
                        <a:pt x="1810" y="1756"/>
                      </a:cubicBezTo>
                      <a:cubicBezTo>
                        <a:pt x="2030" y="1539"/>
                        <a:pt x="2033" y="1186"/>
                        <a:pt x="1819" y="967"/>
                      </a:cubicBezTo>
                      <a:lnTo>
                        <a:pt x="1021" y="166"/>
                      </a:lnTo>
                      <a:cubicBezTo>
                        <a:pt x="910" y="56"/>
                        <a:pt x="765" y="1"/>
                        <a:pt x="621" y="1"/>
                      </a:cubicBez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1041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FE60A4-F5B6-97EB-8E90-1AB02337A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-22435"/>
            <a:ext cx="12231883" cy="6880435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9AA887-F2B2-35BD-328D-50397526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28" y="5298141"/>
            <a:ext cx="6931319" cy="99319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>
                <a:solidFill>
                  <a:srgbClr val="009BA7"/>
                </a:solidFill>
                <a:latin typeface="Avenir LT Std 65 Medium"/>
              </a:rPr>
              <a:t>ViMPlus : Séquençage technique </a:t>
            </a:r>
            <a:br>
              <a:rPr lang="en-US" sz="2800" b="1">
                <a:solidFill>
                  <a:srgbClr val="009BA7"/>
                </a:solidFill>
                <a:latin typeface="Avenir LT Std 65 Medium"/>
              </a:rPr>
            </a:br>
            <a:r>
              <a:rPr lang="en-US" sz="2800" b="1">
                <a:solidFill>
                  <a:srgbClr val="009BA7"/>
                </a:solidFill>
                <a:latin typeface="Avenir LT Std 65 Medium"/>
              </a:rPr>
              <a:t> 		 de 2020 à 2023 </a:t>
            </a:r>
          </a:p>
        </p:txBody>
      </p:sp>
    </p:spTree>
    <p:extLst>
      <p:ext uri="{BB962C8B-B14F-4D97-AF65-F5344CB8AC3E}">
        <p14:creationId xmlns:p14="http://schemas.microsoft.com/office/powerpoint/2010/main" val="145778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40048-3785-20C1-EB15-C8BE95D91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29" y="176877"/>
            <a:ext cx="8934313" cy="601470"/>
          </a:xfrm>
        </p:spPr>
        <p:txBody>
          <a:bodyPr>
            <a:normAutofit fontScale="90000"/>
          </a:bodyPr>
          <a:lstStyle/>
          <a:p>
            <a:r>
              <a:rPr lang="en" sz="2800" b="1" dirty="0">
                <a:solidFill>
                  <a:srgbClr val="009BA7"/>
                </a:solidFill>
              </a:rPr>
              <a:t>Mise en œuvre du séquençage dans le contexte du Centre Nord</a:t>
            </a:r>
            <a:endParaRPr lang="en-US" sz="2800" b="1" dirty="0">
              <a:solidFill>
                <a:srgbClr val="009BA7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5BD23E-34CD-94B8-C816-8A2DC4FBD3B0}"/>
              </a:ext>
            </a:extLst>
          </p:cNvPr>
          <p:cNvGrpSpPr/>
          <p:nvPr/>
        </p:nvGrpSpPr>
        <p:grpSpPr>
          <a:xfrm>
            <a:off x="497305" y="965175"/>
            <a:ext cx="11413044" cy="5288594"/>
            <a:chOff x="497305" y="965175"/>
            <a:chExt cx="11413044" cy="528859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139188D-9433-A3FE-F61C-6D455DECDAE6}"/>
                </a:ext>
              </a:extLst>
            </p:cNvPr>
            <p:cNvSpPr/>
            <p:nvPr/>
          </p:nvSpPr>
          <p:spPr>
            <a:xfrm>
              <a:off x="4074289" y="1092611"/>
              <a:ext cx="7836060" cy="1019488"/>
            </a:xfrm>
            <a:custGeom>
              <a:avLst/>
              <a:gdLst>
                <a:gd name="connsiteX0" fmla="*/ 169918 w 1019488"/>
                <a:gd name="connsiteY0" fmla="*/ 0 h 6516944"/>
                <a:gd name="connsiteX1" fmla="*/ 849570 w 1019488"/>
                <a:gd name="connsiteY1" fmla="*/ 0 h 6516944"/>
                <a:gd name="connsiteX2" fmla="*/ 1019488 w 1019488"/>
                <a:gd name="connsiteY2" fmla="*/ 169918 h 6516944"/>
                <a:gd name="connsiteX3" fmla="*/ 1019488 w 1019488"/>
                <a:gd name="connsiteY3" fmla="*/ 6516944 h 6516944"/>
                <a:gd name="connsiteX4" fmla="*/ 1019488 w 1019488"/>
                <a:gd name="connsiteY4" fmla="*/ 6516944 h 6516944"/>
                <a:gd name="connsiteX5" fmla="*/ 0 w 1019488"/>
                <a:gd name="connsiteY5" fmla="*/ 6516944 h 6516944"/>
                <a:gd name="connsiteX6" fmla="*/ 0 w 1019488"/>
                <a:gd name="connsiteY6" fmla="*/ 6516944 h 6516944"/>
                <a:gd name="connsiteX7" fmla="*/ 0 w 1019488"/>
                <a:gd name="connsiteY7" fmla="*/ 169918 h 6516944"/>
                <a:gd name="connsiteX8" fmla="*/ 169918 w 1019488"/>
                <a:gd name="connsiteY8" fmla="*/ 0 h 651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488" h="6516944">
                  <a:moveTo>
                    <a:pt x="1019488" y="1086181"/>
                  </a:moveTo>
                  <a:lnTo>
                    <a:pt x="1019488" y="5430763"/>
                  </a:lnTo>
                  <a:cubicBezTo>
                    <a:pt x="1019488" y="6030642"/>
                    <a:pt x="1007587" y="6516941"/>
                    <a:pt x="992907" y="6516941"/>
                  </a:cubicBezTo>
                  <a:lnTo>
                    <a:pt x="0" y="6516941"/>
                  </a:lnTo>
                  <a:lnTo>
                    <a:pt x="0" y="6516941"/>
                  </a:lnTo>
                  <a:lnTo>
                    <a:pt x="0" y="3"/>
                  </a:lnTo>
                  <a:lnTo>
                    <a:pt x="0" y="3"/>
                  </a:lnTo>
                  <a:lnTo>
                    <a:pt x="992907" y="3"/>
                  </a:lnTo>
                  <a:cubicBezTo>
                    <a:pt x="1007587" y="3"/>
                    <a:pt x="1019488" y="486302"/>
                    <a:pt x="1019488" y="1086181"/>
                  </a:cubicBezTo>
                  <a:close/>
                </a:path>
              </a:pathLst>
            </a:custGeom>
            <a:solidFill>
              <a:srgbClr val="C6E6E8">
                <a:alpha val="89804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3591" rIns="297416" bIns="173593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None/>
              </a:pPr>
              <a:r>
                <a:rPr lang="en-US" sz="2000" b="1" kern="1200" dirty="0" err="1">
                  <a:latin typeface="+mn-lt"/>
                </a:rPr>
                <a:t>Relèvement</a:t>
              </a:r>
              <a:endParaRPr lang="en-US" sz="1800" b="1" kern="1200" dirty="0">
                <a:latin typeface="+mn-lt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None/>
              </a:pPr>
              <a:r>
                <a:rPr lang="en-US" sz="1800" kern="1200" dirty="0">
                  <a:latin typeface="+mn-lt"/>
                  <a:ea typeface="Roboto"/>
                  <a:cs typeface="Roboto"/>
                  <a:sym typeface="Roboto"/>
                </a:rPr>
                <a:t>Transferts monétaires, bons, consultations communautaires</a:t>
              </a:r>
              <a:endParaRPr lang="en-US" sz="1800" kern="1200" dirty="0">
                <a:latin typeface="+mn-lt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1B65C93-EBEC-E980-B6ED-03A3AD807A44}"/>
                </a:ext>
              </a:extLst>
            </p:cNvPr>
            <p:cNvSpPr/>
            <p:nvPr/>
          </p:nvSpPr>
          <p:spPr>
            <a:xfrm>
              <a:off x="497305" y="965175"/>
              <a:ext cx="3665781" cy="1274360"/>
            </a:xfrm>
            <a:custGeom>
              <a:avLst/>
              <a:gdLst>
                <a:gd name="connsiteX0" fmla="*/ 0 w 3665781"/>
                <a:gd name="connsiteY0" fmla="*/ 212398 h 1274360"/>
                <a:gd name="connsiteX1" fmla="*/ 212398 w 3665781"/>
                <a:gd name="connsiteY1" fmla="*/ 0 h 1274360"/>
                <a:gd name="connsiteX2" fmla="*/ 3453383 w 3665781"/>
                <a:gd name="connsiteY2" fmla="*/ 0 h 1274360"/>
                <a:gd name="connsiteX3" fmla="*/ 3665781 w 3665781"/>
                <a:gd name="connsiteY3" fmla="*/ 212398 h 1274360"/>
                <a:gd name="connsiteX4" fmla="*/ 3665781 w 3665781"/>
                <a:gd name="connsiteY4" fmla="*/ 1061962 h 1274360"/>
                <a:gd name="connsiteX5" fmla="*/ 3453383 w 3665781"/>
                <a:gd name="connsiteY5" fmla="*/ 1274360 h 1274360"/>
                <a:gd name="connsiteX6" fmla="*/ 212398 w 3665781"/>
                <a:gd name="connsiteY6" fmla="*/ 1274360 h 1274360"/>
                <a:gd name="connsiteX7" fmla="*/ 0 w 3665781"/>
                <a:gd name="connsiteY7" fmla="*/ 1061962 h 1274360"/>
                <a:gd name="connsiteX8" fmla="*/ 0 w 3665781"/>
                <a:gd name="connsiteY8" fmla="*/ 212398 h 127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5781" h="1274360">
                  <a:moveTo>
                    <a:pt x="0" y="212398"/>
                  </a:moveTo>
                  <a:cubicBezTo>
                    <a:pt x="0" y="95094"/>
                    <a:pt x="95094" y="0"/>
                    <a:pt x="212398" y="0"/>
                  </a:cubicBezTo>
                  <a:lnTo>
                    <a:pt x="3453383" y="0"/>
                  </a:lnTo>
                  <a:cubicBezTo>
                    <a:pt x="3570687" y="0"/>
                    <a:pt x="3665781" y="95094"/>
                    <a:pt x="3665781" y="212398"/>
                  </a:cubicBezTo>
                  <a:lnTo>
                    <a:pt x="3665781" y="1061962"/>
                  </a:lnTo>
                  <a:cubicBezTo>
                    <a:pt x="3665781" y="1179266"/>
                    <a:pt x="3570687" y="1274360"/>
                    <a:pt x="3453383" y="1274360"/>
                  </a:cubicBezTo>
                  <a:lnTo>
                    <a:pt x="212398" y="1274360"/>
                  </a:lnTo>
                  <a:cubicBezTo>
                    <a:pt x="95094" y="1274360"/>
                    <a:pt x="0" y="1179266"/>
                    <a:pt x="0" y="1061962"/>
                  </a:cubicBezTo>
                  <a:lnTo>
                    <a:pt x="0" y="212398"/>
                  </a:lnTo>
                  <a:close/>
                </a:path>
              </a:pathLst>
            </a:custGeom>
            <a:solidFill>
              <a:srgbClr val="009BA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3649" tIns="107929" rIns="153649" bIns="107929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4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2020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Relèvement et adaptation</a:t>
              </a:r>
              <a:endParaRPr lang="en-US" sz="20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4C15341-B3CB-AE22-2DD3-19FDD7D6C3D5}"/>
                </a:ext>
              </a:extLst>
            </p:cNvPr>
            <p:cNvSpPr/>
            <p:nvPr/>
          </p:nvSpPr>
          <p:spPr>
            <a:xfrm>
              <a:off x="4074288" y="2430689"/>
              <a:ext cx="7836061" cy="1019488"/>
            </a:xfrm>
            <a:custGeom>
              <a:avLst/>
              <a:gdLst>
                <a:gd name="connsiteX0" fmla="*/ 169918 w 1019488"/>
                <a:gd name="connsiteY0" fmla="*/ 0 h 6516944"/>
                <a:gd name="connsiteX1" fmla="*/ 849570 w 1019488"/>
                <a:gd name="connsiteY1" fmla="*/ 0 h 6516944"/>
                <a:gd name="connsiteX2" fmla="*/ 1019488 w 1019488"/>
                <a:gd name="connsiteY2" fmla="*/ 169918 h 6516944"/>
                <a:gd name="connsiteX3" fmla="*/ 1019488 w 1019488"/>
                <a:gd name="connsiteY3" fmla="*/ 6516944 h 6516944"/>
                <a:gd name="connsiteX4" fmla="*/ 1019488 w 1019488"/>
                <a:gd name="connsiteY4" fmla="*/ 6516944 h 6516944"/>
                <a:gd name="connsiteX5" fmla="*/ 0 w 1019488"/>
                <a:gd name="connsiteY5" fmla="*/ 6516944 h 6516944"/>
                <a:gd name="connsiteX6" fmla="*/ 0 w 1019488"/>
                <a:gd name="connsiteY6" fmla="*/ 6516944 h 6516944"/>
                <a:gd name="connsiteX7" fmla="*/ 0 w 1019488"/>
                <a:gd name="connsiteY7" fmla="*/ 169918 h 6516944"/>
                <a:gd name="connsiteX8" fmla="*/ 169918 w 1019488"/>
                <a:gd name="connsiteY8" fmla="*/ 0 h 651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488" h="6516944">
                  <a:moveTo>
                    <a:pt x="1019488" y="1086181"/>
                  </a:moveTo>
                  <a:lnTo>
                    <a:pt x="1019488" y="5430763"/>
                  </a:lnTo>
                  <a:cubicBezTo>
                    <a:pt x="1019488" y="6030642"/>
                    <a:pt x="1007587" y="6516941"/>
                    <a:pt x="992907" y="6516941"/>
                  </a:cubicBezTo>
                  <a:lnTo>
                    <a:pt x="0" y="6516941"/>
                  </a:lnTo>
                  <a:lnTo>
                    <a:pt x="0" y="6516941"/>
                  </a:lnTo>
                  <a:lnTo>
                    <a:pt x="0" y="3"/>
                  </a:lnTo>
                  <a:lnTo>
                    <a:pt x="0" y="3"/>
                  </a:lnTo>
                  <a:lnTo>
                    <a:pt x="992907" y="3"/>
                  </a:lnTo>
                  <a:cubicBezTo>
                    <a:pt x="1007587" y="3"/>
                    <a:pt x="1019488" y="486302"/>
                    <a:pt x="1019488" y="1086181"/>
                  </a:cubicBezTo>
                  <a:close/>
                </a:path>
              </a:pathLst>
            </a:custGeom>
            <a:solidFill>
              <a:srgbClr val="D9C7D7">
                <a:alpha val="89804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3591" rIns="297416" bIns="173593" numCol="1" spcCol="1270" anchor="ctr" anchorCtr="0">
              <a:noAutofit/>
            </a:bodyPr>
            <a:lstStyle/>
            <a:p>
              <a:pPr marL="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None/>
              </a:pPr>
              <a:r>
                <a:rPr lang="en-US" sz="20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  <a:sym typeface="Fira Sans Extra Condensed Medium"/>
                </a:rPr>
                <a:t>La superposition de la programmation humanitaire et de la programmation du développement</a:t>
              </a:r>
              <a:endParaRPr lang="en-US" sz="2000" b="1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None/>
              </a:pPr>
              <a:r>
                <a:rPr lang="en-US" sz="18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  <a:sym typeface="Roboto"/>
                </a:rPr>
                <a:t>Renforcement des capacités, réseaux sociaux, mécanismes de </a:t>
              </a:r>
              <a:r>
                <a:rPr lang="en-US" sz="1800" kern="1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  <a:sym typeface="Roboto"/>
                </a:rPr>
                <a:t>financement</a:t>
              </a:r>
              <a:r>
                <a:rPr lang="en-US" sz="18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  <a:sym typeface="Roboto"/>
                </a:rPr>
                <a:t>, projets pilotes techniques, plans de contingence</a:t>
              </a:r>
              <a:endParaRPr lang="en-US" sz="18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1BC185D-A7FC-E3C2-F48E-95A7075FDAAA}"/>
                </a:ext>
              </a:extLst>
            </p:cNvPr>
            <p:cNvSpPr/>
            <p:nvPr/>
          </p:nvSpPr>
          <p:spPr>
            <a:xfrm>
              <a:off x="498648" y="2303253"/>
              <a:ext cx="3665781" cy="1274360"/>
            </a:xfrm>
            <a:custGeom>
              <a:avLst/>
              <a:gdLst>
                <a:gd name="connsiteX0" fmla="*/ 0 w 3665781"/>
                <a:gd name="connsiteY0" fmla="*/ 212398 h 1274360"/>
                <a:gd name="connsiteX1" fmla="*/ 212398 w 3665781"/>
                <a:gd name="connsiteY1" fmla="*/ 0 h 1274360"/>
                <a:gd name="connsiteX2" fmla="*/ 3453383 w 3665781"/>
                <a:gd name="connsiteY2" fmla="*/ 0 h 1274360"/>
                <a:gd name="connsiteX3" fmla="*/ 3665781 w 3665781"/>
                <a:gd name="connsiteY3" fmla="*/ 212398 h 1274360"/>
                <a:gd name="connsiteX4" fmla="*/ 3665781 w 3665781"/>
                <a:gd name="connsiteY4" fmla="*/ 1061962 h 1274360"/>
                <a:gd name="connsiteX5" fmla="*/ 3453383 w 3665781"/>
                <a:gd name="connsiteY5" fmla="*/ 1274360 h 1274360"/>
                <a:gd name="connsiteX6" fmla="*/ 212398 w 3665781"/>
                <a:gd name="connsiteY6" fmla="*/ 1274360 h 1274360"/>
                <a:gd name="connsiteX7" fmla="*/ 0 w 3665781"/>
                <a:gd name="connsiteY7" fmla="*/ 1061962 h 1274360"/>
                <a:gd name="connsiteX8" fmla="*/ 0 w 3665781"/>
                <a:gd name="connsiteY8" fmla="*/ 212398 h 127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5781" h="1274360">
                  <a:moveTo>
                    <a:pt x="0" y="212398"/>
                  </a:moveTo>
                  <a:cubicBezTo>
                    <a:pt x="0" y="95094"/>
                    <a:pt x="95094" y="0"/>
                    <a:pt x="212398" y="0"/>
                  </a:cubicBezTo>
                  <a:lnTo>
                    <a:pt x="3453383" y="0"/>
                  </a:lnTo>
                  <a:cubicBezTo>
                    <a:pt x="3570687" y="0"/>
                    <a:pt x="3665781" y="95094"/>
                    <a:pt x="3665781" y="212398"/>
                  </a:cubicBezTo>
                  <a:lnTo>
                    <a:pt x="3665781" y="1061962"/>
                  </a:lnTo>
                  <a:cubicBezTo>
                    <a:pt x="3665781" y="1179266"/>
                    <a:pt x="3570687" y="1274360"/>
                    <a:pt x="3453383" y="1274360"/>
                  </a:cubicBezTo>
                  <a:lnTo>
                    <a:pt x="212398" y="1274360"/>
                  </a:lnTo>
                  <a:cubicBezTo>
                    <a:pt x="95094" y="1274360"/>
                    <a:pt x="0" y="1179266"/>
                    <a:pt x="0" y="1061962"/>
                  </a:cubicBezTo>
                  <a:lnTo>
                    <a:pt x="0" y="212398"/>
                  </a:lnTo>
                  <a:close/>
                </a:path>
              </a:pathLst>
            </a:custGeom>
            <a:solidFill>
              <a:srgbClr val="662E6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889" tIns="115549" rIns="168889" bIns="11554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8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2021 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  <a:sym typeface="Roboto"/>
                </a:rPr>
                <a:t>Plan de contingence et de renforcement des capacités</a:t>
              </a:r>
              <a:endParaRPr lang="en-US" sz="20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D30094-7F7C-9E7B-06E6-81ADA3E84775}"/>
                </a:ext>
              </a:extLst>
            </p:cNvPr>
            <p:cNvSpPr/>
            <p:nvPr/>
          </p:nvSpPr>
          <p:spPr>
            <a:xfrm>
              <a:off x="4074288" y="3768767"/>
              <a:ext cx="7836061" cy="1019488"/>
            </a:xfrm>
            <a:custGeom>
              <a:avLst/>
              <a:gdLst>
                <a:gd name="connsiteX0" fmla="*/ 169918 w 1019488"/>
                <a:gd name="connsiteY0" fmla="*/ 0 h 6516944"/>
                <a:gd name="connsiteX1" fmla="*/ 849570 w 1019488"/>
                <a:gd name="connsiteY1" fmla="*/ 0 h 6516944"/>
                <a:gd name="connsiteX2" fmla="*/ 1019488 w 1019488"/>
                <a:gd name="connsiteY2" fmla="*/ 169918 h 6516944"/>
                <a:gd name="connsiteX3" fmla="*/ 1019488 w 1019488"/>
                <a:gd name="connsiteY3" fmla="*/ 6516944 h 6516944"/>
                <a:gd name="connsiteX4" fmla="*/ 1019488 w 1019488"/>
                <a:gd name="connsiteY4" fmla="*/ 6516944 h 6516944"/>
                <a:gd name="connsiteX5" fmla="*/ 0 w 1019488"/>
                <a:gd name="connsiteY5" fmla="*/ 6516944 h 6516944"/>
                <a:gd name="connsiteX6" fmla="*/ 0 w 1019488"/>
                <a:gd name="connsiteY6" fmla="*/ 6516944 h 6516944"/>
                <a:gd name="connsiteX7" fmla="*/ 0 w 1019488"/>
                <a:gd name="connsiteY7" fmla="*/ 169918 h 6516944"/>
                <a:gd name="connsiteX8" fmla="*/ 169918 w 1019488"/>
                <a:gd name="connsiteY8" fmla="*/ 0 h 651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488" h="6516944">
                  <a:moveTo>
                    <a:pt x="1019488" y="1086181"/>
                  </a:moveTo>
                  <a:lnTo>
                    <a:pt x="1019488" y="5430763"/>
                  </a:lnTo>
                  <a:cubicBezTo>
                    <a:pt x="1019488" y="6030642"/>
                    <a:pt x="1007587" y="6516941"/>
                    <a:pt x="992907" y="6516941"/>
                  </a:cubicBezTo>
                  <a:lnTo>
                    <a:pt x="0" y="6516941"/>
                  </a:lnTo>
                  <a:lnTo>
                    <a:pt x="0" y="6516941"/>
                  </a:lnTo>
                  <a:lnTo>
                    <a:pt x="0" y="3"/>
                  </a:lnTo>
                  <a:lnTo>
                    <a:pt x="0" y="3"/>
                  </a:lnTo>
                  <a:lnTo>
                    <a:pt x="992907" y="3"/>
                  </a:lnTo>
                  <a:cubicBezTo>
                    <a:pt x="1007587" y="3"/>
                    <a:pt x="1019488" y="486302"/>
                    <a:pt x="1019488" y="1086181"/>
                  </a:cubicBezTo>
                  <a:close/>
                </a:path>
              </a:pathLst>
            </a:custGeom>
            <a:solidFill>
              <a:srgbClr val="FDB59F">
                <a:alpha val="89804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3592" rIns="297416" bIns="173592" numCol="1" spcCol="1270" anchor="ctr" anchorCtr="0">
              <a:noAutofit/>
            </a:bodyPr>
            <a:lstStyle/>
            <a:p>
              <a:pPr marL="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n-US" sz="2000" b="1" kern="1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  <a:sym typeface="Fira Sans Extra Condensed Medium"/>
                </a:rPr>
                <a:t>Capacités</a:t>
              </a:r>
              <a:r>
                <a:rPr lang="en-US" sz="20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  <a:sym typeface="Fira Sans Extra Condensed Medium"/>
                </a:rPr>
                <a:t> de </a:t>
              </a:r>
              <a:r>
                <a:rPr lang="en-US" sz="2000" b="1" kern="1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  <a:sym typeface="Fira Sans Extra Condensed Medium"/>
                </a:rPr>
                <a:t>résilience</a:t>
              </a:r>
              <a:endParaRPr lang="en-US" sz="2000" b="1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None/>
              </a:pPr>
              <a:r>
                <a:rPr lang="en-US" sz="18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  <a:sym typeface="Roboto"/>
                </a:rPr>
                <a:t>Paquets multisectoriels, combinaison d'interventions, renforcement de la confiance des institutions, développement des agents </a:t>
              </a:r>
              <a:r>
                <a:rPr lang="en-US" sz="1800" kern="1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  <a:sym typeface="Roboto"/>
                </a:rPr>
                <a:t>communautaires</a:t>
              </a:r>
              <a:r>
                <a:rPr lang="en-US" sz="18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  <a:sym typeface="Roboto"/>
                </a:rPr>
                <a:t>, plan de ciblage des PDI</a:t>
              </a:r>
              <a:endParaRPr lang="en-US" sz="18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DC99A74-7BC1-06E1-A8C2-BB44F9A7FEF4}"/>
                </a:ext>
              </a:extLst>
            </p:cNvPr>
            <p:cNvSpPr/>
            <p:nvPr/>
          </p:nvSpPr>
          <p:spPr>
            <a:xfrm>
              <a:off x="497305" y="3641331"/>
              <a:ext cx="3665781" cy="1274360"/>
            </a:xfrm>
            <a:custGeom>
              <a:avLst/>
              <a:gdLst>
                <a:gd name="connsiteX0" fmla="*/ 0 w 3665781"/>
                <a:gd name="connsiteY0" fmla="*/ 212398 h 1274360"/>
                <a:gd name="connsiteX1" fmla="*/ 212398 w 3665781"/>
                <a:gd name="connsiteY1" fmla="*/ 0 h 1274360"/>
                <a:gd name="connsiteX2" fmla="*/ 3453383 w 3665781"/>
                <a:gd name="connsiteY2" fmla="*/ 0 h 1274360"/>
                <a:gd name="connsiteX3" fmla="*/ 3665781 w 3665781"/>
                <a:gd name="connsiteY3" fmla="*/ 212398 h 1274360"/>
                <a:gd name="connsiteX4" fmla="*/ 3665781 w 3665781"/>
                <a:gd name="connsiteY4" fmla="*/ 1061962 h 1274360"/>
                <a:gd name="connsiteX5" fmla="*/ 3453383 w 3665781"/>
                <a:gd name="connsiteY5" fmla="*/ 1274360 h 1274360"/>
                <a:gd name="connsiteX6" fmla="*/ 212398 w 3665781"/>
                <a:gd name="connsiteY6" fmla="*/ 1274360 h 1274360"/>
                <a:gd name="connsiteX7" fmla="*/ 0 w 3665781"/>
                <a:gd name="connsiteY7" fmla="*/ 1061962 h 1274360"/>
                <a:gd name="connsiteX8" fmla="*/ 0 w 3665781"/>
                <a:gd name="connsiteY8" fmla="*/ 212398 h 127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5781" h="1274360">
                  <a:moveTo>
                    <a:pt x="0" y="212398"/>
                  </a:moveTo>
                  <a:cubicBezTo>
                    <a:pt x="0" y="95094"/>
                    <a:pt x="95094" y="0"/>
                    <a:pt x="212398" y="0"/>
                  </a:cubicBezTo>
                  <a:lnTo>
                    <a:pt x="3453383" y="0"/>
                  </a:lnTo>
                  <a:cubicBezTo>
                    <a:pt x="3570687" y="0"/>
                    <a:pt x="3665781" y="95094"/>
                    <a:pt x="3665781" y="212398"/>
                  </a:cubicBezTo>
                  <a:lnTo>
                    <a:pt x="3665781" y="1061962"/>
                  </a:lnTo>
                  <a:cubicBezTo>
                    <a:pt x="3665781" y="1179266"/>
                    <a:pt x="3570687" y="1274360"/>
                    <a:pt x="3453383" y="1274360"/>
                  </a:cubicBezTo>
                  <a:lnTo>
                    <a:pt x="212398" y="1274360"/>
                  </a:lnTo>
                  <a:cubicBezTo>
                    <a:pt x="95094" y="1274360"/>
                    <a:pt x="0" y="1179266"/>
                    <a:pt x="0" y="1061962"/>
                  </a:cubicBezTo>
                  <a:lnTo>
                    <a:pt x="0" y="212398"/>
                  </a:lnTo>
                  <a:close/>
                </a:path>
              </a:pathLst>
            </a:custGeom>
            <a:solidFill>
              <a:srgbClr val="EA684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889" tIns="115549" rIns="168889" bIns="11554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8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2022 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Développement d'interventions </a:t>
              </a:r>
              <a:r>
                <a:rPr lang="fr-FR" sz="2000" kern="1200" dirty="0" err="1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multisectorielles</a:t>
              </a:r>
              <a:endParaRPr lang="en-US" sz="20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D8BA2B-A67E-CD94-3ED2-60AC681E9D8F}"/>
                </a:ext>
              </a:extLst>
            </p:cNvPr>
            <p:cNvSpPr/>
            <p:nvPr/>
          </p:nvSpPr>
          <p:spPr>
            <a:xfrm>
              <a:off x="4074288" y="5106845"/>
              <a:ext cx="7836061" cy="1019489"/>
            </a:xfrm>
            <a:custGeom>
              <a:avLst/>
              <a:gdLst>
                <a:gd name="connsiteX0" fmla="*/ 169918 w 1019488"/>
                <a:gd name="connsiteY0" fmla="*/ 0 h 6516944"/>
                <a:gd name="connsiteX1" fmla="*/ 849570 w 1019488"/>
                <a:gd name="connsiteY1" fmla="*/ 0 h 6516944"/>
                <a:gd name="connsiteX2" fmla="*/ 1019488 w 1019488"/>
                <a:gd name="connsiteY2" fmla="*/ 169918 h 6516944"/>
                <a:gd name="connsiteX3" fmla="*/ 1019488 w 1019488"/>
                <a:gd name="connsiteY3" fmla="*/ 6516944 h 6516944"/>
                <a:gd name="connsiteX4" fmla="*/ 1019488 w 1019488"/>
                <a:gd name="connsiteY4" fmla="*/ 6516944 h 6516944"/>
                <a:gd name="connsiteX5" fmla="*/ 0 w 1019488"/>
                <a:gd name="connsiteY5" fmla="*/ 6516944 h 6516944"/>
                <a:gd name="connsiteX6" fmla="*/ 0 w 1019488"/>
                <a:gd name="connsiteY6" fmla="*/ 6516944 h 6516944"/>
                <a:gd name="connsiteX7" fmla="*/ 0 w 1019488"/>
                <a:gd name="connsiteY7" fmla="*/ 169918 h 6516944"/>
                <a:gd name="connsiteX8" fmla="*/ 169918 w 1019488"/>
                <a:gd name="connsiteY8" fmla="*/ 0 h 651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488" h="6516944">
                  <a:moveTo>
                    <a:pt x="1019488" y="1086181"/>
                  </a:moveTo>
                  <a:lnTo>
                    <a:pt x="1019488" y="5430763"/>
                  </a:lnTo>
                  <a:cubicBezTo>
                    <a:pt x="1019488" y="6030642"/>
                    <a:pt x="1007587" y="6516941"/>
                    <a:pt x="992907" y="6516941"/>
                  </a:cubicBezTo>
                  <a:lnTo>
                    <a:pt x="0" y="6516941"/>
                  </a:lnTo>
                  <a:lnTo>
                    <a:pt x="0" y="6516941"/>
                  </a:lnTo>
                  <a:lnTo>
                    <a:pt x="0" y="3"/>
                  </a:lnTo>
                  <a:lnTo>
                    <a:pt x="0" y="3"/>
                  </a:lnTo>
                  <a:lnTo>
                    <a:pt x="992907" y="3"/>
                  </a:lnTo>
                  <a:cubicBezTo>
                    <a:pt x="1007587" y="3"/>
                    <a:pt x="1019488" y="486302"/>
                    <a:pt x="1019488" y="1086181"/>
                  </a:cubicBezTo>
                  <a:close/>
                </a:path>
              </a:pathLst>
            </a:custGeom>
            <a:solidFill>
              <a:srgbClr val="B5DFCF">
                <a:alpha val="89804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3592" rIns="297416" bIns="173593" numCol="1" spcCol="1270" anchor="ctr" anchorCtr="0">
              <a:noAutofit/>
            </a:bodyPr>
            <a:lstStyle/>
            <a:p>
              <a:pPr marL="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None/>
              </a:pPr>
              <a:r>
                <a:rPr lang="en-US" sz="20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  <a:sym typeface="Fira Sans Extra Condensed Medium"/>
                </a:rPr>
                <a:t>Solutions communautaires</a:t>
              </a:r>
              <a:endParaRPr lang="en-US" sz="2000" b="1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None/>
              </a:pPr>
              <a:r>
                <a:rPr lang="en" sz="18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  <a:sym typeface="Roboto"/>
                </a:rPr>
                <a:t>Leadership local, services privés locaux, initiatives locales basées sur les financements locaux, </a:t>
              </a:r>
              <a:r>
                <a:rPr lang="en-US" sz="18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  <a:sym typeface="Roboto"/>
                </a:rPr>
                <a:t>développement de micro-entreprises, plan de ciblage des déplacés internes.  </a:t>
              </a:r>
              <a:endParaRPr lang="en-US" sz="18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3C29D89-EB8A-7373-B452-F4EA3A70866E}"/>
                </a:ext>
              </a:extLst>
            </p:cNvPr>
            <p:cNvSpPr/>
            <p:nvPr/>
          </p:nvSpPr>
          <p:spPr>
            <a:xfrm>
              <a:off x="497305" y="4979409"/>
              <a:ext cx="3665781" cy="1274360"/>
            </a:xfrm>
            <a:custGeom>
              <a:avLst/>
              <a:gdLst>
                <a:gd name="connsiteX0" fmla="*/ 0 w 3665781"/>
                <a:gd name="connsiteY0" fmla="*/ 212398 h 1274360"/>
                <a:gd name="connsiteX1" fmla="*/ 212398 w 3665781"/>
                <a:gd name="connsiteY1" fmla="*/ 0 h 1274360"/>
                <a:gd name="connsiteX2" fmla="*/ 3453383 w 3665781"/>
                <a:gd name="connsiteY2" fmla="*/ 0 h 1274360"/>
                <a:gd name="connsiteX3" fmla="*/ 3665781 w 3665781"/>
                <a:gd name="connsiteY3" fmla="*/ 212398 h 1274360"/>
                <a:gd name="connsiteX4" fmla="*/ 3665781 w 3665781"/>
                <a:gd name="connsiteY4" fmla="*/ 1061962 h 1274360"/>
                <a:gd name="connsiteX5" fmla="*/ 3453383 w 3665781"/>
                <a:gd name="connsiteY5" fmla="*/ 1274360 h 1274360"/>
                <a:gd name="connsiteX6" fmla="*/ 212398 w 3665781"/>
                <a:gd name="connsiteY6" fmla="*/ 1274360 h 1274360"/>
                <a:gd name="connsiteX7" fmla="*/ 0 w 3665781"/>
                <a:gd name="connsiteY7" fmla="*/ 1061962 h 1274360"/>
                <a:gd name="connsiteX8" fmla="*/ 0 w 3665781"/>
                <a:gd name="connsiteY8" fmla="*/ 212398 h 127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5781" h="1274360">
                  <a:moveTo>
                    <a:pt x="0" y="212398"/>
                  </a:moveTo>
                  <a:cubicBezTo>
                    <a:pt x="0" y="95094"/>
                    <a:pt x="95094" y="0"/>
                    <a:pt x="212398" y="0"/>
                  </a:cubicBezTo>
                  <a:lnTo>
                    <a:pt x="3453383" y="0"/>
                  </a:lnTo>
                  <a:cubicBezTo>
                    <a:pt x="3570687" y="0"/>
                    <a:pt x="3665781" y="95094"/>
                    <a:pt x="3665781" y="212398"/>
                  </a:cubicBezTo>
                  <a:lnTo>
                    <a:pt x="3665781" y="1061962"/>
                  </a:lnTo>
                  <a:cubicBezTo>
                    <a:pt x="3665781" y="1179266"/>
                    <a:pt x="3570687" y="1274360"/>
                    <a:pt x="3453383" y="1274360"/>
                  </a:cubicBezTo>
                  <a:lnTo>
                    <a:pt x="212398" y="1274360"/>
                  </a:lnTo>
                  <a:cubicBezTo>
                    <a:pt x="95094" y="1274360"/>
                    <a:pt x="0" y="1179266"/>
                    <a:pt x="0" y="1061962"/>
                  </a:cubicBezTo>
                  <a:lnTo>
                    <a:pt x="0" y="212398"/>
                  </a:lnTo>
                  <a:close/>
                </a:path>
              </a:pathLst>
            </a:custGeom>
            <a:solidFill>
              <a:srgbClr val="2BB67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889" tIns="115549" rIns="168889" bIns="11554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8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2023 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Autonomie, PAIC, WASH Marchés </a:t>
              </a:r>
              <a:endParaRPr lang="en-US" sz="20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93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D6960EC-2079-B142-ABF8-1082E0D8B28F}"/>
              </a:ext>
            </a:extLst>
          </p:cNvPr>
          <p:cNvGrpSpPr/>
          <p:nvPr/>
        </p:nvGrpSpPr>
        <p:grpSpPr>
          <a:xfrm>
            <a:off x="383778" y="1233893"/>
            <a:ext cx="11424443" cy="5077002"/>
            <a:chOff x="621926" y="1233893"/>
            <a:chExt cx="11424443" cy="50770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A430D7B-617E-B014-5E51-1A7338D60D35}"/>
                </a:ext>
              </a:extLst>
            </p:cNvPr>
            <p:cNvGrpSpPr/>
            <p:nvPr/>
          </p:nvGrpSpPr>
          <p:grpSpPr>
            <a:xfrm>
              <a:off x="630632" y="2488431"/>
              <a:ext cx="11415737" cy="3822464"/>
              <a:chOff x="1209366" y="2483612"/>
              <a:chExt cx="11415737" cy="3822464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7DA94D53-A91A-3276-CF53-B5FB6A55C9A7}"/>
                  </a:ext>
                </a:extLst>
              </p:cNvPr>
              <p:cNvSpPr/>
              <p:nvPr/>
            </p:nvSpPr>
            <p:spPr>
              <a:xfrm>
                <a:off x="1209366" y="2483613"/>
                <a:ext cx="2368734" cy="1498993"/>
              </a:xfrm>
              <a:custGeom>
                <a:avLst/>
                <a:gdLst>
                  <a:gd name="connsiteX0" fmla="*/ 0 w 2368734"/>
                  <a:gd name="connsiteY0" fmla="*/ 149899 h 1498993"/>
                  <a:gd name="connsiteX1" fmla="*/ 149899 w 2368734"/>
                  <a:gd name="connsiteY1" fmla="*/ 0 h 1498993"/>
                  <a:gd name="connsiteX2" fmla="*/ 2218835 w 2368734"/>
                  <a:gd name="connsiteY2" fmla="*/ 0 h 1498993"/>
                  <a:gd name="connsiteX3" fmla="*/ 2368734 w 2368734"/>
                  <a:gd name="connsiteY3" fmla="*/ 149899 h 1498993"/>
                  <a:gd name="connsiteX4" fmla="*/ 2368734 w 2368734"/>
                  <a:gd name="connsiteY4" fmla="*/ 1349094 h 1498993"/>
                  <a:gd name="connsiteX5" fmla="*/ 2218835 w 2368734"/>
                  <a:gd name="connsiteY5" fmla="*/ 1498993 h 1498993"/>
                  <a:gd name="connsiteX6" fmla="*/ 149899 w 2368734"/>
                  <a:gd name="connsiteY6" fmla="*/ 1498993 h 1498993"/>
                  <a:gd name="connsiteX7" fmla="*/ 0 w 2368734"/>
                  <a:gd name="connsiteY7" fmla="*/ 1349094 h 1498993"/>
                  <a:gd name="connsiteX8" fmla="*/ 0 w 2368734"/>
                  <a:gd name="connsiteY8" fmla="*/ 149899 h 149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68734" h="1498993">
                    <a:moveTo>
                      <a:pt x="0" y="149899"/>
                    </a:moveTo>
                    <a:cubicBezTo>
                      <a:pt x="0" y="67112"/>
                      <a:pt x="67112" y="0"/>
                      <a:pt x="149899" y="0"/>
                    </a:cubicBezTo>
                    <a:lnTo>
                      <a:pt x="2218835" y="0"/>
                    </a:lnTo>
                    <a:cubicBezTo>
                      <a:pt x="2301622" y="0"/>
                      <a:pt x="2368734" y="67112"/>
                      <a:pt x="2368734" y="149899"/>
                    </a:cubicBezTo>
                    <a:lnTo>
                      <a:pt x="2368734" y="1349094"/>
                    </a:lnTo>
                    <a:cubicBezTo>
                      <a:pt x="2368734" y="1431881"/>
                      <a:pt x="2301622" y="1498993"/>
                      <a:pt x="2218835" y="1498993"/>
                    </a:cubicBezTo>
                    <a:lnTo>
                      <a:pt x="149899" y="1498993"/>
                    </a:lnTo>
                    <a:cubicBezTo>
                      <a:pt x="67112" y="1498993"/>
                      <a:pt x="0" y="1431881"/>
                      <a:pt x="0" y="1349094"/>
                    </a:cubicBezTo>
                    <a:lnTo>
                      <a:pt x="0" y="149899"/>
                    </a:lnTo>
                    <a:close/>
                  </a:path>
                </a:pathLst>
              </a:custGeom>
              <a:solidFill>
                <a:srgbClr val="009BA7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568245" numCol="1" spcCol="1270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2000" dirty="0"/>
                  <a:t>Capacités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d’absorption</a:t>
                </a:r>
                <a:r>
                  <a:rPr lang="fr-FR" sz="20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F5B65A78-C4BD-214F-7264-53939E3E247E}"/>
                  </a:ext>
                </a:extLst>
              </p:cNvPr>
              <p:cNvSpPr/>
              <p:nvPr/>
            </p:nvSpPr>
            <p:spPr>
              <a:xfrm>
                <a:off x="1548068" y="3424181"/>
                <a:ext cx="3411331" cy="2877284"/>
              </a:xfrm>
              <a:custGeom>
                <a:avLst/>
                <a:gdLst>
                  <a:gd name="connsiteX0" fmla="*/ 0 w 2402151"/>
                  <a:gd name="connsiteY0" fmla="*/ 237442 h 2374423"/>
                  <a:gd name="connsiteX1" fmla="*/ 237442 w 2402151"/>
                  <a:gd name="connsiteY1" fmla="*/ 0 h 2374423"/>
                  <a:gd name="connsiteX2" fmla="*/ 2164709 w 2402151"/>
                  <a:gd name="connsiteY2" fmla="*/ 0 h 2374423"/>
                  <a:gd name="connsiteX3" fmla="*/ 2402151 w 2402151"/>
                  <a:gd name="connsiteY3" fmla="*/ 237442 h 2374423"/>
                  <a:gd name="connsiteX4" fmla="*/ 2402151 w 2402151"/>
                  <a:gd name="connsiteY4" fmla="*/ 2136981 h 2374423"/>
                  <a:gd name="connsiteX5" fmla="*/ 2164709 w 2402151"/>
                  <a:gd name="connsiteY5" fmla="*/ 2374423 h 2374423"/>
                  <a:gd name="connsiteX6" fmla="*/ 237442 w 2402151"/>
                  <a:gd name="connsiteY6" fmla="*/ 2374423 h 2374423"/>
                  <a:gd name="connsiteX7" fmla="*/ 0 w 2402151"/>
                  <a:gd name="connsiteY7" fmla="*/ 2136981 h 2374423"/>
                  <a:gd name="connsiteX8" fmla="*/ 0 w 2402151"/>
                  <a:gd name="connsiteY8" fmla="*/ 237442 h 2374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2151" h="2374423">
                    <a:moveTo>
                      <a:pt x="0" y="237442"/>
                    </a:moveTo>
                    <a:cubicBezTo>
                      <a:pt x="0" y="106306"/>
                      <a:pt x="106306" y="0"/>
                      <a:pt x="237442" y="0"/>
                    </a:cubicBezTo>
                    <a:lnTo>
                      <a:pt x="2164709" y="0"/>
                    </a:lnTo>
                    <a:cubicBezTo>
                      <a:pt x="2295845" y="0"/>
                      <a:pt x="2402151" y="106306"/>
                      <a:pt x="2402151" y="237442"/>
                    </a:cubicBezTo>
                    <a:lnTo>
                      <a:pt x="2402151" y="2136981"/>
                    </a:lnTo>
                    <a:cubicBezTo>
                      <a:pt x="2402151" y="2268117"/>
                      <a:pt x="2295845" y="2374423"/>
                      <a:pt x="2164709" y="2374423"/>
                    </a:cubicBezTo>
                    <a:lnTo>
                      <a:pt x="237442" y="2374423"/>
                    </a:lnTo>
                    <a:cubicBezTo>
                      <a:pt x="106306" y="2374423"/>
                      <a:pt x="0" y="2268117"/>
                      <a:pt x="0" y="2136981"/>
                    </a:cubicBezTo>
                    <a:lnTo>
                      <a:pt x="0" y="237442"/>
                    </a:lnTo>
                    <a:close/>
                  </a:path>
                </a:pathLst>
              </a:custGeom>
              <a:solidFill>
                <a:srgbClr val="C6E6E8">
                  <a:alpha val="90000"/>
                </a:srgb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3336" tIns="183336" rIns="183336" bIns="183336" numCol="1" spcCol="1270" anchor="t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kern="12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Programmes</a:t>
                </a:r>
                <a:r>
                  <a:rPr lang="en-US" kern="12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de bons</a:t>
                </a:r>
                <a:endParaRPr lang="en-US" kern="1200" dirty="0">
                  <a:latin typeface="+mn-lt"/>
                </a:endParaRP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kern="12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Accès</a:t>
                </a:r>
                <a:r>
                  <a:rPr lang="en-US" kern="12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à </a:t>
                </a:r>
                <a:r>
                  <a:rPr lang="en-US" kern="12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l'eau</a:t>
                </a:r>
                <a:endParaRPr lang="en-US" kern="1200" dirty="0">
                  <a:latin typeface="+mn-lt"/>
                </a:endParaRP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kern="12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Assainissement</a:t>
                </a:r>
                <a:r>
                  <a:rPr lang="en-US" kern="12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kern="1200" dirty="0" err="1">
                    <a:solidFill>
                      <a:srgbClr val="000000"/>
                    </a:solidFill>
                    <a:effectLst/>
                    <a:latin typeface="+mn-lt"/>
                    <a:ea typeface="MinioMM_485 SB 585 NO 11 OP"/>
                  </a:rPr>
                  <a:t>Transfert</a:t>
                </a:r>
                <a:r>
                  <a:rPr lang="en-US" kern="1200" dirty="0">
                    <a:solidFill>
                      <a:srgbClr val="000000"/>
                    </a:solidFill>
                    <a:effectLst/>
                    <a:latin typeface="+mn-lt"/>
                    <a:ea typeface="MinioMM_485 SB 585 NO 11 OP"/>
                  </a:rPr>
                  <a:t> </a:t>
                </a:r>
                <a:r>
                  <a:rPr lang="en-US" kern="1200" dirty="0" err="1">
                    <a:solidFill>
                      <a:srgbClr val="000000"/>
                    </a:solidFill>
                    <a:effectLst/>
                    <a:latin typeface="+mn-lt"/>
                    <a:ea typeface="MinioMM_485 SB 585 NO 11 OP"/>
                  </a:rPr>
                  <a:t>d'argent</a:t>
                </a:r>
                <a:endParaRPr lang="en-US" kern="1200" dirty="0">
                  <a:solidFill>
                    <a:srgbClr val="000000"/>
                  </a:solidFill>
                  <a:effectLst/>
                  <a:latin typeface="+mn-lt"/>
                  <a:ea typeface="MinioMM_485 SB 585 NO 11 OP"/>
                </a:endParaRP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+mn-lt"/>
                    <a:ea typeface="MinioMM_485 SB 585 NO 11 OP"/>
                  </a:rPr>
                  <a:t>Malnutrition </a:t>
                </a: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+mn-lt"/>
                    <a:ea typeface="MinioMM_485 SB 585 NO 11 OP"/>
                  </a:rPr>
                  <a:t>Gestion des risques de catastrophes</a:t>
                </a: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fr-FR" kern="1200" dirty="0">
                    <a:solidFill>
                      <a:srgbClr val="000000"/>
                    </a:solidFill>
                    <a:effectLst/>
                    <a:latin typeface="+mn-lt"/>
                    <a:ea typeface="MinioMM_485 SB 585 NO 11 OP"/>
                  </a:rPr>
                  <a:t>Reconstitution des biens (PDI) </a:t>
                </a:r>
                <a:endParaRPr lang="en-US" kern="1200" dirty="0">
                  <a:solidFill>
                    <a:srgbClr val="000000"/>
                  </a:solidFill>
                  <a:effectLst/>
                  <a:latin typeface="+mn-lt"/>
                  <a:ea typeface="MinioMM_485 SB 585 NO 11 OP"/>
                </a:endParaRP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fr-FR" kern="1200" dirty="0">
                    <a:solidFill>
                      <a:srgbClr val="000000"/>
                    </a:solidFill>
                    <a:effectLst/>
                    <a:latin typeface="+mn-lt"/>
                    <a:ea typeface="MinioMM_485 SB 585 NO 11 OP"/>
                  </a:rPr>
                  <a:t>Cohésion sociale </a:t>
                </a:r>
                <a:endParaRPr lang="en-US" kern="1200" dirty="0">
                  <a:solidFill>
                    <a:srgbClr val="000000"/>
                  </a:solidFill>
                  <a:effectLst/>
                  <a:latin typeface="+mn-lt"/>
                  <a:ea typeface="MinioMM_485 SB 585 NO 11 OP"/>
                </a:endParaRP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endParaRPr lang="en-US" sz="1600" kern="1200" dirty="0">
                  <a:solidFill>
                    <a:srgbClr val="000000"/>
                  </a:solidFill>
                  <a:effectLst/>
                  <a:latin typeface="+mn-lt"/>
                  <a:ea typeface="MinioMM_485 SB 585 NO 11 OP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F884C55D-2B2A-1A5C-C534-041B48FF9C7D}"/>
                  </a:ext>
                </a:extLst>
              </p:cNvPr>
              <p:cNvSpPr/>
              <p:nvPr/>
            </p:nvSpPr>
            <p:spPr>
              <a:xfrm>
                <a:off x="3901522" y="2839099"/>
                <a:ext cx="846368" cy="479646"/>
              </a:xfrm>
              <a:custGeom>
                <a:avLst/>
                <a:gdLst>
                  <a:gd name="connsiteX0" fmla="*/ 0 w 846368"/>
                  <a:gd name="connsiteY0" fmla="*/ 119496 h 597482"/>
                  <a:gd name="connsiteX1" fmla="*/ 547627 w 846368"/>
                  <a:gd name="connsiteY1" fmla="*/ 119496 h 597482"/>
                  <a:gd name="connsiteX2" fmla="*/ 547627 w 846368"/>
                  <a:gd name="connsiteY2" fmla="*/ 0 h 597482"/>
                  <a:gd name="connsiteX3" fmla="*/ 846368 w 846368"/>
                  <a:gd name="connsiteY3" fmla="*/ 298741 h 597482"/>
                  <a:gd name="connsiteX4" fmla="*/ 547627 w 846368"/>
                  <a:gd name="connsiteY4" fmla="*/ 597482 h 597482"/>
                  <a:gd name="connsiteX5" fmla="*/ 547627 w 846368"/>
                  <a:gd name="connsiteY5" fmla="*/ 477986 h 597482"/>
                  <a:gd name="connsiteX6" fmla="*/ 0 w 846368"/>
                  <a:gd name="connsiteY6" fmla="*/ 477986 h 597482"/>
                  <a:gd name="connsiteX7" fmla="*/ 0 w 846368"/>
                  <a:gd name="connsiteY7" fmla="*/ 119496 h 597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6368" h="597482">
                    <a:moveTo>
                      <a:pt x="0" y="119496"/>
                    </a:moveTo>
                    <a:lnTo>
                      <a:pt x="547627" y="119496"/>
                    </a:lnTo>
                    <a:lnTo>
                      <a:pt x="547627" y="0"/>
                    </a:lnTo>
                    <a:lnTo>
                      <a:pt x="846368" y="298741"/>
                    </a:lnTo>
                    <a:lnTo>
                      <a:pt x="547627" y="597482"/>
                    </a:lnTo>
                    <a:lnTo>
                      <a:pt x="547627" y="477986"/>
                    </a:lnTo>
                    <a:lnTo>
                      <a:pt x="0" y="477986"/>
                    </a:lnTo>
                    <a:lnTo>
                      <a:pt x="0" y="11949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-1" tIns="119495" rIns="179245" bIns="119496" numCol="1" spcCol="1270" anchor="ctr" anchorCtr="0">
                <a:noAutofit/>
              </a:bodyPr>
              <a:lstStyle/>
              <a:p>
                <a:pPr marL="0" lvl="0" indent="0" algn="ctr" defTabSz="177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400" kern="120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306C07B-CE3E-8FDE-4ADA-8FA87EF1ADF5}"/>
                  </a:ext>
                </a:extLst>
              </p:cNvPr>
              <p:cNvSpPr/>
              <p:nvPr/>
            </p:nvSpPr>
            <p:spPr>
              <a:xfrm>
                <a:off x="5019708" y="2483614"/>
                <a:ext cx="2402151" cy="1498994"/>
              </a:xfrm>
              <a:custGeom>
                <a:avLst/>
                <a:gdLst>
                  <a:gd name="connsiteX0" fmla="*/ 0 w 2402151"/>
                  <a:gd name="connsiteY0" fmla="*/ 133920 h 1339199"/>
                  <a:gd name="connsiteX1" fmla="*/ 133920 w 2402151"/>
                  <a:gd name="connsiteY1" fmla="*/ 0 h 1339199"/>
                  <a:gd name="connsiteX2" fmla="*/ 2268231 w 2402151"/>
                  <a:gd name="connsiteY2" fmla="*/ 0 h 1339199"/>
                  <a:gd name="connsiteX3" fmla="*/ 2402151 w 2402151"/>
                  <a:gd name="connsiteY3" fmla="*/ 133920 h 1339199"/>
                  <a:gd name="connsiteX4" fmla="*/ 2402151 w 2402151"/>
                  <a:gd name="connsiteY4" fmla="*/ 1205279 h 1339199"/>
                  <a:gd name="connsiteX5" fmla="*/ 2268231 w 2402151"/>
                  <a:gd name="connsiteY5" fmla="*/ 1339199 h 1339199"/>
                  <a:gd name="connsiteX6" fmla="*/ 133920 w 2402151"/>
                  <a:gd name="connsiteY6" fmla="*/ 1339199 h 1339199"/>
                  <a:gd name="connsiteX7" fmla="*/ 0 w 2402151"/>
                  <a:gd name="connsiteY7" fmla="*/ 1205279 h 1339199"/>
                  <a:gd name="connsiteX8" fmla="*/ 0 w 2402151"/>
                  <a:gd name="connsiteY8" fmla="*/ 133920 h 133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2151" h="1339199">
                    <a:moveTo>
                      <a:pt x="0" y="133920"/>
                    </a:moveTo>
                    <a:cubicBezTo>
                      <a:pt x="0" y="59958"/>
                      <a:pt x="59958" y="0"/>
                      <a:pt x="133920" y="0"/>
                    </a:cubicBezTo>
                    <a:lnTo>
                      <a:pt x="2268231" y="0"/>
                    </a:lnTo>
                    <a:cubicBezTo>
                      <a:pt x="2342193" y="0"/>
                      <a:pt x="2402151" y="59958"/>
                      <a:pt x="2402151" y="133920"/>
                    </a:cubicBezTo>
                    <a:lnTo>
                      <a:pt x="2402151" y="1205279"/>
                    </a:lnTo>
                    <a:cubicBezTo>
                      <a:pt x="2402151" y="1279241"/>
                      <a:pt x="2342193" y="1339199"/>
                      <a:pt x="2268231" y="1339199"/>
                    </a:cubicBezTo>
                    <a:lnTo>
                      <a:pt x="133920" y="1339199"/>
                    </a:lnTo>
                    <a:cubicBezTo>
                      <a:pt x="59958" y="1339199"/>
                      <a:pt x="0" y="1279241"/>
                      <a:pt x="0" y="1205279"/>
                    </a:cubicBezTo>
                    <a:lnTo>
                      <a:pt x="0" y="133920"/>
                    </a:lnTo>
                    <a:close/>
                  </a:path>
                </a:pathLst>
              </a:custGeom>
              <a:solidFill>
                <a:srgbClr val="662E6B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514979" numCol="1" spcCol="1270" anchor="t" anchorCtr="0">
                <a:noAutofit/>
              </a:bodyPr>
              <a:lstStyle/>
              <a:p>
                <a:pPr marL="0" lvl="0" indent="0"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20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Capacités d’</a:t>
                </a:r>
                <a:r>
                  <a:rPr lang="fr-FR" sz="2000" dirty="0"/>
                  <a:t>a</a:t>
                </a:r>
                <a:r>
                  <a:rPr lang="fr-FR" sz="20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daptation</a:t>
                </a:r>
                <a:endParaRPr lang="en-US" sz="20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8D4BE6C-B70F-1C05-F322-7022290FA633}"/>
                  </a:ext>
                </a:extLst>
              </p:cNvPr>
              <p:cNvSpPr/>
              <p:nvPr/>
            </p:nvSpPr>
            <p:spPr>
              <a:xfrm>
                <a:off x="5426642" y="3542016"/>
                <a:ext cx="3410712" cy="2764060"/>
              </a:xfrm>
              <a:custGeom>
                <a:avLst/>
                <a:gdLst>
                  <a:gd name="connsiteX0" fmla="*/ 0 w 2402151"/>
                  <a:gd name="connsiteY0" fmla="*/ 197055 h 1970552"/>
                  <a:gd name="connsiteX1" fmla="*/ 197055 w 2402151"/>
                  <a:gd name="connsiteY1" fmla="*/ 0 h 1970552"/>
                  <a:gd name="connsiteX2" fmla="*/ 2205096 w 2402151"/>
                  <a:gd name="connsiteY2" fmla="*/ 0 h 1970552"/>
                  <a:gd name="connsiteX3" fmla="*/ 2402151 w 2402151"/>
                  <a:gd name="connsiteY3" fmla="*/ 197055 h 1970552"/>
                  <a:gd name="connsiteX4" fmla="*/ 2402151 w 2402151"/>
                  <a:gd name="connsiteY4" fmla="*/ 1773497 h 1970552"/>
                  <a:gd name="connsiteX5" fmla="*/ 2205096 w 2402151"/>
                  <a:gd name="connsiteY5" fmla="*/ 1970552 h 1970552"/>
                  <a:gd name="connsiteX6" fmla="*/ 197055 w 2402151"/>
                  <a:gd name="connsiteY6" fmla="*/ 1970552 h 1970552"/>
                  <a:gd name="connsiteX7" fmla="*/ 0 w 2402151"/>
                  <a:gd name="connsiteY7" fmla="*/ 1773497 h 1970552"/>
                  <a:gd name="connsiteX8" fmla="*/ 0 w 2402151"/>
                  <a:gd name="connsiteY8" fmla="*/ 197055 h 197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2151" h="1970552">
                    <a:moveTo>
                      <a:pt x="0" y="197055"/>
                    </a:moveTo>
                    <a:cubicBezTo>
                      <a:pt x="0" y="88225"/>
                      <a:pt x="88225" y="0"/>
                      <a:pt x="197055" y="0"/>
                    </a:cubicBezTo>
                    <a:lnTo>
                      <a:pt x="2205096" y="0"/>
                    </a:lnTo>
                    <a:cubicBezTo>
                      <a:pt x="2313926" y="0"/>
                      <a:pt x="2402151" y="88225"/>
                      <a:pt x="2402151" y="197055"/>
                    </a:cubicBezTo>
                    <a:lnTo>
                      <a:pt x="2402151" y="1773497"/>
                    </a:lnTo>
                    <a:cubicBezTo>
                      <a:pt x="2402151" y="1882327"/>
                      <a:pt x="2313926" y="1970552"/>
                      <a:pt x="2205096" y="1970552"/>
                    </a:cubicBezTo>
                    <a:lnTo>
                      <a:pt x="197055" y="1970552"/>
                    </a:lnTo>
                    <a:cubicBezTo>
                      <a:pt x="88225" y="1970552"/>
                      <a:pt x="0" y="1882327"/>
                      <a:pt x="0" y="1773497"/>
                    </a:cubicBezTo>
                    <a:lnTo>
                      <a:pt x="0" y="197055"/>
                    </a:lnTo>
                    <a:close/>
                  </a:path>
                </a:pathLst>
              </a:custGeom>
              <a:solidFill>
                <a:srgbClr val="D9C7D7">
                  <a:alpha val="90000"/>
                </a:srgb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1507" tIns="171507" rIns="171507" bIns="171507" numCol="1" spcCol="1270" anchor="t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Fonctionnalité et opérationnalité 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Adoption de bonnes pratiques agricoles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Planification communautaire 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Collecte de fonds au niveau local 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Approche des services payants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Petites entreprises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None/>
                </a:pPr>
                <a:r>
                  <a:rPr lang="en-US" sz="1600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E08BE44-80EA-E2F5-EECA-E122D939E2E5}"/>
                  </a:ext>
                </a:extLst>
              </p:cNvPr>
              <p:cNvSpPr/>
              <p:nvPr/>
            </p:nvSpPr>
            <p:spPr>
              <a:xfrm>
                <a:off x="7691665" y="2821714"/>
                <a:ext cx="850392" cy="484632"/>
              </a:xfrm>
              <a:custGeom>
                <a:avLst/>
                <a:gdLst>
                  <a:gd name="connsiteX0" fmla="*/ 0 w 771284"/>
                  <a:gd name="connsiteY0" fmla="*/ 119496 h 597482"/>
                  <a:gd name="connsiteX1" fmla="*/ 472543 w 771284"/>
                  <a:gd name="connsiteY1" fmla="*/ 119496 h 597482"/>
                  <a:gd name="connsiteX2" fmla="*/ 472543 w 771284"/>
                  <a:gd name="connsiteY2" fmla="*/ 0 h 597482"/>
                  <a:gd name="connsiteX3" fmla="*/ 771284 w 771284"/>
                  <a:gd name="connsiteY3" fmla="*/ 298741 h 597482"/>
                  <a:gd name="connsiteX4" fmla="*/ 472543 w 771284"/>
                  <a:gd name="connsiteY4" fmla="*/ 597482 h 597482"/>
                  <a:gd name="connsiteX5" fmla="*/ 472543 w 771284"/>
                  <a:gd name="connsiteY5" fmla="*/ 477986 h 597482"/>
                  <a:gd name="connsiteX6" fmla="*/ 0 w 771284"/>
                  <a:gd name="connsiteY6" fmla="*/ 477986 h 597482"/>
                  <a:gd name="connsiteX7" fmla="*/ 0 w 771284"/>
                  <a:gd name="connsiteY7" fmla="*/ 119496 h 597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1284" h="597482">
                    <a:moveTo>
                      <a:pt x="0" y="119496"/>
                    </a:moveTo>
                    <a:lnTo>
                      <a:pt x="472543" y="119496"/>
                    </a:lnTo>
                    <a:lnTo>
                      <a:pt x="472543" y="0"/>
                    </a:lnTo>
                    <a:lnTo>
                      <a:pt x="771284" y="298741"/>
                    </a:lnTo>
                    <a:lnTo>
                      <a:pt x="472543" y="597482"/>
                    </a:lnTo>
                    <a:lnTo>
                      <a:pt x="472543" y="477986"/>
                    </a:lnTo>
                    <a:lnTo>
                      <a:pt x="0" y="477986"/>
                    </a:lnTo>
                    <a:lnTo>
                      <a:pt x="0" y="11949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-1" tIns="119495" rIns="179245" bIns="119496" numCol="1" spcCol="1270" anchor="ctr" anchorCtr="0">
                <a:noAutofit/>
              </a:bodyPr>
              <a:lstStyle/>
              <a:p>
                <a:pPr marL="0" lvl="0" indent="0" algn="ctr" defTabSz="177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400" kern="120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05DF1DF-717B-BB99-168C-D9850239C546}"/>
                  </a:ext>
                </a:extLst>
              </p:cNvPr>
              <p:cNvSpPr/>
              <p:nvPr/>
            </p:nvSpPr>
            <p:spPr>
              <a:xfrm>
                <a:off x="8864503" y="2483612"/>
                <a:ext cx="2402151" cy="1498994"/>
              </a:xfrm>
              <a:custGeom>
                <a:avLst/>
                <a:gdLst>
                  <a:gd name="connsiteX0" fmla="*/ 0 w 2402151"/>
                  <a:gd name="connsiteY0" fmla="*/ 133920 h 1339199"/>
                  <a:gd name="connsiteX1" fmla="*/ 133920 w 2402151"/>
                  <a:gd name="connsiteY1" fmla="*/ 0 h 1339199"/>
                  <a:gd name="connsiteX2" fmla="*/ 2268231 w 2402151"/>
                  <a:gd name="connsiteY2" fmla="*/ 0 h 1339199"/>
                  <a:gd name="connsiteX3" fmla="*/ 2402151 w 2402151"/>
                  <a:gd name="connsiteY3" fmla="*/ 133920 h 1339199"/>
                  <a:gd name="connsiteX4" fmla="*/ 2402151 w 2402151"/>
                  <a:gd name="connsiteY4" fmla="*/ 1205279 h 1339199"/>
                  <a:gd name="connsiteX5" fmla="*/ 2268231 w 2402151"/>
                  <a:gd name="connsiteY5" fmla="*/ 1339199 h 1339199"/>
                  <a:gd name="connsiteX6" fmla="*/ 133920 w 2402151"/>
                  <a:gd name="connsiteY6" fmla="*/ 1339199 h 1339199"/>
                  <a:gd name="connsiteX7" fmla="*/ 0 w 2402151"/>
                  <a:gd name="connsiteY7" fmla="*/ 1205279 h 1339199"/>
                  <a:gd name="connsiteX8" fmla="*/ 0 w 2402151"/>
                  <a:gd name="connsiteY8" fmla="*/ 133920 h 133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2151" h="1339199">
                    <a:moveTo>
                      <a:pt x="0" y="133920"/>
                    </a:moveTo>
                    <a:cubicBezTo>
                      <a:pt x="0" y="59958"/>
                      <a:pt x="59958" y="0"/>
                      <a:pt x="133920" y="0"/>
                    </a:cubicBezTo>
                    <a:lnTo>
                      <a:pt x="2268231" y="0"/>
                    </a:lnTo>
                    <a:cubicBezTo>
                      <a:pt x="2342193" y="0"/>
                      <a:pt x="2402151" y="59958"/>
                      <a:pt x="2402151" y="133920"/>
                    </a:cubicBezTo>
                    <a:lnTo>
                      <a:pt x="2402151" y="1205279"/>
                    </a:lnTo>
                    <a:cubicBezTo>
                      <a:pt x="2402151" y="1279241"/>
                      <a:pt x="2342193" y="1339199"/>
                      <a:pt x="2268231" y="1339199"/>
                    </a:cubicBezTo>
                    <a:lnTo>
                      <a:pt x="133920" y="1339199"/>
                    </a:lnTo>
                    <a:cubicBezTo>
                      <a:pt x="59958" y="1339199"/>
                      <a:pt x="0" y="1279241"/>
                      <a:pt x="0" y="1205279"/>
                    </a:cubicBezTo>
                    <a:lnTo>
                      <a:pt x="0" y="133920"/>
                    </a:lnTo>
                    <a:close/>
                  </a:path>
                </a:pathLst>
              </a:custGeom>
              <a:solidFill>
                <a:srgbClr val="EA6847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514979" numCol="1" spcCol="1270" anchor="t" anchorCtr="0">
                <a:noAutofit/>
              </a:bodyPr>
              <a:lstStyle/>
              <a:p>
                <a:pPr marL="0" lvl="0" indent="0"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2000" kern="1200" dirty="0" err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Capacités de </a:t>
                </a:r>
                <a:r>
                  <a:rPr lang="fr-FR" sz="20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transformation</a:t>
                </a:r>
                <a:endParaRPr lang="en-US" sz="20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27ED08B-F011-4C94-EE31-EC96511198BB}"/>
                  </a:ext>
                </a:extLst>
              </p:cNvPr>
              <p:cNvSpPr/>
              <p:nvPr/>
            </p:nvSpPr>
            <p:spPr>
              <a:xfrm>
                <a:off x="9214391" y="3539977"/>
                <a:ext cx="3410712" cy="2761488"/>
              </a:xfrm>
              <a:custGeom>
                <a:avLst/>
                <a:gdLst>
                  <a:gd name="connsiteX0" fmla="*/ 0 w 2402151"/>
                  <a:gd name="connsiteY0" fmla="*/ 176024 h 1760235"/>
                  <a:gd name="connsiteX1" fmla="*/ 176024 w 2402151"/>
                  <a:gd name="connsiteY1" fmla="*/ 0 h 1760235"/>
                  <a:gd name="connsiteX2" fmla="*/ 2226128 w 2402151"/>
                  <a:gd name="connsiteY2" fmla="*/ 0 h 1760235"/>
                  <a:gd name="connsiteX3" fmla="*/ 2402152 w 2402151"/>
                  <a:gd name="connsiteY3" fmla="*/ 176024 h 1760235"/>
                  <a:gd name="connsiteX4" fmla="*/ 2402151 w 2402151"/>
                  <a:gd name="connsiteY4" fmla="*/ 1584212 h 1760235"/>
                  <a:gd name="connsiteX5" fmla="*/ 2226127 w 2402151"/>
                  <a:gd name="connsiteY5" fmla="*/ 1760236 h 1760235"/>
                  <a:gd name="connsiteX6" fmla="*/ 176024 w 2402151"/>
                  <a:gd name="connsiteY6" fmla="*/ 1760235 h 1760235"/>
                  <a:gd name="connsiteX7" fmla="*/ 0 w 2402151"/>
                  <a:gd name="connsiteY7" fmla="*/ 1584211 h 1760235"/>
                  <a:gd name="connsiteX8" fmla="*/ 0 w 2402151"/>
                  <a:gd name="connsiteY8" fmla="*/ 176024 h 176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2151" h="1760235">
                    <a:moveTo>
                      <a:pt x="0" y="176024"/>
                    </a:moveTo>
                    <a:cubicBezTo>
                      <a:pt x="0" y="78809"/>
                      <a:pt x="78809" y="0"/>
                      <a:pt x="176024" y="0"/>
                    </a:cubicBezTo>
                    <a:lnTo>
                      <a:pt x="2226128" y="0"/>
                    </a:lnTo>
                    <a:cubicBezTo>
                      <a:pt x="2323343" y="0"/>
                      <a:pt x="2402152" y="78809"/>
                      <a:pt x="2402152" y="176024"/>
                    </a:cubicBezTo>
                    <a:cubicBezTo>
                      <a:pt x="2402152" y="645420"/>
                      <a:pt x="2402151" y="1114816"/>
                      <a:pt x="2402151" y="1584212"/>
                    </a:cubicBezTo>
                    <a:cubicBezTo>
                      <a:pt x="2402151" y="1681427"/>
                      <a:pt x="2323342" y="1760236"/>
                      <a:pt x="2226127" y="1760236"/>
                    </a:cubicBezTo>
                    <a:lnTo>
                      <a:pt x="176024" y="1760235"/>
                    </a:lnTo>
                    <a:cubicBezTo>
                      <a:pt x="78809" y="1760235"/>
                      <a:pt x="0" y="1681426"/>
                      <a:pt x="0" y="1584211"/>
                    </a:cubicBezTo>
                    <a:lnTo>
                      <a:pt x="0" y="176024"/>
                    </a:lnTo>
                    <a:close/>
                  </a:path>
                </a:pathLst>
              </a:custGeom>
              <a:solidFill>
                <a:srgbClr val="FDB59F">
                  <a:alpha val="90000"/>
                </a:srgb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5348" tIns="165348" rIns="165348" bIns="165348" numCol="1" spcCol="1270" anchor="t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fr-FR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Lien </a:t>
                </a:r>
                <a:r>
                  <a:rPr lang="fr-FR" kern="1200" dirty="0" err="1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avec le </a:t>
                </a:r>
                <a:r>
                  <a:rPr lang="fr-FR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modèle </a:t>
                </a:r>
                <a:r>
                  <a:rPr lang="fr-FR" kern="1200" dirty="0" err="1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privé </a:t>
                </a:r>
                <a:r>
                  <a:rPr lang="fr-FR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(YOLSE)</a:t>
                </a:r>
                <a:endParaRPr lang="en-US" kern="1200" dirty="0">
                  <a:solidFill>
                    <a:srgbClr val="000000"/>
                  </a:solidFill>
                  <a:effectLst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fr-FR" kern="1200" dirty="0" err="1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Mécanisme privé d'accès aux </a:t>
                </a:r>
                <a:r>
                  <a:rPr lang="fr-FR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intrants (CIPA)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fr-FR" kern="1200" dirty="0" err="1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Entreprises </a:t>
                </a:r>
                <a:r>
                  <a:rPr lang="fr-FR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locales </a:t>
                </a:r>
                <a:r>
                  <a:rPr lang="fr-FR" kern="1200" dirty="0" err="1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intégrant la </a:t>
                </a:r>
                <a:r>
                  <a:rPr lang="fr-FR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nutrition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fr-FR" kern="1200" dirty="0">
                    <a:solidFill>
                      <a:srgbClr val="000000"/>
                    </a:solidFill>
                    <a:effectLst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Institutionnalisation des documents de gouvernance (plans DRM, chartes foncières, PAIC)</a:t>
                </a:r>
              </a:p>
            </p:txBody>
          </p: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50166D3-22B0-68D3-5BA6-ACDFC064ADF0}"/>
                </a:ext>
              </a:extLst>
            </p:cNvPr>
            <p:cNvSpPr/>
            <p:nvPr/>
          </p:nvSpPr>
          <p:spPr>
            <a:xfrm>
              <a:off x="621926" y="1233894"/>
              <a:ext cx="2377440" cy="995241"/>
            </a:xfrm>
            <a:prstGeom prst="round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Individus et ménages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FE6A443-CE04-CE72-6A90-F428C90BADC2}"/>
                </a:ext>
              </a:extLst>
            </p:cNvPr>
            <p:cNvSpPr/>
            <p:nvPr/>
          </p:nvSpPr>
          <p:spPr>
            <a:xfrm>
              <a:off x="4440974" y="1233894"/>
              <a:ext cx="2377440" cy="995241"/>
            </a:xfrm>
            <a:prstGeom prst="roundRect">
              <a:avLst/>
            </a:prstGeom>
            <a:solidFill>
              <a:srgbClr val="662E6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Institutions communautaires et ménages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545649F-2FE6-7831-B13D-7F09EEF55F24}"/>
                </a:ext>
              </a:extLst>
            </p:cNvPr>
            <p:cNvSpPr/>
            <p:nvPr/>
          </p:nvSpPr>
          <p:spPr>
            <a:xfrm>
              <a:off x="8285769" y="1233893"/>
              <a:ext cx="2377440" cy="995241"/>
            </a:xfrm>
            <a:prstGeom prst="roundRect">
              <a:avLst/>
            </a:prstGeom>
            <a:solidFill>
              <a:srgbClr val="EA68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Systèmes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8B97FD-7623-7A0C-1922-CF562DDE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597" y="195165"/>
            <a:ext cx="8329109" cy="601470"/>
          </a:xfrm>
        </p:spPr>
        <p:txBody>
          <a:bodyPr>
            <a:normAutofit/>
          </a:bodyPr>
          <a:lstStyle/>
          <a:p>
            <a:r>
              <a:rPr lang="en" sz="2800" b="1" dirty="0">
                <a:solidFill>
                  <a:srgbClr val="009BA7"/>
                </a:solidFill>
              </a:rPr>
              <a:t>Renforcement des capacités et résilience</a:t>
            </a:r>
            <a:endParaRPr lang="en-US" sz="2800" b="1" dirty="0">
              <a:solidFill>
                <a:srgbClr val="009B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416FF2B-1B5E-B94E-1742-1E06B242824F}"/>
              </a:ext>
            </a:extLst>
          </p:cNvPr>
          <p:cNvSpPr txBox="1">
            <a:spLocks/>
          </p:cNvSpPr>
          <p:nvPr/>
        </p:nvSpPr>
        <p:spPr>
          <a:xfrm>
            <a:off x="1053637" y="152884"/>
            <a:ext cx="10949310" cy="7448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2800" b="1" dirty="0"/>
              <a:t>Cibler les PDI dans la mise en </a:t>
            </a:r>
            <a:r>
              <a:rPr lang="en-US" sz="2800" b="1" dirty="0" err="1"/>
              <a:t>œuvre</a:t>
            </a:r>
            <a:r>
              <a:rPr lang="en-US" sz="2800" b="1" dirty="0"/>
              <a:t> de </a:t>
            </a:r>
            <a:r>
              <a:rPr lang="en-US" sz="2800" b="1" dirty="0" err="1"/>
              <a:t>l’integration</a:t>
            </a:r>
            <a:r>
              <a:rPr lang="en-US" sz="2800" b="1" dirty="0"/>
              <a:t> AH-AD-</a:t>
            </a:r>
            <a:r>
              <a:rPr lang="en-US" sz="2800" b="1" dirty="0" err="1"/>
              <a:t>Paix</a:t>
            </a:r>
            <a:r>
              <a:rPr lang="en-US" sz="2800" b="1" dirty="0"/>
              <a:t> de </a:t>
            </a:r>
            <a:r>
              <a:rPr lang="en-US" sz="2800" b="1" dirty="0" err="1"/>
              <a:t>ViMPlus</a:t>
            </a:r>
            <a:endParaRPr lang="en-US" sz="2800" dirty="0"/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CF0E2F3-6A11-75F5-44C7-4B594D254C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9" r="7631"/>
          <a:stretch/>
        </p:blipFill>
        <p:spPr>
          <a:xfrm>
            <a:off x="1414316" y="1065804"/>
            <a:ext cx="9363368" cy="526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8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CDC4-47B9-F3D4-312E-B2BC618E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93" y="316867"/>
            <a:ext cx="10822330" cy="47976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9BA7"/>
                </a:solidFill>
              </a:rPr>
              <a:t>Adaptation de ViMPlus pour combler les lacunes du AH-AD-</a:t>
            </a:r>
            <a:r>
              <a:rPr lang="en-US" b="1" dirty="0" err="1">
                <a:solidFill>
                  <a:srgbClr val="009BA7"/>
                </a:solidFill>
              </a:rPr>
              <a:t>Paix</a:t>
            </a:r>
            <a:endParaRPr lang="en-US" b="1" dirty="0">
              <a:solidFill>
                <a:srgbClr val="009BA7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A70BFD-3FA1-D911-BEEC-053AD3F0E425}"/>
              </a:ext>
            </a:extLst>
          </p:cNvPr>
          <p:cNvGrpSpPr/>
          <p:nvPr/>
        </p:nvGrpSpPr>
        <p:grpSpPr>
          <a:xfrm>
            <a:off x="416689" y="1469822"/>
            <a:ext cx="11343189" cy="4581373"/>
            <a:chOff x="1397587" y="2067414"/>
            <a:chExt cx="9979245" cy="3983781"/>
          </a:xfrm>
        </p:grpSpPr>
        <p:grpSp>
          <p:nvGrpSpPr>
            <p:cNvPr id="5" name="Google Shape;693;p29">
              <a:extLst>
                <a:ext uri="{FF2B5EF4-FFF2-40B4-BE49-F238E27FC236}">
                  <a16:creationId xmlns:a16="http://schemas.microsoft.com/office/drawing/2014/main" id="{4598CC00-0611-2502-E252-59C050E21AC5}"/>
                </a:ext>
              </a:extLst>
            </p:cNvPr>
            <p:cNvGrpSpPr/>
            <p:nvPr/>
          </p:nvGrpSpPr>
          <p:grpSpPr>
            <a:xfrm>
              <a:off x="1608763" y="5359689"/>
              <a:ext cx="9768069" cy="691506"/>
              <a:chOff x="881947" y="4145339"/>
              <a:chExt cx="8671647" cy="587391"/>
            </a:xfrm>
          </p:grpSpPr>
          <p:sp>
            <p:nvSpPr>
              <p:cNvPr id="75" name="Google Shape;694;p29">
                <a:extLst>
                  <a:ext uri="{FF2B5EF4-FFF2-40B4-BE49-F238E27FC236}">
                    <a16:creationId xmlns:a16="http://schemas.microsoft.com/office/drawing/2014/main" id="{38963ADC-38C1-E20D-85B6-63B958D2C6E6}"/>
                  </a:ext>
                </a:extLst>
              </p:cNvPr>
              <p:cNvSpPr/>
              <p:nvPr/>
            </p:nvSpPr>
            <p:spPr>
              <a:xfrm>
                <a:off x="881947" y="4145339"/>
                <a:ext cx="8671617" cy="293549"/>
              </a:xfrm>
              <a:custGeom>
                <a:avLst/>
                <a:gdLst/>
                <a:ahLst/>
                <a:cxnLst/>
                <a:rect l="l" t="t" r="r" b="b"/>
                <a:pathLst>
                  <a:path w="295204" h="12312" extrusionOk="0">
                    <a:moveTo>
                      <a:pt x="0" y="1"/>
                    </a:moveTo>
                    <a:lnTo>
                      <a:pt x="0" y="12312"/>
                    </a:lnTo>
                    <a:lnTo>
                      <a:pt x="295204" y="12312"/>
                    </a:lnTo>
                    <a:lnTo>
                      <a:pt x="295204" y="11443"/>
                    </a:lnTo>
                    <a:lnTo>
                      <a:pt x="282273" y="1"/>
                    </a:lnTo>
                    <a:close/>
                  </a:path>
                </a:pathLst>
              </a:custGeom>
              <a:solidFill>
                <a:srgbClr val="009BA7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695;p29">
                <a:extLst>
                  <a:ext uri="{FF2B5EF4-FFF2-40B4-BE49-F238E27FC236}">
                    <a16:creationId xmlns:a16="http://schemas.microsoft.com/office/drawing/2014/main" id="{C2B2951B-406D-6523-46C8-DD207AA2B61F}"/>
                  </a:ext>
                </a:extLst>
              </p:cNvPr>
              <p:cNvSpPr/>
              <p:nvPr/>
            </p:nvSpPr>
            <p:spPr>
              <a:xfrm>
                <a:off x="881947" y="4145339"/>
                <a:ext cx="1669800" cy="293549"/>
              </a:xfrm>
              <a:custGeom>
                <a:avLst/>
                <a:gdLst/>
                <a:ahLst/>
                <a:cxnLst/>
                <a:rect l="l" t="t" r="r" b="b"/>
                <a:pathLst>
                  <a:path w="295204" h="12312" extrusionOk="0">
                    <a:moveTo>
                      <a:pt x="0" y="1"/>
                    </a:moveTo>
                    <a:lnTo>
                      <a:pt x="0" y="12312"/>
                    </a:lnTo>
                    <a:lnTo>
                      <a:pt x="295204" y="12312"/>
                    </a:lnTo>
                    <a:lnTo>
                      <a:pt x="295204" y="11443"/>
                    </a:lnTo>
                    <a:lnTo>
                      <a:pt x="282273" y="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fr-FR"/>
                  <a:t>                </a:t>
                </a:r>
                <a:endParaRPr lang="fr-FR" b="1">
                  <a:cs typeface="Calibri"/>
                </a:endParaRPr>
              </a:p>
            </p:txBody>
          </p:sp>
          <p:sp>
            <p:nvSpPr>
              <p:cNvPr id="77" name="Google Shape;696;p29">
                <a:extLst>
                  <a:ext uri="{FF2B5EF4-FFF2-40B4-BE49-F238E27FC236}">
                    <a16:creationId xmlns:a16="http://schemas.microsoft.com/office/drawing/2014/main" id="{D5DB0EB0-1FCC-C301-DC32-66BFCCE5B1B5}"/>
                  </a:ext>
                </a:extLst>
              </p:cNvPr>
              <p:cNvSpPr/>
              <p:nvPr/>
            </p:nvSpPr>
            <p:spPr>
              <a:xfrm>
                <a:off x="1261795" y="4418176"/>
                <a:ext cx="8291799" cy="314554"/>
              </a:xfrm>
              <a:custGeom>
                <a:avLst/>
                <a:gdLst/>
                <a:ahLst/>
                <a:cxnLst/>
                <a:rect l="l" t="t" r="r" b="b"/>
                <a:pathLst>
                  <a:path w="282274" h="13193" extrusionOk="0">
                    <a:moveTo>
                      <a:pt x="0" y="1"/>
                    </a:moveTo>
                    <a:lnTo>
                      <a:pt x="0" y="13193"/>
                    </a:lnTo>
                    <a:lnTo>
                      <a:pt x="282274" y="13193"/>
                    </a:lnTo>
                    <a:lnTo>
                      <a:pt x="282274" y="1"/>
                    </a:lnTo>
                    <a:close/>
                  </a:path>
                </a:pathLst>
              </a:custGeom>
              <a:solidFill>
                <a:srgbClr val="009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Calibri"/>
                    <a:ea typeface="Roboto"/>
                    <a:cs typeface="Calibri"/>
                  </a:rPr>
                  <a:t>2020</a:t>
                </a:r>
                <a:endParaRPr sz="1600" b="1" dirty="0">
                  <a:solidFill>
                    <a:schemeClr val="bg1"/>
                  </a:solidFill>
                  <a:ea typeface="Roboto"/>
                  <a:cs typeface="Roboto"/>
                </a:endParaRPr>
              </a:p>
            </p:txBody>
          </p:sp>
          <p:sp>
            <p:nvSpPr>
              <p:cNvPr id="78" name="Google Shape;697;p29">
                <a:extLst>
                  <a:ext uri="{FF2B5EF4-FFF2-40B4-BE49-F238E27FC236}">
                    <a16:creationId xmlns:a16="http://schemas.microsoft.com/office/drawing/2014/main" id="{9EF44720-3592-42AC-192C-984F6450726B}"/>
                  </a:ext>
                </a:extLst>
              </p:cNvPr>
              <p:cNvSpPr/>
              <p:nvPr/>
            </p:nvSpPr>
            <p:spPr>
              <a:xfrm>
                <a:off x="881947" y="4145339"/>
                <a:ext cx="379848" cy="587360"/>
              </a:xfrm>
              <a:custGeom>
                <a:avLst/>
                <a:gdLst/>
                <a:ahLst/>
                <a:cxnLst/>
                <a:rect l="l" t="t" r="r" b="b"/>
                <a:pathLst>
                  <a:path w="12931" h="24635" extrusionOk="0">
                    <a:moveTo>
                      <a:pt x="0" y="1"/>
                    </a:moveTo>
                    <a:lnTo>
                      <a:pt x="0" y="13193"/>
                    </a:lnTo>
                    <a:lnTo>
                      <a:pt x="12930" y="24635"/>
                    </a:lnTo>
                    <a:lnTo>
                      <a:pt x="12930" y="1144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698;p29">
                <a:extLst>
                  <a:ext uri="{FF2B5EF4-FFF2-40B4-BE49-F238E27FC236}">
                    <a16:creationId xmlns:a16="http://schemas.microsoft.com/office/drawing/2014/main" id="{532355B4-C064-D331-15D8-B2C2A4D7E0E4}"/>
                  </a:ext>
                </a:extLst>
              </p:cNvPr>
              <p:cNvSpPr/>
              <p:nvPr/>
            </p:nvSpPr>
            <p:spPr>
              <a:xfrm>
                <a:off x="881947" y="4145339"/>
                <a:ext cx="379848" cy="587360"/>
              </a:xfrm>
              <a:custGeom>
                <a:avLst/>
                <a:gdLst/>
                <a:ahLst/>
                <a:cxnLst/>
                <a:rect l="l" t="t" r="r" b="b"/>
                <a:pathLst>
                  <a:path w="12931" h="24635" extrusionOk="0">
                    <a:moveTo>
                      <a:pt x="0" y="1"/>
                    </a:moveTo>
                    <a:lnTo>
                      <a:pt x="0" y="13193"/>
                    </a:lnTo>
                    <a:lnTo>
                      <a:pt x="12930" y="24635"/>
                    </a:lnTo>
                    <a:lnTo>
                      <a:pt x="12930" y="1144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722;p29">
              <a:extLst>
                <a:ext uri="{FF2B5EF4-FFF2-40B4-BE49-F238E27FC236}">
                  <a16:creationId xmlns:a16="http://schemas.microsoft.com/office/drawing/2014/main" id="{5EE5CB35-A6DA-9B19-42F3-DFE7B239AB34}"/>
                </a:ext>
              </a:extLst>
            </p:cNvPr>
            <p:cNvGrpSpPr/>
            <p:nvPr/>
          </p:nvGrpSpPr>
          <p:grpSpPr>
            <a:xfrm>
              <a:off x="1397587" y="2067414"/>
              <a:ext cx="1880925" cy="1140634"/>
              <a:chOff x="694466" y="1489783"/>
              <a:chExt cx="1669800" cy="968896"/>
            </a:xfrm>
          </p:grpSpPr>
          <p:sp>
            <p:nvSpPr>
              <p:cNvPr id="56" name="Google Shape;723;p29">
                <a:extLst>
                  <a:ext uri="{FF2B5EF4-FFF2-40B4-BE49-F238E27FC236}">
                    <a16:creationId xmlns:a16="http://schemas.microsoft.com/office/drawing/2014/main" id="{00150C26-1A88-1D44-0905-0FF11B1EC5D2}"/>
                  </a:ext>
                </a:extLst>
              </p:cNvPr>
              <p:cNvSpPr txBox="1"/>
              <p:nvPr/>
            </p:nvSpPr>
            <p:spPr>
              <a:xfrm>
                <a:off x="791213" y="1489783"/>
                <a:ext cx="1473497" cy="4096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 dirty="0">
                    <a:solidFill>
                      <a:srgbClr val="009BA7"/>
                    </a:solidFill>
                    <a:latin typeface="Avenir LT Std 55 Roman" panose="020B0503020203020204"/>
                    <a:ea typeface="Fira Sans Extra Condensed Medium"/>
                    <a:cs typeface="Fira Sans Extra Condensed Medium"/>
                    <a:sym typeface="Fira Sans Extra Condensed Medium"/>
                  </a:rPr>
                  <a:t>Adapter le groupe cible</a:t>
                </a:r>
                <a:endParaRPr sz="1700" b="1" dirty="0">
                  <a:solidFill>
                    <a:srgbClr val="009BA7"/>
                  </a:solidFill>
                  <a:latin typeface="Avenir LT Std 55 Roman" panose="020B0503020203020204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7" name="Google Shape;724;p29">
                <a:extLst>
                  <a:ext uri="{FF2B5EF4-FFF2-40B4-BE49-F238E27FC236}">
                    <a16:creationId xmlns:a16="http://schemas.microsoft.com/office/drawing/2014/main" id="{798C4B91-EC96-6EAF-9EC8-DF882945287F}"/>
                  </a:ext>
                </a:extLst>
              </p:cNvPr>
              <p:cNvSpPr txBox="1"/>
              <p:nvPr/>
            </p:nvSpPr>
            <p:spPr>
              <a:xfrm>
                <a:off x="694466" y="1768379"/>
                <a:ext cx="1669800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Répondre aux nouveaux besoins humanitaires</a:t>
                </a:r>
                <a:endParaRPr sz="1400" dirty="0">
                  <a:latin typeface="Avenir LT Std 55 Roman" panose="020B0503020203020204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3" name="Google Shape;731;p29">
              <a:extLst>
                <a:ext uri="{FF2B5EF4-FFF2-40B4-BE49-F238E27FC236}">
                  <a16:creationId xmlns:a16="http://schemas.microsoft.com/office/drawing/2014/main" id="{53B959DE-8055-66AE-4D5D-D4A49A2509AF}"/>
                </a:ext>
              </a:extLst>
            </p:cNvPr>
            <p:cNvGrpSpPr/>
            <p:nvPr/>
          </p:nvGrpSpPr>
          <p:grpSpPr>
            <a:xfrm>
              <a:off x="1932871" y="3135172"/>
              <a:ext cx="810359" cy="2422960"/>
              <a:chOff x="1169675" y="2255750"/>
              <a:chExt cx="719400" cy="2058150"/>
            </a:xfrm>
          </p:grpSpPr>
          <p:sp>
            <p:nvSpPr>
              <p:cNvPr id="45" name="Google Shape;732;p29">
                <a:extLst>
                  <a:ext uri="{FF2B5EF4-FFF2-40B4-BE49-F238E27FC236}">
                    <a16:creationId xmlns:a16="http://schemas.microsoft.com/office/drawing/2014/main" id="{9B8D0541-6830-2C76-8133-35293C9CCFCC}"/>
                  </a:ext>
                </a:extLst>
              </p:cNvPr>
              <p:cNvSpPr/>
              <p:nvPr/>
            </p:nvSpPr>
            <p:spPr>
              <a:xfrm>
                <a:off x="1169675" y="2255750"/>
                <a:ext cx="719400" cy="7194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33;p29">
                <a:extLst>
                  <a:ext uri="{FF2B5EF4-FFF2-40B4-BE49-F238E27FC236}">
                    <a16:creationId xmlns:a16="http://schemas.microsoft.com/office/drawing/2014/main" id="{2C7F7E5F-5BDE-CB69-D20D-77F94CDA85DE}"/>
                  </a:ext>
                </a:extLst>
              </p:cNvPr>
              <p:cNvSpPr/>
              <p:nvPr/>
            </p:nvSpPr>
            <p:spPr>
              <a:xfrm>
                <a:off x="1226075" y="2312150"/>
                <a:ext cx="606600" cy="606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34;p29">
                <a:extLst>
                  <a:ext uri="{FF2B5EF4-FFF2-40B4-BE49-F238E27FC236}">
                    <a16:creationId xmlns:a16="http://schemas.microsoft.com/office/drawing/2014/main" id="{626C3B04-A12C-9495-A7AD-C06288BB3C20}"/>
                  </a:ext>
                </a:extLst>
              </p:cNvPr>
              <p:cNvSpPr/>
              <p:nvPr/>
            </p:nvSpPr>
            <p:spPr>
              <a:xfrm>
                <a:off x="1362425" y="4271600"/>
                <a:ext cx="333900" cy="42300"/>
              </a:xfrm>
              <a:prstGeom prst="ellipse">
                <a:avLst/>
              </a:prstGeom>
              <a:solidFill>
                <a:srgbClr val="0000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8" name="Google Shape;735;p29">
                <a:extLst>
                  <a:ext uri="{FF2B5EF4-FFF2-40B4-BE49-F238E27FC236}">
                    <a16:creationId xmlns:a16="http://schemas.microsoft.com/office/drawing/2014/main" id="{1167DAAA-38F6-1E8D-4269-61820B5A652A}"/>
                  </a:ext>
                </a:extLst>
              </p:cNvPr>
              <p:cNvCxnSpPr/>
              <p:nvPr/>
            </p:nvCxnSpPr>
            <p:spPr>
              <a:xfrm>
                <a:off x="1529375" y="2975150"/>
                <a:ext cx="0" cy="1326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49" name="Google Shape;736;p29">
                <a:extLst>
                  <a:ext uri="{FF2B5EF4-FFF2-40B4-BE49-F238E27FC236}">
                    <a16:creationId xmlns:a16="http://schemas.microsoft.com/office/drawing/2014/main" id="{F54D4906-2866-D177-0ACD-1BC52254E17B}"/>
                  </a:ext>
                </a:extLst>
              </p:cNvPr>
              <p:cNvGrpSpPr/>
              <p:nvPr/>
            </p:nvGrpSpPr>
            <p:grpSpPr>
              <a:xfrm>
                <a:off x="1380291" y="2445824"/>
                <a:ext cx="298169" cy="339253"/>
                <a:chOff x="1529350" y="258825"/>
                <a:chExt cx="423475" cy="481825"/>
              </a:xfrm>
            </p:grpSpPr>
            <p:sp>
              <p:nvSpPr>
                <p:cNvPr id="50" name="Google Shape;737;p29">
                  <a:extLst>
                    <a:ext uri="{FF2B5EF4-FFF2-40B4-BE49-F238E27FC236}">
                      <a16:creationId xmlns:a16="http://schemas.microsoft.com/office/drawing/2014/main" id="{6A1E5A84-E38F-7A99-D10E-A364269C9A73}"/>
                    </a:ext>
                  </a:extLst>
                </p:cNvPr>
                <p:cNvSpPr/>
                <p:nvPr/>
              </p:nvSpPr>
              <p:spPr>
                <a:xfrm>
                  <a:off x="1585800" y="258825"/>
                  <a:ext cx="310650" cy="4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6" h="17222" extrusionOk="0">
                      <a:moveTo>
                        <a:pt x="6213" y="3388"/>
                      </a:moveTo>
                      <a:cubicBezTo>
                        <a:pt x="7354" y="3388"/>
                        <a:pt x="8384" y="4074"/>
                        <a:pt x="8821" y="5131"/>
                      </a:cubicBezTo>
                      <a:cubicBezTo>
                        <a:pt x="9257" y="6185"/>
                        <a:pt x="9016" y="7399"/>
                        <a:pt x="8206" y="8206"/>
                      </a:cubicBezTo>
                      <a:cubicBezTo>
                        <a:pt x="7666" y="8748"/>
                        <a:pt x="6945" y="9035"/>
                        <a:pt x="6210" y="9035"/>
                      </a:cubicBezTo>
                      <a:cubicBezTo>
                        <a:pt x="5847" y="9035"/>
                        <a:pt x="5481" y="8965"/>
                        <a:pt x="5132" y="8820"/>
                      </a:cubicBezTo>
                      <a:cubicBezTo>
                        <a:pt x="4075" y="8383"/>
                        <a:pt x="3388" y="7354"/>
                        <a:pt x="3388" y="6212"/>
                      </a:cubicBezTo>
                      <a:cubicBezTo>
                        <a:pt x="3391" y="4652"/>
                        <a:pt x="4653" y="3391"/>
                        <a:pt x="6213" y="3388"/>
                      </a:cubicBezTo>
                      <a:close/>
                      <a:moveTo>
                        <a:pt x="6213" y="0"/>
                      </a:moveTo>
                      <a:cubicBezTo>
                        <a:pt x="2825" y="0"/>
                        <a:pt x="1" y="2728"/>
                        <a:pt x="1" y="6212"/>
                      </a:cubicBezTo>
                      <a:cubicBezTo>
                        <a:pt x="1" y="7537"/>
                        <a:pt x="398" y="8718"/>
                        <a:pt x="1163" y="9826"/>
                      </a:cubicBezTo>
                      <a:lnTo>
                        <a:pt x="5737" y="16959"/>
                      </a:lnTo>
                      <a:cubicBezTo>
                        <a:pt x="5847" y="17134"/>
                        <a:pt x="6029" y="17221"/>
                        <a:pt x="6211" y="17221"/>
                      </a:cubicBezTo>
                      <a:cubicBezTo>
                        <a:pt x="6394" y="17221"/>
                        <a:pt x="6576" y="17134"/>
                        <a:pt x="6686" y="16959"/>
                      </a:cubicBezTo>
                      <a:lnTo>
                        <a:pt x="11278" y="9802"/>
                      </a:lnTo>
                      <a:cubicBezTo>
                        <a:pt x="12025" y="8751"/>
                        <a:pt x="12425" y="7498"/>
                        <a:pt x="12422" y="6212"/>
                      </a:cubicBezTo>
                      <a:cubicBezTo>
                        <a:pt x="12422" y="2786"/>
                        <a:pt x="9637" y="0"/>
                        <a:pt x="6213" y="0"/>
                      </a:cubicBezTo>
                      <a:close/>
                    </a:path>
                  </a:pathLst>
                </a:custGeom>
                <a:solidFill>
                  <a:srgbClr val="009B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51" name="Google Shape;738;p29">
                  <a:extLst>
                    <a:ext uri="{FF2B5EF4-FFF2-40B4-BE49-F238E27FC236}">
                      <a16:creationId xmlns:a16="http://schemas.microsoft.com/office/drawing/2014/main" id="{CEA168E3-E580-F3B3-1A90-343D1166EE7A}"/>
                    </a:ext>
                  </a:extLst>
                </p:cNvPr>
                <p:cNvSpPr/>
                <p:nvPr/>
              </p:nvSpPr>
              <p:spPr>
                <a:xfrm>
                  <a:off x="1529350" y="583200"/>
                  <a:ext cx="423475" cy="1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39" h="6298" extrusionOk="0">
                      <a:moveTo>
                        <a:pt x="4050" y="1"/>
                      </a:moveTo>
                      <a:cubicBezTo>
                        <a:pt x="1545" y="582"/>
                        <a:pt x="0" y="1642"/>
                        <a:pt x="0" y="2909"/>
                      </a:cubicBezTo>
                      <a:cubicBezTo>
                        <a:pt x="0" y="5111"/>
                        <a:pt x="4364" y="6297"/>
                        <a:pt x="8471" y="6297"/>
                      </a:cubicBezTo>
                      <a:cubicBezTo>
                        <a:pt x="12575" y="6297"/>
                        <a:pt x="16938" y="5111"/>
                        <a:pt x="16938" y="2909"/>
                      </a:cubicBezTo>
                      <a:cubicBezTo>
                        <a:pt x="16938" y="1642"/>
                        <a:pt x="15391" y="579"/>
                        <a:pt x="12882" y="1"/>
                      </a:cubicBezTo>
                      <a:lnTo>
                        <a:pt x="10040" y="4445"/>
                      </a:lnTo>
                      <a:cubicBezTo>
                        <a:pt x="9673" y="5018"/>
                        <a:pt x="9071" y="5305"/>
                        <a:pt x="8469" y="5305"/>
                      </a:cubicBezTo>
                      <a:cubicBezTo>
                        <a:pt x="7867" y="5305"/>
                        <a:pt x="7265" y="5018"/>
                        <a:pt x="6899" y="4445"/>
                      </a:cubicBezTo>
                      <a:lnTo>
                        <a:pt x="4050" y="1"/>
                      </a:lnTo>
                      <a:close/>
                    </a:path>
                  </a:pathLst>
                </a:custGeom>
                <a:solidFill>
                  <a:srgbClr val="009B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BB5F267-13D6-1C91-1B31-FDE7EABCE2ED}"/>
              </a:ext>
            </a:extLst>
          </p:cNvPr>
          <p:cNvGrpSpPr/>
          <p:nvPr/>
        </p:nvGrpSpPr>
        <p:grpSpPr>
          <a:xfrm>
            <a:off x="2557474" y="1150151"/>
            <a:ext cx="9202363" cy="4530730"/>
            <a:chOff x="3458284" y="1790153"/>
            <a:chExt cx="7918480" cy="3890728"/>
          </a:xfrm>
        </p:grpSpPr>
        <p:grpSp>
          <p:nvGrpSpPr>
            <p:cNvPr id="6" name="Google Shape;699;p29">
              <a:extLst>
                <a:ext uri="{FF2B5EF4-FFF2-40B4-BE49-F238E27FC236}">
                  <a16:creationId xmlns:a16="http://schemas.microsoft.com/office/drawing/2014/main" id="{B0EFC286-FC1A-6F15-C872-481634229C33}"/>
                </a:ext>
              </a:extLst>
            </p:cNvPr>
            <p:cNvGrpSpPr/>
            <p:nvPr/>
          </p:nvGrpSpPr>
          <p:grpSpPr>
            <a:xfrm>
              <a:off x="3563567" y="4989400"/>
              <a:ext cx="7813197" cy="691481"/>
              <a:chOff x="2617333" y="3830797"/>
              <a:chExt cx="6936201" cy="587369"/>
            </a:xfrm>
          </p:grpSpPr>
          <p:sp>
            <p:nvSpPr>
              <p:cNvPr id="70" name="Google Shape;700;p29">
                <a:extLst>
                  <a:ext uri="{FF2B5EF4-FFF2-40B4-BE49-F238E27FC236}">
                    <a16:creationId xmlns:a16="http://schemas.microsoft.com/office/drawing/2014/main" id="{EE42EAA8-32F9-DED3-3083-E9C4A5BDEFA5}"/>
                  </a:ext>
                </a:extLst>
              </p:cNvPr>
              <p:cNvSpPr/>
              <p:nvPr/>
            </p:nvSpPr>
            <p:spPr>
              <a:xfrm>
                <a:off x="2617333" y="3830797"/>
                <a:ext cx="6936201" cy="293835"/>
              </a:xfrm>
              <a:custGeom>
                <a:avLst/>
                <a:gdLst/>
                <a:ahLst/>
                <a:cxnLst/>
                <a:rect l="l" t="t" r="r" b="b"/>
                <a:pathLst>
                  <a:path w="236126" h="12324" extrusionOk="0">
                    <a:moveTo>
                      <a:pt x="1" y="1"/>
                    </a:moveTo>
                    <a:lnTo>
                      <a:pt x="1" y="12324"/>
                    </a:lnTo>
                    <a:lnTo>
                      <a:pt x="236126" y="12324"/>
                    </a:lnTo>
                    <a:lnTo>
                      <a:pt x="236126" y="11442"/>
                    </a:lnTo>
                    <a:lnTo>
                      <a:pt x="223195" y="1"/>
                    </a:lnTo>
                    <a:close/>
                  </a:path>
                </a:pathLst>
              </a:custGeom>
              <a:solidFill>
                <a:srgbClr val="662E6B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01;p29">
                <a:extLst>
                  <a:ext uri="{FF2B5EF4-FFF2-40B4-BE49-F238E27FC236}">
                    <a16:creationId xmlns:a16="http://schemas.microsoft.com/office/drawing/2014/main" id="{57714E95-CC4D-457B-615B-A7CCA1A2FD53}"/>
                  </a:ext>
                </a:extLst>
              </p:cNvPr>
              <p:cNvSpPr/>
              <p:nvPr/>
            </p:nvSpPr>
            <p:spPr>
              <a:xfrm>
                <a:off x="2617334" y="3830797"/>
                <a:ext cx="1467835" cy="293835"/>
              </a:xfrm>
              <a:custGeom>
                <a:avLst/>
                <a:gdLst/>
                <a:ahLst/>
                <a:cxnLst/>
                <a:rect l="l" t="t" r="r" b="b"/>
                <a:pathLst>
                  <a:path w="236126" h="12324" extrusionOk="0">
                    <a:moveTo>
                      <a:pt x="1" y="1"/>
                    </a:moveTo>
                    <a:lnTo>
                      <a:pt x="1" y="12324"/>
                    </a:lnTo>
                    <a:lnTo>
                      <a:pt x="236126" y="12324"/>
                    </a:lnTo>
                    <a:lnTo>
                      <a:pt x="236126" y="11442"/>
                    </a:lnTo>
                    <a:lnTo>
                      <a:pt x="223195" y="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fr-FR"/>
                  <a:t>      </a:t>
                </a:r>
                <a:endParaRPr lang="fr-FR" b="1">
                  <a:cs typeface="Calibri"/>
                </a:endParaRPr>
              </a:p>
            </p:txBody>
          </p:sp>
          <p:sp>
            <p:nvSpPr>
              <p:cNvPr id="72" name="Google Shape;702;p29">
                <a:extLst>
                  <a:ext uri="{FF2B5EF4-FFF2-40B4-BE49-F238E27FC236}">
                    <a16:creationId xmlns:a16="http://schemas.microsoft.com/office/drawing/2014/main" id="{519B0908-ADB8-8C7D-3B73-FAEFDD81FCD8}"/>
                  </a:ext>
                </a:extLst>
              </p:cNvPr>
              <p:cNvSpPr/>
              <p:nvPr/>
            </p:nvSpPr>
            <p:spPr>
              <a:xfrm>
                <a:off x="2617333" y="3830797"/>
                <a:ext cx="379878" cy="58736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24635" extrusionOk="0">
                    <a:moveTo>
                      <a:pt x="1" y="1"/>
                    </a:moveTo>
                    <a:lnTo>
                      <a:pt x="1" y="13193"/>
                    </a:lnTo>
                    <a:lnTo>
                      <a:pt x="12931" y="24635"/>
                    </a:lnTo>
                    <a:lnTo>
                      <a:pt x="12931" y="1144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426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03;p29">
                <a:extLst>
                  <a:ext uri="{FF2B5EF4-FFF2-40B4-BE49-F238E27FC236}">
                    <a16:creationId xmlns:a16="http://schemas.microsoft.com/office/drawing/2014/main" id="{B5764F62-B7D5-0C66-3919-8F080879FBC1}"/>
                  </a:ext>
                </a:extLst>
              </p:cNvPr>
              <p:cNvSpPr/>
              <p:nvPr/>
            </p:nvSpPr>
            <p:spPr>
              <a:xfrm>
                <a:off x="2997174" y="4103612"/>
                <a:ext cx="6556353" cy="314554"/>
              </a:xfrm>
              <a:custGeom>
                <a:avLst/>
                <a:gdLst/>
                <a:ahLst/>
                <a:cxnLst/>
                <a:rect l="l" t="t" r="r" b="b"/>
                <a:pathLst>
                  <a:path w="223195" h="13193" extrusionOk="0">
                    <a:moveTo>
                      <a:pt x="0" y="0"/>
                    </a:moveTo>
                    <a:lnTo>
                      <a:pt x="0" y="13193"/>
                    </a:lnTo>
                    <a:lnTo>
                      <a:pt x="223195" y="13193"/>
                    </a:lnTo>
                    <a:lnTo>
                      <a:pt x="223195" y="0"/>
                    </a:lnTo>
                    <a:close/>
                  </a:path>
                </a:pathLst>
              </a:custGeom>
              <a:solidFill>
                <a:srgbClr val="662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2021</a:t>
                </a:r>
                <a:endParaRPr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oogle Shape;728;p29">
              <a:extLst>
                <a:ext uri="{FF2B5EF4-FFF2-40B4-BE49-F238E27FC236}">
                  <a16:creationId xmlns:a16="http://schemas.microsoft.com/office/drawing/2014/main" id="{C3DF8696-C10C-739B-F862-CD06D04478BA}"/>
                </a:ext>
              </a:extLst>
            </p:cNvPr>
            <p:cNvGrpSpPr/>
            <p:nvPr/>
          </p:nvGrpSpPr>
          <p:grpSpPr>
            <a:xfrm>
              <a:off x="3458284" y="1790153"/>
              <a:ext cx="2492991" cy="1356725"/>
              <a:chOff x="2523865" y="1254267"/>
              <a:chExt cx="2213165" cy="1152451"/>
            </a:xfrm>
          </p:grpSpPr>
          <p:sp>
            <p:nvSpPr>
              <p:cNvPr id="52" name="Google Shape;729;p29">
                <a:extLst>
                  <a:ext uri="{FF2B5EF4-FFF2-40B4-BE49-F238E27FC236}">
                    <a16:creationId xmlns:a16="http://schemas.microsoft.com/office/drawing/2014/main" id="{F34DE0D3-4A18-C17F-56DB-9EB2D1CB897F}"/>
                  </a:ext>
                </a:extLst>
              </p:cNvPr>
              <p:cNvSpPr txBox="1"/>
              <p:nvPr/>
            </p:nvSpPr>
            <p:spPr>
              <a:xfrm>
                <a:off x="2523865" y="1254267"/>
                <a:ext cx="2213165" cy="7386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 dirty="0">
                    <a:solidFill>
                      <a:srgbClr val="662E6B"/>
                    </a:solidFill>
                    <a:latin typeface="Avenir LT Std 55 Roman" panose="020B0503020203020204"/>
                    <a:ea typeface="Fira Sans Extra Condensed Medium"/>
                    <a:cs typeface="Fira Sans Extra Condensed Medium"/>
                    <a:sym typeface="Fira Sans Extra Condensed Medium"/>
                  </a:rPr>
                  <a:t>Adapter les interventions aux besoins des PDI et des communaut</a:t>
                </a:r>
                <a:r>
                  <a:rPr lang="pt-BR" sz="2000" b="1" dirty="0">
                    <a:solidFill>
                      <a:srgbClr val="662E6B"/>
                    </a:solidFill>
                    <a:latin typeface="Avenir LT Std 55 Roman" panose="020B0503020203020204"/>
                    <a:ea typeface="Fira Sans Extra Condensed Medium"/>
                    <a:cs typeface="Fira Sans Extra Condensed Medium"/>
                    <a:sym typeface="Fira Sans Extra Condensed Medium"/>
                  </a:rPr>
                  <a:t>és </a:t>
                </a:r>
                <a:r>
                  <a:rPr lang="en" sz="2000" b="1" dirty="0">
                    <a:solidFill>
                      <a:srgbClr val="662E6B"/>
                    </a:solidFill>
                    <a:latin typeface="Avenir LT Std 55 Roman" panose="020B0503020203020204"/>
                    <a:ea typeface="Fira Sans Extra Condensed Medium"/>
                    <a:cs typeface="Fira Sans Extra Condensed Medium"/>
                    <a:sym typeface="Fira Sans Extra Condensed Medium"/>
                  </a:rPr>
                  <a:t>hôtes</a:t>
                </a:r>
                <a:endParaRPr sz="2000" b="1" dirty="0">
                  <a:solidFill>
                    <a:srgbClr val="662E6B"/>
                  </a:solidFill>
                  <a:latin typeface="Avenir LT Std 55 Roman" panose="020B0503020203020204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3" name="Google Shape;730;p29">
                <a:extLst>
                  <a:ext uri="{FF2B5EF4-FFF2-40B4-BE49-F238E27FC236}">
                    <a16:creationId xmlns:a16="http://schemas.microsoft.com/office/drawing/2014/main" id="{0D87A120-9AC5-D3AA-5B02-55A18F1EA09B}"/>
                  </a:ext>
                </a:extLst>
              </p:cNvPr>
              <p:cNvSpPr txBox="1"/>
              <p:nvPr/>
            </p:nvSpPr>
            <p:spPr>
              <a:xfrm>
                <a:off x="2660226" y="1858372"/>
                <a:ext cx="1875488" cy="548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Développer les capacités d'adaptation</a:t>
                </a:r>
                <a:endParaRPr sz="1400" dirty="0">
                  <a:latin typeface="Avenir LT Std 55 Roman" panose="020B0503020203020204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4" name="Google Shape;739;p29">
              <a:extLst>
                <a:ext uri="{FF2B5EF4-FFF2-40B4-BE49-F238E27FC236}">
                  <a16:creationId xmlns:a16="http://schemas.microsoft.com/office/drawing/2014/main" id="{DA821D4C-B46F-82AB-1C98-350176B41DA1}"/>
                </a:ext>
              </a:extLst>
            </p:cNvPr>
            <p:cNvGrpSpPr/>
            <p:nvPr/>
          </p:nvGrpSpPr>
          <p:grpSpPr>
            <a:xfrm>
              <a:off x="4222834" y="3135171"/>
              <a:ext cx="810359" cy="2094797"/>
              <a:chOff x="3202600" y="2255750"/>
              <a:chExt cx="719400" cy="1779397"/>
            </a:xfrm>
          </p:grpSpPr>
          <p:sp>
            <p:nvSpPr>
              <p:cNvPr id="38" name="Google Shape;740;p29">
                <a:extLst>
                  <a:ext uri="{FF2B5EF4-FFF2-40B4-BE49-F238E27FC236}">
                    <a16:creationId xmlns:a16="http://schemas.microsoft.com/office/drawing/2014/main" id="{1BD2EBAD-901F-1D75-F31D-E26333AD13BA}"/>
                  </a:ext>
                </a:extLst>
              </p:cNvPr>
              <p:cNvSpPr/>
              <p:nvPr/>
            </p:nvSpPr>
            <p:spPr>
              <a:xfrm>
                <a:off x="3202600" y="2255750"/>
                <a:ext cx="719400" cy="71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41;p29">
                <a:extLst>
                  <a:ext uri="{FF2B5EF4-FFF2-40B4-BE49-F238E27FC236}">
                    <a16:creationId xmlns:a16="http://schemas.microsoft.com/office/drawing/2014/main" id="{1585F469-793D-7F2D-DEDB-71F8EAB9B7F7}"/>
                  </a:ext>
                </a:extLst>
              </p:cNvPr>
              <p:cNvSpPr/>
              <p:nvPr/>
            </p:nvSpPr>
            <p:spPr>
              <a:xfrm>
                <a:off x="3259000" y="2312150"/>
                <a:ext cx="606600" cy="606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42;p29">
                <a:extLst>
                  <a:ext uri="{FF2B5EF4-FFF2-40B4-BE49-F238E27FC236}">
                    <a16:creationId xmlns:a16="http://schemas.microsoft.com/office/drawing/2014/main" id="{6669124F-71C1-726B-4D86-E98C5742F0EF}"/>
                  </a:ext>
                </a:extLst>
              </p:cNvPr>
              <p:cNvSpPr/>
              <p:nvPr/>
            </p:nvSpPr>
            <p:spPr>
              <a:xfrm>
                <a:off x="3377023" y="3992847"/>
                <a:ext cx="333900" cy="42300"/>
              </a:xfrm>
              <a:prstGeom prst="ellipse">
                <a:avLst/>
              </a:prstGeom>
              <a:solidFill>
                <a:srgbClr val="0000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1" name="Google Shape;743;p29">
                <a:extLst>
                  <a:ext uri="{FF2B5EF4-FFF2-40B4-BE49-F238E27FC236}">
                    <a16:creationId xmlns:a16="http://schemas.microsoft.com/office/drawing/2014/main" id="{F52B5658-738A-46F2-337B-02DE844EF3FE}"/>
                  </a:ext>
                </a:extLst>
              </p:cNvPr>
              <p:cNvCxnSpPr/>
              <p:nvPr/>
            </p:nvCxnSpPr>
            <p:spPr>
              <a:xfrm>
                <a:off x="3562300" y="2975150"/>
                <a:ext cx="0" cy="997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42" name="Google Shape;744;p29">
                <a:extLst>
                  <a:ext uri="{FF2B5EF4-FFF2-40B4-BE49-F238E27FC236}">
                    <a16:creationId xmlns:a16="http://schemas.microsoft.com/office/drawing/2014/main" id="{504361BE-900F-E197-DA46-5BDB460948BD}"/>
                  </a:ext>
                </a:extLst>
              </p:cNvPr>
              <p:cNvGrpSpPr/>
              <p:nvPr/>
            </p:nvGrpSpPr>
            <p:grpSpPr>
              <a:xfrm>
                <a:off x="3384911" y="2445815"/>
                <a:ext cx="354778" cy="339271"/>
                <a:chOff x="5045500" y="842250"/>
                <a:chExt cx="503875" cy="481850"/>
              </a:xfrm>
            </p:grpSpPr>
            <p:sp>
              <p:nvSpPr>
                <p:cNvPr id="43" name="Google Shape;745;p29">
                  <a:extLst>
                    <a:ext uri="{FF2B5EF4-FFF2-40B4-BE49-F238E27FC236}">
                      <a16:creationId xmlns:a16="http://schemas.microsoft.com/office/drawing/2014/main" id="{1C2361BE-37B1-6ED5-EA86-DDDB5F3BB72F}"/>
                    </a:ext>
                  </a:extLst>
                </p:cNvPr>
                <p:cNvSpPr/>
                <p:nvPr/>
              </p:nvSpPr>
              <p:spPr>
                <a:xfrm>
                  <a:off x="5045500" y="842250"/>
                  <a:ext cx="503875" cy="4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55" h="19274" extrusionOk="0">
                      <a:moveTo>
                        <a:pt x="12103" y="1130"/>
                      </a:moveTo>
                      <a:cubicBezTo>
                        <a:pt x="13694" y="1130"/>
                        <a:pt x="15284" y="1735"/>
                        <a:pt x="16496" y="2945"/>
                      </a:cubicBezTo>
                      <a:cubicBezTo>
                        <a:pt x="18917" y="5366"/>
                        <a:pt x="18917" y="9305"/>
                        <a:pt x="16496" y="11729"/>
                      </a:cubicBezTo>
                      <a:cubicBezTo>
                        <a:pt x="15286" y="12940"/>
                        <a:pt x="13695" y="13545"/>
                        <a:pt x="12104" y="13545"/>
                      </a:cubicBezTo>
                      <a:cubicBezTo>
                        <a:pt x="10514" y="13545"/>
                        <a:pt x="8923" y="12940"/>
                        <a:pt x="7712" y="11729"/>
                      </a:cubicBezTo>
                      <a:cubicBezTo>
                        <a:pt x="5288" y="9305"/>
                        <a:pt x="5288" y="5369"/>
                        <a:pt x="7712" y="2945"/>
                      </a:cubicBezTo>
                      <a:cubicBezTo>
                        <a:pt x="8923" y="1735"/>
                        <a:pt x="10513" y="1130"/>
                        <a:pt x="12103" y="1130"/>
                      </a:cubicBezTo>
                      <a:close/>
                      <a:moveTo>
                        <a:pt x="4918" y="13726"/>
                      </a:moveTo>
                      <a:lnTo>
                        <a:pt x="5716" y="14524"/>
                      </a:lnTo>
                      <a:lnTo>
                        <a:pt x="4918" y="15322"/>
                      </a:lnTo>
                      <a:lnTo>
                        <a:pt x="4120" y="14524"/>
                      </a:lnTo>
                      <a:lnTo>
                        <a:pt x="4918" y="13726"/>
                      </a:lnTo>
                      <a:close/>
                      <a:moveTo>
                        <a:pt x="12106" y="1"/>
                      </a:moveTo>
                      <a:cubicBezTo>
                        <a:pt x="10226" y="1"/>
                        <a:pt x="8345" y="717"/>
                        <a:pt x="6914" y="2147"/>
                      </a:cubicBezTo>
                      <a:cubicBezTo>
                        <a:pt x="4725" y="4333"/>
                        <a:pt x="4240" y="7516"/>
                        <a:pt x="5315" y="10133"/>
                      </a:cubicBezTo>
                      <a:lnTo>
                        <a:pt x="4518" y="10931"/>
                      </a:lnTo>
                      <a:cubicBezTo>
                        <a:pt x="4009" y="11434"/>
                        <a:pt x="3876" y="12208"/>
                        <a:pt x="4192" y="12852"/>
                      </a:cubicBezTo>
                      <a:lnTo>
                        <a:pt x="663" y="16382"/>
                      </a:lnTo>
                      <a:cubicBezTo>
                        <a:pt x="1" y="17044"/>
                        <a:pt x="1" y="18116"/>
                        <a:pt x="663" y="18778"/>
                      </a:cubicBezTo>
                      <a:cubicBezTo>
                        <a:pt x="994" y="19108"/>
                        <a:pt x="1428" y="19273"/>
                        <a:pt x="1862" y="19273"/>
                      </a:cubicBezTo>
                      <a:cubicBezTo>
                        <a:pt x="2295" y="19273"/>
                        <a:pt x="2729" y="19108"/>
                        <a:pt x="3060" y="18778"/>
                      </a:cubicBezTo>
                      <a:lnTo>
                        <a:pt x="6586" y="15249"/>
                      </a:lnTo>
                      <a:cubicBezTo>
                        <a:pt x="6820" y="15363"/>
                        <a:pt x="7071" y="15418"/>
                        <a:pt x="7320" y="15418"/>
                      </a:cubicBezTo>
                      <a:cubicBezTo>
                        <a:pt x="7757" y="15418"/>
                        <a:pt x="8188" y="15247"/>
                        <a:pt x="8510" y="14921"/>
                      </a:cubicBezTo>
                      <a:lnTo>
                        <a:pt x="9308" y="14126"/>
                      </a:lnTo>
                      <a:cubicBezTo>
                        <a:pt x="10192" y="14489"/>
                        <a:pt x="11145" y="14675"/>
                        <a:pt x="12104" y="14675"/>
                      </a:cubicBezTo>
                      <a:cubicBezTo>
                        <a:pt x="13962" y="14675"/>
                        <a:pt x="15843" y="13979"/>
                        <a:pt x="17294" y="12527"/>
                      </a:cubicBezTo>
                      <a:cubicBezTo>
                        <a:pt x="20155" y="9666"/>
                        <a:pt x="20155" y="5008"/>
                        <a:pt x="17294" y="2147"/>
                      </a:cubicBezTo>
                      <a:cubicBezTo>
                        <a:pt x="15864" y="716"/>
                        <a:pt x="13985" y="1"/>
                        <a:pt x="12106" y="1"/>
                      </a:cubicBezTo>
                      <a:close/>
                    </a:path>
                  </a:pathLst>
                </a:custGeom>
                <a:solidFill>
                  <a:srgbClr val="662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4" name="Google Shape;746;p29">
                  <a:extLst>
                    <a:ext uri="{FF2B5EF4-FFF2-40B4-BE49-F238E27FC236}">
                      <a16:creationId xmlns:a16="http://schemas.microsoft.com/office/drawing/2014/main" id="{372BB7BE-5665-7B7A-7DE3-BD1B7FF59E2D}"/>
                    </a:ext>
                  </a:extLst>
                </p:cNvPr>
                <p:cNvSpPr/>
                <p:nvPr/>
              </p:nvSpPr>
              <p:spPr>
                <a:xfrm>
                  <a:off x="5221050" y="898625"/>
                  <a:ext cx="254100" cy="2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4" h="10164" extrusionOk="0">
                      <a:moveTo>
                        <a:pt x="5081" y="1"/>
                      </a:moveTo>
                      <a:cubicBezTo>
                        <a:pt x="2274" y="1"/>
                        <a:pt x="1" y="2274"/>
                        <a:pt x="1" y="5081"/>
                      </a:cubicBezTo>
                      <a:cubicBezTo>
                        <a:pt x="1" y="7887"/>
                        <a:pt x="2274" y="10164"/>
                        <a:pt x="5081" y="10164"/>
                      </a:cubicBezTo>
                      <a:cubicBezTo>
                        <a:pt x="7887" y="10164"/>
                        <a:pt x="10164" y="7887"/>
                        <a:pt x="10164" y="5081"/>
                      </a:cubicBezTo>
                      <a:cubicBezTo>
                        <a:pt x="10164" y="2274"/>
                        <a:pt x="7887" y="1"/>
                        <a:pt x="5081" y="1"/>
                      </a:cubicBezTo>
                      <a:close/>
                    </a:path>
                  </a:pathLst>
                </a:custGeom>
                <a:solidFill>
                  <a:srgbClr val="662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7B6C148-83EA-CB57-9184-7219307B534C}"/>
              </a:ext>
            </a:extLst>
          </p:cNvPr>
          <p:cNvGrpSpPr/>
          <p:nvPr/>
        </p:nvGrpSpPr>
        <p:grpSpPr>
          <a:xfrm>
            <a:off x="5233003" y="1431266"/>
            <a:ext cx="6526823" cy="3879321"/>
            <a:chOff x="5518404" y="1976172"/>
            <a:chExt cx="5858327" cy="3334414"/>
          </a:xfrm>
        </p:grpSpPr>
        <p:grpSp>
          <p:nvGrpSpPr>
            <p:cNvPr id="7" name="Google Shape;705;p29">
              <a:extLst>
                <a:ext uri="{FF2B5EF4-FFF2-40B4-BE49-F238E27FC236}">
                  <a16:creationId xmlns:a16="http://schemas.microsoft.com/office/drawing/2014/main" id="{6B21663E-27FA-4CAB-85CE-58054D92797F}"/>
                </a:ext>
              </a:extLst>
            </p:cNvPr>
            <p:cNvGrpSpPr/>
            <p:nvPr/>
          </p:nvGrpSpPr>
          <p:grpSpPr>
            <a:xfrm>
              <a:off x="5518404" y="4619103"/>
              <a:ext cx="5858327" cy="691483"/>
              <a:chOff x="4352748" y="3516254"/>
              <a:chExt cx="5200756" cy="587371"/>
            </a:xfrm>
          </p:grpSpPr>
          <p:sp>
            <p:nvSpPr>
              <p:cNvPr id="65" name="Google Shape;706;p29">
                <a:extLst>
                  <a:ext uri="{FF2B5EF4-FFF2-40B4-BE49-F238E27FC236}">
                    <a16:creationId xmlns:a16="http://schemas.microsoft.com/office/drawing/2014/main" id="{0B6BCC60-4B9D-5405-75B1-6854ABD2677B}"/>
                  </a:ext>
                </a:extLst>
              </p:cNvPr>
              <p:cNvSpPr/>
              <p:nvPr/>
            </p:nvSpPr>
            <p:spPr>
              <a:xfrm>
                <a:off x="4352748" y="3516254"/>
                <a:ext cx="5200756" cy="293835"/>
              </a:xfrm>
              <a:custGeom>
                <a:avLst/>
                <a:gdLst/>
                <a:ahLst/>
                <a:cxnLst/>
                <a:rect l="l" t="t" r="r" b="b"/>
                <a:pathLst>
                  <a:path w="177047" h="12324" extrusionOk="0">
                    <a:moveTo>
                      <a:pt x="1" y="0"/>
                    </a:moveTo>
                    <a:lnTo>
                      <a:pt x="1" y="12323"/>
                    </a:lnTo>
                    <a:lnTo>
                      <a:pt x="177047" y="12323"/>
                    </a:lnTo>
                    <a:lnTo>
                      <a:pt x="177047" y="11442"/>
                    </a:lnTo>
                    <a:lnTo>
                      <a:pt x="164116" y="0"/>
                    </a:lnTo>
                    <a:close/>
                  </a:path>
                </a:pathLst>
              </a:custGeom>
              <a:solidFill>
                <a:srgbClr val="EA6847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07;p29">
                <a:extLst>
                  <a:ext uri="{FF2B5EF4-FFF2-40B4-BE49-F238E27FC236}">
                    <a16:creationId xmlns:a16="http://schemas.microsoft.com/office/drawing/2014/main" id="{BB3B6F34-5C52-5F62-1601-27BA26103D90}"/>
                  </a:ext>
                </a:extLst>
              </p:cNvPr>
              <p:cNvSpPr/>
              <p:nvPr/>
            </p:nvSpPr>
            <p:spPr>
              <a:xfrm>
                <a:off x="4352749" y="3516267"/>
                <a:ext cx="1545776" cy="293835"/>
              </a:xfrm>
              <a:custGeom>
                <a:avLst/>
                <a:gdLst/>
                <a:ahLst/>
                <a:cxnLst/>
                <a:rect l="l" t="t" r="r" b="b"/>
                <a:pathLst>
                  <a:path w="177047" h="12324" extrusionOk="0">
                    <a:moveTo>
                      <a:pt x="1" y="0"/>
                    </a:moveTo>
                    <a:lnTo>
                      <a:pt x="1" y="12323"/>
                    </a:lnTo>
                    <a:lnTo>
                      <a:pt x="177047" y="12323"/>
                    </a:lnTo>
                    <a:lnTo>
                      <a:pt x="177047" y="11442"/>
                    </a:lnTo>
                    <a:lnTo>
                      <a:pt x="164116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fr-FR"/>
                  <a:t>      </a:t>
                </a:r>
                <a:endParaRPr lang="fr-FR" b="1">
                  <a:cs typeface="Calibri"/>
                </a:endParaRPr>
              </a:p>
            </p:txBody>
          </p:sp>
          <p:sp>
            <p:nvSpPr>
              <p:cNvPr id="67" name="Google Shape;708;p29">
                <a:extLst>
                  <a:ext uri="{FF2B5EF4-FFF2-40B4-BE49-F238E27FC236}">
                    <a16:creationId xmlns:a16="http://schemas.microsoft.com/office/drawing/2014/main" id="{50FD4DF5-66A3-7AE8-203B-04F0CD735BFA}"/>
                  </a:ext>
                </a:extLst>
              </p:cNvPr>
              <p:cNvSpPr/>
              <p:nvPr/>
            </p:nvSpPr>
            <p:spPr>
              <a:xfrm>
                <a:off x="4352748" y="3516254"/>
                <a:ext cx="379848" cy="587360"/>
              </a:xfrm>
              <a:custGeom>
                <a:avLst/>
                <a:gdLst/>
                <a:ahLst/>
                <a:cxnLst/>
                <a:rect l="l" t="t" r="r" b="b"/>
                <a:pathLst>
                  <a:path w="12931" h="24635" extrusionOk="0">
                    <a:moveTo>
                      <a:pt x="1" y="0"/>
                    </a:moveTo>
                    <a:lnTo>
                      <a:pt x="1" y="13193"/>
                    </a:lnTo>
                    <a:lnTo>
                      <a:pt x="12931" y="24634"/>
                    </a:lnTo>
                    <a:lnTo>
                      <a:pt x="12931" y="114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5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09;p29">
                <a:extLst>
                  <a:ext uri="{FF2B5EF4-FFF2-40B4-BE49-F238E27FC236}">
                    <a16:creationId xmlns:a16="http://schemas.microsoft.com/office/drawing/2014/main" id="{6680C2FA-0ACE-CE88-9D7F-B6965EA7F48A}"/>
                  </a:ext>
                </a:extLst>
              </p:cNvPr>
              <p:cNvSpPr/>
              <p:nvPr/>
            </p:nvSpPr>
            <p:spPr>
              <a:xfrm>
                <a:off x="4732560" y="3789071"/>
                <a:ext cx="4820937" cy="314554"/>
              </a:xfrm>
              <a:custGeom>
                <a:avLst/>
                <a:gdLst/>
                <a:ahLst/>
                <a:cxnLst/>
                <a:rect l="l" t="t" r="r" b="b"/>
                <a:pathLst>
                  <a:path w="164117" h="13193" extrusionOk="0">
                    <a:moveTo>
                      <a:pt x="1" y="0"/>
                    </a:moveTo>
                    <a:lnTo>
                      <a:pt x="1" y="13192"/>
                    </a:lnTo>
                    <a:lnTo>
                      <a:pt x="164117" y="13192"/>
                    </a:lnTo>
                    <a:lnTo>
                      <a:pt x="164117" y="0"/>
                    </a:lnTo>
                    <a:close/>
                  </a:path>
                </a:pathLst>
              </a:custGeom>
              <a:solidFill>
                <a:srgbClr val="EA6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fr-FR" b="1" dirty="0">
                    <a:solidFill>
                      <a:schemeClr val="bg1"/>
                    </a:solidFill>
                    <a:ea typeface="Roboto"/>
                    <a:cs typeface="Roboto"/>
                  </a:rPr>
                  <a:t>2022 </a:t>
                </a:r>
              </a:p>
            </p:txBody>
          </p:sp>
        </p:grpSp>
        <p:grpSp>
          <p:nvGrpSpPr>
            <p:cNvPr id="11" name="Google Shape;725;p29">
              <a:extLst>
                <a:ext uri="{FF2B5EF4-FFF2-40B4-BE49-F238E27FC236}">
                  <a16:creationId xmlns:a16="http://schemas.microsoft.com/office/drawing/2014/main" id="{AA152629-DCE7-7E65-BE5F-22FDAA4E7848}"/>
                </a:ext>
              </a:extLst>
            </p:cNvPr>
            <p:cNvGrpSpPr/>
            <p:nvPr/>
          </p:nvGrpSpPr>
          <p:grpSpPr>
            <a:xfrm>
              <a:off x="5839146" y="1976172"/>
              <a:ext cx="2221061" cy="1149871"/>
              <a:chOff x="4637481" y="1412278"/>
              <a:chExt cx="1971757" cy="976742"/>
            </a:xfrm>
          </p:grpSpPr>
          <p:sp>
            <p:nvSpPr>
              <p:cNvPr id="54" name="Google Shape;726;p29">
                <a:extLst>
                  <a:ext uri="{FF2B5EF4-FFF2-40B4-BE49-F238E27FC236}">
                    <a16:creationId xmlns:a16="http://schemas.microsoft.com/office/drawing/2014/main" id="{38BEE1AF-95F3-AC67-8961-3C463C985995}"/>
                  </a:ext>
                </a:extLst>
              </p:cNvPr>
              <p:cNvSpPr txBox="1"/>
              <p:nvPr/>
            </p:nvSpPr>
            <p:spPr>
              <a:xfrm>
                <a:off x="4637481" y="1412278"/>
                <a:ext cx="1971757" cy="3336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 dirty="0">
                    <a:solidFill>
                      <a:srgbClr val="EA6847"/>
                    </a:solidFill>
                    <a:latin typeface="Avenir LT Std 55 Roman" panose="020B0503020203020204"/>
                    <a:ea typeface="Fira Sans Extra Condensed Medium"/>
                    <a:cs typeface="Fira Sans Extra Condensed Medium"/>
                    <a:sym typeface="Fira Sans Extra Condensed Medium"/>
                  </a:rPr>
                  <a:t>S'adapter à l'ampleur de la crise des PDI</a:t>
                </a:r>
                <a:endParaRPr sz="1700" b="1" dirty="0">
                  <a:solidFill>
                    <a:srgbClr val="EA6847"/>
                  </a:solidFill>
                  <a:latin typeface="Avenir LT Std 55 Roman" panose="020B0503020203020204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5" name="Google Shape;727;p29">
                <a:extLst>
                  <a:ext uri="{FF2B5EF4-FFF2-40B4-BE49-F238E27FC236}">
                    <a16:creationId xmlns:a16="http://schemas.microsoft.com/office/drawing/2014/main" id="{62790D04-C4D9-E943-2B20-CE7C7B4170DB}"/>
                  </a:ext>
                </a:extLst>
              </p:cNvPr>
              <p:cNvSpPr txBox="1"/>
              <p:nvPr/>
            </p:nvSpPr>
            <p:spPr>
              <a:xfrm>
                <a:off x="4739366" y="1698720"/>
                <a:ext cx="1776154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 err="1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Construire</a:t>
                </a:r>
                <a:r>
                  <a:rPr lang="en-US" sz="1400" dirty="0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 des interventions </a:t>
                </a:r>
                <a:r>
                  <a:rPr lang="en-US" sz="1400" dirty="0" err="1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intégrées</a:t>
                </a:r>
                <a:r>
                  <a:rPr lang="en-US" sz="1400" dirty="0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 (approches et technologies)</a:t>
                </a:r>
                <a:endParaRPr sz="1400" dirty="0">
                  <a:latin typeface="Avenir LT Std 55 Roman" panose="020B0503020203020204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6" name="Google Shape;761;p29">
              <a:extLst>
                <a:ext uri="{FF2B5EF4-FFF2-40B4-BE49-F238E27FC236}">
                  <a16:creationId xmlns:a16="http://schemas.microsoft.com/office/drawing/2014/main" id="{EE0F156A-B5A4-0220-8096-1190091BFA3B}"/>
                </a:ext>
              </a:extLst>
            </p:cNvPr>
            <p:cNvGrpSpPr/>
            <p:nvPr/>
          </p:nvGrpSpPr>
          <p:grpSpPr>
            <a:xfrm>
              <a:off x="6512797" y="3135172"/>
              <a:ext cx="810359" cy="1680202"/>
              <a:chOff x="5235525" y="2255750"/>
              <a:chExt cx="719400" cy="1427225"/>
            </a:xfrm>
          </p:grpSpPr>
          <p:sp>
            <p:nvSpPr>
              <p:cNvPr id="17" name="Google Shape;762;p29">
                <a:extLst>
                  <a:ext uri="{FF2B5EF4-FFF2-40B4-BE49-F238E27FC236}">
                    <a16:creationId xmlns:a16="http://schemas.microsoft.com/office/drawing/2014/main" id="{05554961-BFFB-6824-2340-24E3797A0625}"/>
                  </a:ext>
                </a:extLst>
              </p:cNvPr>
              <p:cNvSpPr/>
              <p:nvPr/>
            </p:nvSpPr>
            <p:spPr>
              <a:xfrm>
                <a:off x="5235525" y="2255750"/>
                <a:ext cx="719400" cy="71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63;p29">
                <a:extLst>
                  <a:ext uri="{FF2B5EF4-FFF2-40B4-BE49-F238E27FC236}">
                    <a16:creationId xmlns:a16="http://schemas.microsoft.com/office/drawing/2014/main" id="{BDABB573-F082-198E-76BE-79F4A0AC7F1A}"/>
                  </a:ext>
                </a:extLst>
              </p:cNvPr>
              <p:cNvSpPr/>
              <p:nvPr/>
            </p:nvSpPr>
            <p:spPr>
              <a:xfrm>
                <a:off x="5291925" y="2312150"/>
                <a:ext cx="606600" cy="606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64;p29">
                <a:extLst>
                  <a:ext uri="{FF2B5EF4-FFF2-40B4-BE49-F238E27FC236}">
                    <a16:creationId xmlns:a16="http://schemas.microsoft.com/office/drawing/2014/main" id="{6F48B261-1A27-42E1-D897-450F029C6724}"/>
                  </a:ext>
                </a:extLst>
              </p:cNvPr>
              <p:cNvSpPr/>
              <p:nvPr/>
            </p:nvSpPr>
            <p:spPr>
              <a:xfrm>
                <a:off x="5428275" y="3640675"/>
                <a:ext cx="333900" cy="42300"/>
              </a:xfrm>
              <a:prstGeom prst="ellipse">
                <a:avLst/>
              </a:prstGeom>
              <a:solidFill>
                <a:srgbClr val="0000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" name="Google Shape;765;p29">
                <a:extLst>
                  <a:ext uri="{FF2B5EF4-FFF2-40B4-BE49-F238E27FC236}">
                    <a16:creationId xmlns:a16="http://schemas.microsoft.com/office/drawing/2014/main" id="{F704BE84-D550-C039-B323-BBF0CED13DC5}"/>
                  </a:ext>
                </a:extLst>
              </p:cNvPr>
              <p:cNvCxnSpPr/>
              <p:nvPr/>
            </p:nvCxnSpPr>
            <p:spPr>
              <a:xfrm>
                <a:off x="5595225" y="2975150"/>
                <a:ext cx="0" cy="687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21" name="Google Shape;766;p29">
                <a:extLst>
                  <a:ext uri="{FF2B5EF4-FFF2-40B4-BE49-F238E27FC236}">
                    <a16:creationId xmlns:a16="http://schemas.microsoft.com/office/drawing/2014/main" id="{798B66A6-00F8-5509-70D6-837570CE436C}"/>
                  </a:ext>
                </a:extLst>
              </p:cNvPr>
              <p:cNvGrpSpPr/>
              <p:nvPr/>
            </p:nvGrpSpPr>
            <p:grpSpPr>
              <a:xfrm>
                <a:off x="5485274" y="2454466"/>
                <a:ext cx="219890" cy="330530"/>
                <a:chOff x="5726350" y="2040314"/>
                <a:chExt cx="312300" cy="469436"/>
              </a:xfrm>
            </p:grpSpPr>
            <p:sp>
              <p:nvSpPr>
                <p:cNvPr id="22" name="Google Shape;767;p29">
                  <a:extLst>
                    <a:ext uri="{FF2B5EF4-FFF2-40B4-BE49-F238E27FC236}">
                      <a16:creationId xmlns:a16="http://schemas.microsoft.com/office/drawing/2014/main" id="{9E14DC62-1D93-4BEB-8DE1-43218126E661}"/>
                    </a:ext>
                  </a:extLst>
                </p:cNvPr>
                <p:cNvSpPr/>
                <p:nvPr/>
              </p:nvSpPr>
              <p:spPr>
                <a:xfrm>
                  <a:off x="5756076" y="2040314"/>
                  <a:ext cx="252825" cy="71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3" h="3331" extrusionOk="0">
                      <a:moveTo>
                        <a:pt x="1639" y="1"/>
                      </a:moveTo>
                      <a:cubicBezTo>
                        <a:pt x="730" y="13"/>
                        <a:pt x="1" y="753"/>
                        <a:pt x="1" y="1666"/>
                      </a:cubicBezTo>
                      <a:cubicBezTo>
                        <a:pt x="1" y="2575"/>
                        <a:pt x="730" y="3316"/>
                        <a:pt x="1639" y="3331"/>
                      </a:cubicBezTo>
                      <a:lnTo>
                        <a:pt x="8474" y="3331"/>
                      </a:lnTo>
                      <a:cubicBezTo>
                        <a:pt x="9384" y="3316"/>
                        <a:pt x="10113" y="2575"/>
                        <a:pt x="10113" y="1666"/>
                      </a:cubicBezTo>
                      <a:cubicBezTo>
                        <a:pt x="10113" y="753"/>
                        <a:pt x="9384" y="13"/>
                        <a:pt x="8474" y="1"/>
                      </a:cubicBezTo>
                      <a:close/>
                    </a:path>
                  </a:pathLst>
                </a:custGeom>
                <a:solidFill>
                  <a:srgbClr val="EA6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23" name="Google Shape;768;p29">
                  <a:extLst>
                    <a:ext uri="{FF2B5EF4-FFF2-40B4-BE49-F238E27FC236}">
                      <a16:creationId xmlns:a16="http://schemas.microsoft.com/office/drawing/2014/main" id="{21F3723D-7FFF-B91F-6EEF-FA346255A8D4}"/>
                    </a:ext>
                  </a:extLst>
                </p:cNvPr>
                <p:cNvSpPr/>
                <p:nvPr/>
              </p:nvSpPr>
              <p:spPr>
                <a:xfrm>
                  <a:off x="5726350" y="2172436"/>
                  <a:ext cx="312300" cy="191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2" h="8977" extrusionOk="0">
                      <a:moveTo>
                        <a:pt x="2822" y="0"/>
                      </a:moveTo>
                      <a:lnTo>
                        <a:pt x="2822" y="4800"/>
                      </a:lnTo>
                      <a:cubicBezTo>
                        <a:pt x="1527" y="5589"/>
                        <a:pt x="542" y="6797"/>
                        <a:pt x="36" y="8224"/>
                      </a:cubicBezTo>
                      <a:lnTo>
                        <a:pt x="30" y="8233"/>
                      </a:lnTo>
                      <a:cubicBezTo>
                        <a:pt x="27" y="8242"/>
                        <a:pt x="24" y="8254"/>
                        <a:pt x="21" y="8266"/>
                      </a:cubicBezTo>
                      <a:cubicBezTo>
                        <a:pt x="18" y="8278"/>
                        <a:pt x="15" y="8281"/>
                        <a:pt x="15" y="8287"/>
                      </a:cubicBezTo>
                      <a:cubicBezTo>
                        <a:pt x="12" y="8296"/>
                        <a:pt x="9" y="8308"/>
                        <a:pt x="9" y="8317"/>
                      </a:cubicBezTo>
                      <a:cubicBezTo>
                        <a:pt x="6" y="8326"/>
                        <a:pt x="6" y="8335"/>
                        <a:pt x="3" y="8347"/>
                      </a:cubicBezTo>
                      <a:cubicBezTo>
                        <a:pt x="3" y="8356"/>
                        <a:pt x="3" y="8362"/>
                        <a:pt x="3" y="8368"/>
                      </a:cubicBezTo>
                      <a:cubicBezTo>
                        <a:pt x="0" y="8378"/>
                        <a:pt x="3" y="8393"/>
                        <a:pt x="3" y="8405"/>
                      </a:cubicBezTo>
                      <a:cubicBezTo>
                        <a:pt x="3" y="8408"/>
                        <a:pt x="3" y="8411"/>
                        <a:pt x="3" y="8414"/>
                      </a:cubicBezTo>
                      <a:lnTo>
                        <a:pt x="3" y="8426"/>
                      </a:lnTo>
                      <a:cubicBezTo>
                        <a:pt x="3" y="8438"/>
                        <a:pt x="3" y="8450"/>
                        <a:pt x="3" y="8462"/>
                      </a:cubicBezTo>
                      <a:lnTo>
                        <a:pt x="6" y="8483"/>
                      </a:lnTo>
                      <a:cubicBezTo>
                        <a:pt x="6" y="8495"/>
                        <a:pt x="9" y="8504"/>
                        <a:pt x="12" y="8513"/>
                      </a:cubicBezTo>
                      <a:cubicBezTo>
                        <a:pt x="12" y="8525"/>
                        <a:pt x="15" y="8531"/>
                        <a:pt x="15" y="8540"/>
                      </a:cubicBezTo>
                      <a:cubicBezTo>
                        <a:pt x="18" y="8549"/>
                        <a:pt x="21" y="8558"/>
                        <a:pt x="21" y="8564"/>
                      </a:cubicBezTo>
                      <a:cubicBezTo>
                        <a:pt x="24" y="8573"/>
                        <a:pt x="27" y="8585"/>
                        <a:pt x="33" y="8594"/>
                      </a:cubicBezTo>
                      <a:cubicBezTo>
                        <a:pt x="36" y="8606"/>
                        <a:pt x="36" y="8609"/>
                        <a:pt x="40" y="8615"/>
                      </a:cubicBezTo>
                      <a:cubicBezTo>
                        <a:pt x="43" y="8624"/>
                        <a:pt x="49" y="8636"/>
                        <a:pt x="52" y="8646"/>
                      </a:cubicBezTo>
                      <a:cubicBezTo>
                        <a:pt x="58" y="8658"/>
                        <a:pt x="58" y="8661"/>
                        <a:pt x="61" y="8667"/>
                      </a:cubicBezTo>
                      <a:cubicBezTo>
                        <a:pt x="67" y="8673"/>
                        <a:pt x="73" y="8685"/>
                        <a:pt x="76" y="8694"/>
                      </a:cubicBezTo>
                      <a:cubicBezTo>
                        <a:pt x="82" y="8703"/>
                        <a:pt x="85" y="8709"/>
                        <a:pt x="88" y="8715"/>
                      </a:cubicBezTo>
                      <a:cubicBezTo>
                        <a:pt x="94" y="8721"/>
                        <a:pt x="100" y="8730"/>
                        <a:pt x="106" y="8739"/>
                      </a:cubicBezTo>
                      <a:cubicBezTo>
                        <a:pt x="112" y="8748"/>
                        <a:pt x="115" y="8754"/>
                        <a:pt x="121" y="8760"/>
                      </a:cubicBezTo>
                      <a:cubicBezTo>
                        <a:pt x="127" y="8769"/>
                        <a:pt x="133" y="8775"/>
                        <a:pt x="139" y="8781"/>
                      </a:cubicBezTo>
                      <a:cubicBezTo>
                        <a:pt x="145" y="8787"/>
                        <a:pt x="151" y="8796"/>
                        <a:pt x="157" y="8802"/>
                      </a:cubicBezTo>
                      <a:lnTo>
                        <a:pt x="175" y="8820"/>
                      </a:lnTo>
                      <a:cubicBezTo>
                        <a:pt x="181" y="8826"/>
                        <a:pt x="190" y="8832"/>
                        <a:pt x="196" y="8841"/>
                      </a:cubicBezTo>
                      <a:lnTo>
                        <a:pt x="217" y="8856"/>
                      </a:lnTo>
                      <a:lnTo>
                        <a:pt x="238" y="8874"/>
                      </a:lnTo>
                      <a:lnTo>
                        <a:pt x="262" y="8889"/>
                      </a:lnTo>
                      <a:lnTo>
                        <a:pt x="283" y="8901"/>
                      </a:lnTo>
                      <a:lnTo>
                        <a:pt x="314" y="8917"/>
                      </a:lnTo>
                      <a:cubicBezTo>
                        <a:pt x="320" y="8920"/>
                        <a:pt x="326" y="8923"/>
                        <a:pt x="332" y="8926"/>
                      </a:cubicBezTo>
                      <a:cubicBezTo>
                        <a:pt x="341" y="8929"/>
                        <a:pt x="356" y="8938"/>
                        <a:pt x="368" y="8941"/>
                      </a:cubicBezTo>
                      <a:lnTo>
                        <a:pt x="377" y="8947"/>
                      </a:lnTo>
                      <a:lnTo>
                        <a:pt x="386" y="8947"/>
                      </a:lnTo>
                      <a:lnTo>
                        <a:pt x="413" y="8956"/>
                      </a:lnTo>
                      <a:lnTo>
                        <a:pt x="437" y="8962"/>
                      </a:lnTo>
                      <a:lnTo>
                        <a:pt x="461" y="8968"/>
                      </a:lnTo>
                      <a:cubicBezTo>
                        <a:pt x="473" y="8971"/>
                        <a:pt x="485" y="8971"/>
                        <a:pt x="497" y="8974"/>
                      </a:cubicBezTo>
                      <a:lnTo>
                        <a:pt x="512" y="8977"/>
                      </a:lnTo>
                      <a:lnTo>
                        <a:pt x="11928" y="8977"/>
                      </a:lnTo>
                      <a:cubicBezTo>
                        <a:pt x="11946" y="8977"/>
                        <a:pt x="11967" y="8977"/>
                        <a:pt x="11985" y="8974"/>
                      </a:cubicBezTo>
                      <a:lnTo>
                        <a:pt x="11991" y="8974"/>
                      </a:lnTo>
                      <a:cubicBezTo>
                        <a:pt x="12006" y="8974"/>
                        <a:pt x="12021" y="8971"/>
                        <a:pt x="12033" y="8968"/>
                      </a:cubicBezTo>
                      <a:lnTo>
                        <a:pt x="12051" y="8965"/>
                      </a:lnTo>
                      <a:cubicBezTo>
                        <a:pt x="12063" y="8962"/>
                        <a:pt x="12072" y="8959"/>
                        <a:pt x="12085" y="8956"/>
                      </a:cubicBezTo>
                      <a:lnTo>
                        <a:pt x="12106" y="8950"/>
                      </a:lnTo>
                      <a:lnTo>
                        <a:pt x="12118" y="8947"/>
                      </a:lnTo>
                      <a:lnTo>
                        <a:pt x="12130" y="8941"/>
                      </a:lnTo>
                      <a:lnTo>
                        <a:pt x="12160" y="8929"/>
                      </a:lnTo>
                      <a:lnTo>
                        <a:pt x="12184" y="8917"/>
                      </a:lnTo>
                      <a:cubicBezTo>
                        <a:pt x="12193" y="8914"/>
                        <a:pt x="12199" y="8907"/>
                        <a:pt x="12208" y="8904"/>
                      </a:cubicBezTo>
                      <a:cubicBezTo>
                        <a:pt x="12214" y="8898"/>
                        <a:pt x="12226" y="8892"/>
                        <a:pt x="12235" y="8889"/>
                      </a:cubicBezTo>
                      <a:lnTo>
                        <a:pt x="12253" y="8877"/>
                      </a:lnTo>
                      <a:cubicBezTo>
                        <a:pt x="12262" y="8868"/>
                        <a:pt x="12271" y="8862"/>
                        <a:pt x="12280" y="8856"/>
                      </a:cubicBezTo>
                      <a:lnTo>
                        <a:pt x="12295" y="8844"/>
                      </a:lnTo>
                      <a:cubicBezTo>
                        <a:pt x="12304" y="8835"/>
                        <a:pt x="12313" y="8826"/>
                        <a:pt x="12319" y="8820"/>
                      </a:cubicBezTo>
                      <a:lnTo>
                        <a:pt x="12334" y="8805"/>
                      </a:lnTo>
                      <a:cubicBezTo>
                        <a:pt x="12343" y="8796"/>
                        <a:pt x="12349" y="8790"/>
                        <a:pt x="12359" y="8781"/>
                      </a:cubicBezTo>
                      <a:lnTo>
                        <a:pt x="12371" y="8763"/>
                      </a:lnTo>
                      <a:lnTo>
                        <a:pt x="12389" y="8739"/>
                      </a:lnTo>
                      <a:lnTo>
                        <a:pt x="12404" y="8718"/>
                      </a:lnTo>
                      <a:cubicBezTo>
                        <a:pt x="12410" y="8709"/>
                        <a:pt x="12413" y="8703"/>
                        <a:pt x="12419" y="8694"/>
                      </a:cubicBezTo>
                      <a:cubicBezTo>
                        <a:pt x="12422" y="8688"/>
                        <a:pt x="12428" y="8679"/>
                        <a:pt x="12431" y="8670"/>
                      </a:cubicBezTo>
                      <a:cubicBezTo>
                        <a:pt x="12437" y="8661"/>
                        <a:pt x="12440" y="8655"/>
                        <a:pt x="12443" y="8646"/>
                      </a:cubicBezTo>
                      <a:cubicBezTo>
                        <a:pt x="12446" y="8639"/>
                        <a:pt x="12449" y="8627"/>
                        <a:pt x="12455" y="8618"/>
                      </a:cubicBezTo>
                      <a:cubicBezTo>
                        <a:pt x="12458" y="8609"/>
                        <a:pt x="12461" y="8603"/>
                        <a:pt x="12461" y="8594"/>
                      </a:cubicBezTo>
                      <a:cubicBezTo>
                        <a:pt x="12464" y="8588"/>
                        <a:pt x="12467" y="8576"/>
                        <a:pt x="12470" y="8567"/>
                      </a:cubicBezTo>
                      <a:cubicBezTo>
                        <a:pt x="12473" y="8558"/>
                        <a:pt x="12476" y="8549"/>
                        <a:pt x="12479" y="8540"/>
                      </a:cubicBezTo>
                      <a:cubicBezTo>
                        <a:pt x="12479" y="8534"/>
                        <a:pt x="12482" y="8525"/>
                        <a:pt x="12482" y="8516"/>
                      </a:cubicBezTo>
                      <a:cubicBezTo>
                        <a:pt x="12485" y="8507"/>
                        <a:pt x="12485" y="8495"/>
                        <a:pt x="12488" y="8486"/>
                      </a:cubicBezTo>
                      <a:lnTo>
                        <a:pt x="12491" y="8462"/>
                      </a:lnTo>
                      <a:cubicBezTo>
                        <a:pt x="12491" y="8450"/>
                        <a:pt x="12491" y="8438"/>
                        <a:pt x="12491" y="8426"/>
                      </a:cubicBezTo>
                      <a:lnTo>
                        <a:pt x="12491" y="8414"/>
                      </a:lnTo>
                      <a:cubicBezTo>
                        <a:pt x="12491" y="8411"/>
                        <a:pt x="12491" y="8408"/>
                        <a:pt x="12491" y="8405"/>
                      </a:cubicBezTo>
                      <a:lnTo>
                        <a:pt x="12491" y="8371"/>
                      </a:lnTo>
                      <a:cubicBezTo>
                        <a:pt x="12491" y="8359"/>
                        <a:pt x="12491" y="8356"/>
                        <a:pt x="12491" y="8347"/>
                      </a:cubicBezTo>
                      <a:cubicBezTo>
                        <a:pt x="12488" y="8338"/>
                        <a:pt x="12488" y="8329"/>
                        <a:pt x="12485" y="8317"/>
                      </a:cubicBezTo>
                      <a:cubicBezTo>
                        <a:pt x="12482" y="8308"/>
                        <a:pt x="12482" y="8299"/>
                        <a:pt x="12479" y="8290"/>
                      </a:cubicBezTo>
                      <a:cubicBezTo>
                        <a:pt x="12476" y="8278"/>
                        <a:pt x="12476" y="8275"/>
                        <a:pt x="12473" y="8266"/>
                      </a:cubicBezTo>
                      <a:cubicBezTo>
                        <a:pt x="12473" y="8260"/>
                        <a:pt x="12467" y="8245"/>
                        <a:pt x="12464" y="8233"/>
                      </a:cubicBezTo>
                      <a:lnTo>
                        <a:pt x="12461" y="8224"/>
                      </a:lnTo>
                      <a:cubicBezTo>
                        <a:pt x="11955" y="6797"/>
                        <a:pt x="10970" y="5589"/>
                        <a:pt x="9676" y="4803"/>
                      </a:cubicBezTo>
                      <a:lnTo>
                        <a:pt x="9676" y="0"/>
                      </a:lnTo>
                      <a:close/>
                    </a:path>
                  </a:pathLst>
                </a:custGeom>
                <a:solidFill>
                  <a:srgbClr val="EA6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24" name="Google Shape;769;p29">
                  <a:extLst>
                    <a:ext uri="{FF2B5EF4-FFF2-40B4-BE49-F238E27FC236}">
                      <a16:creationId xmlns:a16="http://schemas.microsoft.com/office/drawing/2014/main" id="{456546D0-BBFD-0ADA-076E-DB331E152B72}"/>
                    </a:ext>
                  </a:extLst>
                </p:cNvPr>
                <p:cNvSpPr/>
                <p:nvPr/>
              </p:nvSpPr>
              <p:spPr>
                <a:xfrm>
                  <a:off x="5842500" y="2392350"/>
                  <a:ext cx="79975" cy="11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4696" extrusionOk="0">
                      <a:moveTo>
                        <a:pt x="4" y="1"/>
                      </a:moveTo>
                      <a:lnTo>
                        <a:pt x="4" y="1651"/>
                      </a:lnTo>
                      <a:cubicBezTo>
                        <a:pt x="1" y="2591"/>
                        <a:pt x="287" y="3509"/>
                        <a:pt x="820" y="4283"/>
                      </a:cubicBezTo>
                      <a:cubicBezTo>
                        <a:pt x="994" y="4542"/>
                        <a:pt x="1287" y="4696"/>
                        <a:pt x="1600" y="4696"/>
                      </a:cubicBezTo>
                      <a:cubicBezTo>
                        <a:pt x="1913" y="4696"/>
                        <a:pt x="2205" y="4542"/>
                        <a:pt x="2380" y="4283"/>
                      </a:cubicBezTo>
                      <a:cubicBezTo>
                        <a:pt x="2913" y="3509"/>
                        <a:pt x="3199" y="2591"/>
                        <a:pt x="3196" y="1651"/>
                      </a:cubicBezTo>
                      <a:lnTo>
                        <a:pt x="3196" y="1"/>
                      </a:lnTo>
                      <a:close/>
                    </a:path>
                  </a:pathLst>
                </a:custGeom>
                <a:solidFill>
                  <a:srgbClr val="EA6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1EF89AC-0041-330E-7126-640485100D2D}"/>
              </a:ext>
            </a:extLst>
          </p:cNvPr>
          <p:cNvGrpSpPr/>
          <p:nvPr/>
        </p:nvGrpSpPr>
        <p:grpSpPr>
          <a:xfrm>
            <a:off x="7997093" y="1349455"/>
            <a:ext cx="3762723" cy="3590836"/>
            <a:chOff x="7491373" y="1904876"/>
            <a:chExt cx="3885323" cy="3035415"/>
          </a:xfrm>
        </p:grpSpPr>
        <p:grpSp>
          <p:nvGrpSpPr>
            <p:cNvPr id="8" name="Google Shape;713;p29">
              <a:extLst>
                <a:ext uri="{FF2B5EF4-FFF2-40B4-BE49-F238E27FC236}">
                  <a16:creationId xmlns:a16="http://schemas.microsoft.com/office/drawing/2014/main" id="{DC469A9D-EDFF-A374-A157-54CFCDCFF854}"/>
                </a:ext>
              </a:extLst>
            </p:cNvPr>
            <p:cNvGrpSpPr/>
            <p:nvPr/>
          </p:nvGrpSpPr>
          <p:grpSpPr>
            <a:xfrm>
              <a:off x="7491373" y="4248786"/>
              <a:ext cx="3885323" cy="691505"/>
              <a:chOff x="6104260" y="3201712"/>
              <a:chExt cx="3449213" cy="587393"/>
            </a:xfrm>
          </p:grpSpPr>
          <p:sp>
            <p:nvSpPr>
              <p:cNvPr id="60" name="Google Shape;714;p29">
                <a:extLst>
                  <a:ext uri="{FF2B5EF4-FFF2-40B4-BE49-F238E27FC236}">
                    <a16:creationId xmlns:a16="http://schemas.microsoft.com/office/drawing/2014/main" id="{DC112A01-8DE6-E722-45C7-B119D014C4EE}"/>
                  </a:ext>
                </a:extLst>
              </p:cNvPr>
              <p:cNvSpPr/>
              <p:nvPr/>
            </p:nvSpPr>
            <p:spPr>
              <a:xfrm>
                <a:off x="6104260" y="3201729"/>
                <a:ext cx="3449213" cy="293835"/>
              </a:xfrm>
              <a:custGeom>
                <a:avLst/>
                <a:gdLst/>
                <a:ahLst/>
                <a:cxnLst/>
                <a:rect l="l" t="t" r="r" b="b"/>
                <a:pathLst>
                  <a:path w="117420" h="12324" extrusionOk="0">
                    <a:moveTo>
                      <a:pt x="0" y="0"/>
                    </a:moveTo>
                    <a:lnTo>
                      <a:pt x="0" y="12323"/>
                    </a:lnTo>
                    <a:lnTo>
                      <a:pt x="117420" y="12323"/>
                    </a:lnTo>
                    <a:lnTo>
                      <a:pt x="117420" y="11454"/>
                    </a:lnTo>
                    <a:lnTo>
                      <a:pt x="104489" y="0"/>
                    </a:lnTo>
                    <a:close/>
                  </a:path>
                </a:pathLst>
              </a:custGeom>
              <a:solidFill>
                <a:srgbClr val="2BB673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15;p29">
                <a:extLst>
                  <a:ext uri="{FF2B5EF4-FFF2-40B4-BE49-F238E27FC236}">
                    <a16:creationId xmlns:a16="http://schemas.microsoft.com/office/drawing/2014/main" id="{2E2141EE-3EB1-C4F1-54E9-D4636BCC05AC}"/>
                  </a:ext>
                </a:extLst>
              </p:cNvPr>
              <p:cNvSpPr/>
              <p:nvPr/>
            </p:nvSpPr>
            <p:spPr>
              <a:xfrm>
                <a:off x="6104261" y="3201743"/>
                <a:ext cx="2097387" cy="293835"/>
              </a:xfrm>
              <a:custGeom>
                <a:avLst/>
                <a:gdLst/>
                <a:ahLst/>
                <a:cxnLst/>
                <a:rect l="l" t="t" r="r" b="b"/>
                <a:pathLst>
                  <a:path w="117420" h="12324" extrusionOk="0">
                    <a:moveTo>
                      <a:pt x="0" y="0"/>
                    </a:moveTo>
                    <a:lnTo>
                      <a:pt x="0" y="12323"/>
                    </a:lnTo>
                    <a:lnTo>
                      <a:pt x="117420" y="12323"/>
                    </a:lnTo>
                    <a:lnTo>
                      <a:pt x="117420" y="11454"/>
                    </a:lnTo>
                    <a:lnTo>
                      <a:pt x="104489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fr-FR"/>
                  <a:t>         </a:t>
                </a:r>
                <a:endParaRPr lang="fr-FR" b="1">
                  <a:cs typeface="Calibri"/>
                </a:endParaRPr>
              </a:p>
            </p:txBody>
          </p:sp>
          <p:sp>
            <p:nvSpPr>
              <p:cNvPr id="62" name="Google Shape;716;p29">
                <a:extLst>
                  <a:ext uri="{FF2B5EF4-FFF2-40B4-BE49-F238E27FC236}">
                    <a16:creationId xmlns:a16="http://schemas.microsoft.com/office/drawing/2014/main" id="{90EE2805-40B0-4A10-DF2E-11AAB4C8A9B6}"/>
                  </a:ext>
                </a:extLst>
              </p:cNvPr>
              <p:cNvSpPr/>
              <p:nvPr/>
            </p:nvSpPr>
            <p:spPr>
              <a:xfrm>
                <a:off x="6104260" y="3201712"/>
                <a:ext cx="379496" cy="587360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24635" extrusionOk="0">
                    <a:moveTo>
                      <a:pt x="0" y="0"/>
                    </a:moveTo>
                    <a:lnTo>
                      <a:pt x="0" y="13192"/>
                    </a:lnTo>
                    <a:lnTo>
                      <a:pt x="12918" y="24634"/>
                    </a:lnTo>
                    <a:lnTo>
                      <a:pt x="12918" y="114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8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17;p29">
                <a:extLst>
                  <a:ext uri="{FF2B5EF4-FFF2-40B4-BE49-F238E27FC236}">
                    <a16:creationId xmlns:a16="http://schemas.microsoft.com/office/drawing/2014/main" id="{00E826D6-4F01-0693-E464-EA8BD7DF0430}"/>
                  </a:ext>
                </a:extLst>
              </p:cNvPr>
              <p:cNvSpPr/>
              <p:nvPr/>
            </p:nvSpPr>
            <p:spPr>
              <a:xfrm>
                <a:off x="6483720" y="3474835"/>
                <a:ext cx="3069746" cy="314270"/>
              </a:xfrm>
              <a:custGeom>
                <a:avLst/>
                <a:gdLst/>
                <a:ahLst/>
                <a:cxnLst/>
                <a:rect l="l" t="t" r="r" b="b"/>
                <a:pathLst>
                  <a:path w="104502" h="13181" extrusionOk="0">
                    <a:moveTo>
                      <a:pt x="0" y="0"/>
                    </a:moveTo>
                    <a:lnTo>
                      <a:pt x="0" y="13180"/>
                    </a:lnTo>
                    <a:lnTo>
                      <a:pt x="104502" y="13180"/>
                    </a:lnTo>
                    <a:lnTo>
                      <a:pt x="104502" y="0"/>
                    </a:lnTo>
                    <a:close/>
                  </a:path>
                </a:pathLst>
              </a:custGeom>
              <a:solidFill>
                <a:srgbClr val="2BB6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2023</a:t>
                </a:r>
                <a:endParaRPr lang="en-US" b="1" dirty="0">
                  <a:solidFill>
                    <a:schemeClr val="bg1"/>
                  </a:solidFill>
                  <a:cs typeface="Calibri"/>
                </a:endParaRPr>
              </a:p>
            </p:txBody>
          </p:sp>
        </p:grpSp>
        <p:grpSp>
          <p:nvGrpSpPr>
            <p:cNvPr id="9" name="Google Shape;719;p29">
              <a:extLst>
                <a:ext uri="{FF2B5EF4-FFF2-40B4-BE49-F238E27FC236}">
                  <a16:creationId xmlns:a16="http://schemas.microsoft.com/office/drawing/2014/main" id="{561E3096-1FE7-15D1-D9A5-D65E5EF2D21A}"/>
                </a:ext>
              </a:extLst>
            </p:cNvPr>
            <p:cNvGrpSpPr/>
            <p:nvPr/>
          </p:nvGrpSpPr>
          <p:grpSpPr>
            <a:xfrm>
              <a:off x="7772535" y="1904876"/>
              <a:ext cx="2865538" cy="1296277"/>
              <a:chOff x="6353874" y="1351718"/>
              <a:chExt cx="2543896" cy="1101105"/>
            </a:xfrm>
          </p:grpSpPr>
          <p:sp>
            <p:nvSpPr>
              <p:cNvPr id="58" name="Google Shape;720;p29">
                <a:extLst>
                  <a:ext uri="{FF2B5EF4-FFF2-40B4-BE49-F238E27FC236}">
                    <a16:creationId xmlns:a16="http://schemas.microsoft.com/office/drawing/2014/main" id="{3C508E96-1974-0DA1-0823-4BDEDEA0B012}"/>
                  </a:ext>
                </a:extLst>
              </p:cNvPr>
              <p:cNvSpPr txBox="1"/>
              <p:nvPr/>
            </p:nvSpPr>
            <p:spPr>
              <a:xfrm>
                <a:off x="6353874" y="1351718"/>
                <a:ext cx="2543896" cy="4371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 dirty="0">
                    <a:solidFill>
                      <a:srgbClr val="2BB673"/>
                    </a:solidFill>
                    <a:latin typeface="Avenir LT Std 55 Roman" panose="020B0503020203020204"/>
                    <a:ea typeface="Fira Sans Extra Condensed Medium"/>
                    <a:cs typeface="Fira Sans Extra Condensed Medium"/>
                    <a:sym typeface="Fira Sans Extra Condensed Medium"/>
                  </a:rPr>
                  <a:t>S'adapter aux services en dehors de la zone d’intervention</a:t>
                </a:r>
                <a:endParaRPr sz="1700" b="1" dirty="0">
                  <a:solidFill>
                    <a:srgbClr val="2BB673"/>
                  </a:solidFill>
                  <a:latin typeface="Avenir LT Std 55 Roman" panose="020B0503020203020204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9" name="Google Shape;721;p29">
                <a:extLst>
                  <a:ext uri="{FF2B5EF4-FFF2-40B4-BE49-F238E27FC236}">
                    <a16:creationId xmlns:a16="http://schemas.microsoft.com/office/drawing/2014/main" id="{968E4865-3EF0-63A6-4D8E-3C808C55E1CE}"/>
                  </a:ext>
                </a:extLst>
              </p:cNvPr>
              <p:cNvSpPr txBox="1"/>
              <p:nvPr/>
            </p:nvSpPr>
            <p:spPr>
              <a:xfrm>
                <a:off x="6589440" y="1762523"/>
                <a:ext cx="2032938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latin typeface="Avenir LT Std 55 Roman" panose="020B0503020203020204"/>
                    <a:ea typeface="Roboto"/>
                    <a:cs typeface="Roboto"/>
                    <a:sym typeface="Roboto"/>
                  </a:rPr>
                  <a:t>Relever les défis du travail de développement continu à distance</a:t>
                </a:r>
                <a:endParaRPr sz="1400" dirty="0">
                  <a:latin typeface="Avenir LT Std 55 Roman" panose="020B0503020203020204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5" name="Google Shape;747;p29">
              <a:extLst>
                <a:ext uri="{FF2B5EF4-FFF2-40B4-BE49-F238E27FC236}">
                  <a16:creationId xmlns:a16="http://schemas.microsoft.com/office/drawing/2014/main" id="{DE020944-AD3E-74B0-6A42-4C7A9A634EDA}"/>
                </a:ext>
              </a:extLst>
            </p:cNvPr>
            <p:cNvGrpSpPr/>
            <p:nvPr/>
          </p:nvGrpSpPr>
          <p:grpSpPr>
            <a:xfrm>
              <a:off x="8802760" y="3135172"/>
              <a:ext cx="810359" cy="1330323"/>
              <a:chOff x="7268450" y="2255750"/>
              <a:chExt cx="719400" cy="1130025"/>
            </a:xfrm>
          </p:grpSpPr>
          <p:sp>
            <p:nvSpPr>
              <p:cNvPr id="25" name="Google Shape;748;p29">
                <a:extLst>
                  <a:ext uri="{FF2B5EF4-FFF2-40B4-BE49-F238E27FC236}">
                    <a16:creationId xmlns:a16="http://schemas.microsoft.com/office/drawing/2014/main" id="{7ED2A147-906F-E0F6-E6D7-F38DD205F48D}"/>
                  </a:ext>
                </a:extLst>
              </p:cNvPr>
              <p:cNvSpPr/>
              <p:nvPr/>
            </p:nvSpPr>
            <p:spPr>
              <a:xfrm>
                <a:off x="7268450" y="2255750"/>
                <a:ext cx="719400" cy="71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49;p29">
                <a:extLst>
                  <a:ext uri="{FF2B5EF4-FFF2-40B4-BE49-F238E27FC236}">
                    <a16:creationId xmlns:a16="http://schemas.microsoft.com/office/drawing/2014/main" id="{64D5EE7E-08B0-7B89-9A22-67B257EE1325}"/>
                  </a:ext>
                </a:extLst>
              </p:cNvPr>
              <p:cNvSpPr/>
              <p:nvPr/>
            </p:nvSpPr>
            <p:spPr>
              <a:xfrm>
                <a:off x="7324850" y="2312150"/>
                <a:ext cx="606600" cy="606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50;p29">
                <a:extLst>
                  <a:ext uri="{FF2B5EF4-FFF2-40B4-BE49-F238E27FC236}">
                    <a16:creationId xmlns:a16="http://schemas.microsoft.com/office/drawing/2014/main" id="{E302F3FD-8BB4-E15F-FA3C-8FCD9A75A515}"/>
                  </a:ext>
                </a:extLst>
              </p:cNvPr>
              <p:cNvSpPr/>
              <p:nvPr/>
            </p:nvSpPr>
            <p:spPr>
              <a:xfrm>
                <a:off x="7461200" y="3343475"/>
                <a:ext cx="333900" cy="42300"/>
              </a:xfrm>
              <a:prstGeom prst="ellipse">
                <a:avLst/>
              </a:prstGeom>
              <a:solidFill>
                <a:srgbClr val="0000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8" name="Google Shape;751;p29">
                <a:extLst>
                  <a:ext uri="{FF2B5EF4-FFF2-40B4-BE49-F238E27FC236}">
                    <a16:creationId xmlns:a16="http://schemas.microsoft.com/office/drawing/2014/main" id="{AA2FEE98-A6BB-E6CA-19C4-26293038B49A}"/>
                  </a:ext>
                </a:extLst>
              </p:cNvPr>
              <p:cNvCxnSpPr/>
              <p:nvPr/>
            </p:nvCxnSpPr>
            <p:spPr>
              <a:xfrm>
                <a:off x="7628150" y="2975150"/>
                <a:ext cx="0" cy="391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29" name="Google Shape;752;p29">
                <a:extLst>
                  <a:ext uri="{FF2B5EF4-FFF2-40B4-BE49-F238E27FC236}">
                    <a16:creationId xmlns:a16="http://schemas.microsoft.com/office/drawing/2014/main" id="{661F6D41-459C-8710-7090-85521A06C55B}"/>
                  </a:ext>
                </a:extLst>
              </p:cNvPr>
              <p:cNvGrpSpPr/>
              <p:nvPr/>
            </p:nvGrpSpPr>
            <p:grpSpPr>
              <a:xfrm>
                <a:off x="7458553" y="2445815"/>
                <a:ext cx="339200" cy="339271"/>
                <a:chOff x="5049725" y="2027900"/>
                <a:chExt cx="481750" cy="481850"/>
              </a:xfrm>
            </p:grpSpPr>
            <p:sp>
              <p:nvSpPr>
                <p:cNvPr id="30" name="Google Shape;753;p29">
                  <a:extLst>
                    <a:ext uri="{FF2B5EF4-FFF2-40B4-BE49-F238E27FC236}">
                      <a16:creationId xmlns:a16="http://schemas.microsoft.com/office/drawing/2014/main" id="{35094EC7-E8A1-F8E3-9300-8B204EBBE9E0}"/>
                    </a:ext>
                  </a:extLst>
                </p:cNvPr>
                <p:cNvSpPr/>
                <p:nvPr/>
              </p:nvSpPr>
              <p:spPr>
                <a:xfrm>
                  <a:off x="5191775" y="2394925"/>
                  <a:ext cx="197625" cy="11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5" h="4593" extrusionOk="0">
                      <a:moveTo>
                        <a:pt x="0" y="0"/>
                      </a:moveTo>
                      <a:lnTo>
                        <a:pt x="0" y="566"/>
                      </a:lnTo>
                      <a:cubicBezTo>
                        <a:pt x="3" y="1298"/>
                        <a:pt x="479" y="1949"/>
                        <a:pt x="1178" y="2171"/>
                      </a:cubicBezTo>
                      <a:cubicBezTo>
                        <a:pt x="1407" y="3502"/>
                        <a:pt x="2560" y="4593"/>
                        <a:pt x="3954" y="4593"/>
                      </a:cubicBezTo>
                      <a:cubicBezTo>
                        <a:pt x="5345" y="4593"/>
                        <a:pt x="6499" y="3502"/>
                        <a:pt x="6728" y="2171"/>
                      </a:cubicBezTo>
                      <a:cubicBezTo>
                        <a:pt x="7426" y="1949"/>
                        <a:pt x="7902" y="1298"/>
                        <a:pt x="7905" y="566"/>
                      </a:cubicBezTo>
                      <a:lnTo>
                        <a:pt x="7905" y="0"/>
                      </a:ln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1" name="Google Shape;754;p29">
                  <a:extLst>
                    <a:ext uri="{FF2B5EF4-FFF2-40B4-BE49-F238E27FC236}">
                      <a16:creationId xmlns:a16="http://schemas.microsoft.com/office/drawing/2014/main" id="{EE4F7D4B-C2BB-860C-F493-F02C44C68CAC}"/>
                    </a:ext>
                  </a:extLst>
                </p:cNvPr>
                <p:cNvSpPr/>
                <p:nvPr/>
              </p:nvSpPr>
              <p:spPr>
                <a:xfrm>
                  <a:off x="5113625" y="2027900"/>
                  <a:ext cx="347300" cy="3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2" h="13553" extrusionOk="0">
                      <a:moveTo>
                        <a:pt x="7080" y="2260"/>
                      </a:moveTo>
                      <a:cubicBezTo>
                        <a:pt x="9574" y="2263"/>
                        <a:pt x="11594" y="4284"/>
                        <a:pt x="11597" y="6777"/>
                      </a:cubicBezTo>
                      <a:cubicBezTo>
                        <a:pt x="11597" y="7090"/>
                        <a:pt x="11344" y="7340"/>
                        <a:pt x="11031" y="7340"/>
                      </a:cubicBezTo>
                      <a:cubicBezTo>
                        <a:pt x="10718" y="7340"/>
                        <a:pt x="10468" y="7090"/>
                        <a:pt x="10468" y="6777"/>
                      </a:cubicBezTo>
                      <a:cubicBezTo>
                        <a:pt x="10465" y="4907"/>
                        <a:pt x="8950" y="3392"/>
                        <a:pt x="7080" y="3389"/>
                      </a:cubicBezTo>
                      <a:cubicBezTo>
                        <a:pt x="6767" y="3389"/>
                        <a:pt x="6514" y="3136"/>
                        <a:pt x="6514" y="2826"/>
                      </a:cubicBezTo>
                      <a:cubicBezTo>
                        <a:pt x="6514" y="2513"/>
                        <a:pt x="6767" y="2260"/>
                        <a:pt x="7080" y="2260"/>
                      </a:cubicBezTo>
                      <a:close/>
                      <a:moveTo>
                        <a:pt x="7070" y="1"/>
                      </a:moveTo>
                      <a:cubicBezTo>
                        <a:pt x="6595" y="1"/>
                        <a:pt x="6111" y="50"/>
                        <a:pt x="5623" y="152"/>
                      </a:cubicBezTo>
                      <a:cubicBezTo>
                        <a:pt x="3075" y="685"/>
                        <a:pt x="1001" y="2754"/>
                        <a:pt x="459" y="5301"/>
                      </a:cubicBezTo>
                      <a:cubicBezTo>
                        <a:pt x="1" y="7469"/>
                        <a:pt x="567" y="9644"/>
                        <a:pt x="2015" y="11270"/>
                      </a:cubicBezTo>
                      <a:cubicBezTo>
                        <a:pt x="2584" y="11908"/>
                        <a:pt x="2952" y="12703"/>
                        <a:pt x="3072" y="13552"/>
                      </a:cubicBezTo>
                      <a:lnTo>
                        <a:pt x="11088" y="13552"/>
                      </a:lnTo>
                      <a:cubicBezTo>
                        <a:pt x="11221" y="12691"/>
                        <a:pt x="11597" y="11887"/>
                        <a:pt x="12175" y="11233"/>
                      </a:cubicBezTo>
                      <a:cubicBezTo>
                        <a:pt x="13259" y="10002"/>
                        <a:pt x="13892" y="8418"/>
                        <a:pt x="13892" y="6777"/>
                      </a:cubicBezTo>
                      <a:cubicBezTo>
                        <a:pt x="13892" y="2969"/>
                        <a:pt x="10766" y="1"/>
                        <a:pt x="7070" y="1"/>
                      </a:cubicBez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2" name="Google Shape;755;p29">
                  <a:extLst>
                    <a:ext uri="{FF2B5EF4-FFF2-40B4-BE49-F238E27FC236}">
                      <a16:creationId xmlns:a16="http://schemas.microsoft.com/office/drawing/2014/main" id="{8B11EEF7-03AA-FD32-CE98-AB123F9657FE}"/>
                    </a:ext>
                  </a:extLst>
                </p:cNvPr>
                <p:cNvSpPr/>
                <p:nvPr/>
              </p:nvSpPr>
              <p:spPr>
                <a:xfrm>
                  <a:off x="5049725" y="2197300"/>
                  <a:ext cx="56400" cy="2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1131" extrusionOk="0">
                      <a:moveTo>
                        <a:pt x="563" y="1"/>
                      </a:moveTo>
                      <a:cubicBezTo>
                        <a:pt x="250" y="1"/>
                        <a:pt x="0" y="254"/>
                        <a:pt x="0" y="567"/>
                      </a:cubicBezTo>
                      <a:cubicBezTo>
                        <a:pt x="0" y="877"/>
                        <a:pt x="250" y="1130"/>
                        <a:pt x="563" y="1130"/>
                      </a:cubicBezTo>
                      <a:lnTo>
                        <a:pt x="1693" y="1130"/>
                      </a:lnTo>
                      <a:cubicBezTo>
                        <a:pt x="2006" y="1130"/>
                        <a:pt x="2256" y="877"/>
                        <a:pt x="2256" y="567"/>
                      </a:cubicBezTo>
                      <a:cubicBezTo>
                        <a:pt x="2256" y="254"/>
                        <a:pt x="2006" y="1"/>
                        <a:pt x="1693" y="1"/>
                      </a:cubicBez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3" name="Google Shape;756;p29">
                  <a:extLst>
                    <a:ext uri="{FF2B5EF4-FFF2-40B4-BE49-F238E27FC236}">
                      <a16:creationId xmlns:a16="http://schemas.microsoft.com/office/drawing/2014/main" id="{7EF95AC9-D8C5-71E3-1606-ECC707F28218}"/>
                    </a:ext>
                  </a:extLst>
                </p:cNvPr>
                <p:cNvSpPr/>
                <p:nvPr/>
              </p:nvSpPr>
              <p:spPr>
                <a:xfrm>
                  <a:off x="5052575" y="2102800"/>
                  <a:ext cx="50850" cy="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4" h="1923" extrusionOk="0">
                      <a:moveTo>
                        <a:pt x="623" y="0"/>
                      </a:moveTo>
                      <a:cubicBezTo>
                        <a:pt x="478" y="0"/>
                        <a:pt x="333" y="56"/>
                        <a:pt x="224" y="167"/>
                      </a:cubicBezTo>
                      <a:cubicBezTo>
                        <a:pt x="4" y="384"/>
                        <a:pt x="1" y="736"/>
                        <a:pt x="214" y="959"/>
                      </a:cubicBezTo>
                      <a:lnTo>
                        <a:pt x="1015" y="1757"/>
                      </a:lnTo>
                      <a:cubicBezTo>
                        <a:pt x="1125" y="1867"/>
                        <a:pt x="1269" y="1922"/>
                        <a:pt x="1413" y="1922"/>
                      </a:cubicBezTo>
                      <a:cubicBezTo>
                        <a:pt x="1558" y="1922"/>
                        <a:pt x="1702" y="1867"/>
                        <a:pt x="1813" y="1757"/>
                      </a:cubicBezTo>
                      <a:cubicBezTo>
                        <a:pt x="2033" y="1534"/>
                        <a:pt x="2033" y="1179"/>
                        <a:pt x="1813" y="959"/>
                      </a:cubicBezTo>
                      <a:lnTo>
                        <a:pt x="1015" y="158"/>
                      </a:lnTo>
                      <a:cubicBezTo>
                        <a:pt x="906" y="53"/>
                        <a:pt x="764" y="0"/>
                        <a:pt x="623" y="0"/>
                      </a:cubicBez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4" name="Google Shape;757;p29">
                  <a:extLst>
                    <a:ext uri="{FF2B5EF4-FFF2-40B4-BE49-F238E27FC236}">
                      <a16:creationId xmlns:a16="http://schemas.microsoft.com/office/drawing/2014/main" id="{EBFFC557-8AAC-4F5F-E0D6-DC4BE9F5BB4B}"/>
                    </a:ext>
                  </a:extLst>
                </p:cNvPr>
                <p:cNvSpPr/>
                <p:nvPr/>
              </p:nvSpPr>
              <p:spPr>
                <a:xfrm>
                  <a:off x="5052575" y="2272175"/>
                  <a:ext cx="50700" cy="4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8" h="1916" extrusionOk="0">
                      <a:moveTo>
                        <a:pt x="1405" y="0"/>
                      </a:moveTo>
                      <a:cubicBezTo>
                        <a:pt x="1264" y="0"/>
                        <a:pt x="1124" y="53"/>
                        <a:pt x="1015" y="159"/>
                      </a:cubicBezTo>
                      <a:lnTo>
                        <a:pt x="214" y="960"/>
                      </a:lnTo>
                      <a:cubicBezTo>
                        <a:pt x="1" y="1179"/>
                        <a:pt x="4" y="1532"/>
                        <a:pt x="224" y="1749"/>
                      </a:cubicBezTo>
                      <a:cubicBezTo>
                        <a:pt x="333" y="1860"/>
                        <a:pt x="478" y="1916"/>
                        <a:pt x="623" y="1916"/>
                      </a:cubicBezTo>
                      <a:cubicBezTo>
                        <a:pt x="764" y="1916"/>
                        <a:pt x="906" y="1863"/>
                        <a:pt x="1015" y="1758"/>
                      </a:cubicBezTo>
                      <a:lnTo>
                        <a:pt x="1813" y="960"/>
                      </a:lnTo>
                      <a:cubicBezTo>
                        <a:pt x="2027" y="737"/>
                        <a:pt x="2024" y="384"/>
                        <a:pt x="1804" y="168"/>
                      </a:cubicBezTo>
                      <a:cubicBezTo>
                        <a:pt x="1695" y="56"/>
                        <a:pt x="1550" y="0"/>
                        <a:pt x="1405" y="0"/>
                      </a:cubicBez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5" name="Google Shape;758;p29">
                  <a:extLst>
                    <a:ext uri="{FF2B5EF4-FFF2-40B4-BE49-F238E27FC236}">
                      <a16:creationId xmlns:a16="http://schemas.microsoft.com/office/drawing/2014/main" id="{7E34193B-E17D-B287-16A8-70F5E2DD44BB}"/>
                    </a:ext>
                  </a:extLst>
                </p:cNvPr>
                <p:cNvSpPr/>
                <p:nvPr/>
              </p:nvSpPr>
              <p:spPr>
                <a:xfrm>
                  <a:off x="5475050" y="2197300"/>
                  <a:ext cx="56425" cy="2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1131" extrusionOk="0">
                      <a:moveTo>
                        <a:pt x="564" y="1"/>
                      </a:moveTo>
                      <a:cubicBezTo>
                        <a:pt x="251" y="1"/>
                        <a:pt x="1" y="254"/>
                        <a:pt x="1" y="567"/>
                      </a:cubicBezTo>
                      <a:cubicBezTo>
                        <a:pt x="1" y="877"/>
                        <a:pt x="251" y="1130"/>
                        <a:pt x="564" y="1130"/>
                      </a:cubicBezTo>
                      <a:lnTo>
                        <a:pt x="1693" y="1130"/>
                      </a:lnTo>
                      <a:cubicBezTo>
                        <a:pt x="2006" y="1130"/>
                        <a:pt x="2256" y="877"/>
                        <a:pt x="2256" y="567"/>
                      </a:cubicBezTo>
                      <a:cubicBezTo>
                        <a:pt x="2256" y="254"/>
                        <a:pt x="2006" y="1"/>
                        <a:pt x="1693" y="1"/>
                      </a:cubicBez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6" name="Google Shape;759;p29">
                  <a:extLst>
                    <a:ext uri="{FF2B5EF4-FFF2-40B4-BE49-F238E27FC236}">
                      <a16:creationId xmlns:a16="http://schemas.microsoft.com/office/drawing/2014/main" id="{09868112-CFBB-FA4E-EFDA-3ED4BB6D6547}"/>
                    </a:ext>
                  </a:extLst>
                </p:cNvPr>
                <p:cNvSpPr/>
                <p:nvPr/>
              </p:nvSpPr>
              <p:spPr>
                <a:xfrm>
                  <a:off x="5477925" y="2102800"/>
                  <a:ext cx="50675" cy="4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" h="1916" extrusionOk="0">
                      <a:moveTo>
                        <a:pt x="1405" y="0"/>
                      </a:moveTo>
                      <a:cubicBezTo>
                        <a:pt x="1264" y="0"/>
                        <a:pt x="1123" y="53"/>
                        <a:pt x="1015" y="158"/>
                      </a:cubicBezTo>
                      <a:lnTo>
                        <a:pt x="214" y="959"/>
                      </a:lnTo>
                      <a:cubicBezTo>
                        <a:pt x="0" y="1179"/>
                        <a:pt x="3" y="1531"/>
                        <a:pt x="223" y="1748"/>
                      </a:cubicBezTo>
                      <a:cubicBezTo>
                        <a:pt x="333" y="1860"/>
                        <a:pt x="478" y="1915"/>
                        <a:pt x="623" y="1915"/>
                      </a:cubicBezTo>
                      <a:cubicBezTo>
                        <a:pt x="764" y="1915"/>
                        <a:pt x="905" y="1863"/>
                        <a:pt x="1015" y="1757"/>
                      </a:cubicBezTo>
                      <a:lnTo>
                        <a:pt x="1813" y="959"/>
                      </a:lnTo>
                      <a:cubicBezTo>
                        <a:pt x="2027" y="736"/>
                        <a:pt x="2024" y="384"/>
                        <a:pt x="1804" y="167"/>
                      </a:cubicBezTo>
                      <a:cubicBezTo>
                        <a:pt x="1694" y="56"/>
                        <a:pt x="1549" y="0"/>
                        <a:pt x="1405" y="0"/>
                      </a:cubicBez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7" name="Google Shape;760;p29">
                  <a:extLst>
                    <a:ext uri="{FF2B5EF4-FFF2-40B4-BE49-F238E27FC236}">
                      <a16:creationId xmlns:a16="http://schemas.microsoft.com/office/drawing/2014/main" id="{A9215D44-F8EB-1313-86C6-E74032E8FC2F}"/>
                    </a:ext>
                  </a:extLst>
                </p:cNvPr>
                <p:cNvSpPr/>
                <p:nvPr/>
              </p:nvSpPr>
              <p:spPr>
                <a:xfrm>
                  <a:off x="5477775" y="2272000"/>
                  <a:ext cx="50825" cy="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" h="1923" extrusionOk="0">
                      <a:moveTo>
                        <a:pt x="621" y="1"/>
                      </a:moveTo>
                      <a:cubicBezTo>
                        <a:pt x="476" y="1"/>
                        <a:pt x="331" y="56"/>
                        <a:pt x="220" y="166"/>
                      </a:cubicBezTo>
                      <a:cubicBezTo>
                        <a:pt x="0" y="388"/>
                        <a:pt x="0" y="744"/>
                        <a:pt x="220" y="967"/>
                      </a:cubicBezTo>
                      <a:lnTo>
                        <a:pt x="1021" y="1765"/>
                      </a:lnTo>
                      <a:cubicBezTo>
                        <a:pt x="1129" y="1870"/>
                        <a:pt x="1270" y="1923"/>
                        <a:pt x="1411" y="1923"/>
                      </a:cubicBezTo>
                      <a:cubicBezTo>
                        <a:pt x="1555" y="1923"/>
                        <a:pt x="1700" y="1867"/>
                        <a:pt x="1810" y="1756"/>
                      </a:cubicBezTo>
                      <a:cubicBezTo>
                        <a:pt x="2030" y="1539"/>
                        <a:pt x="2033" y="1186"/>
                        <a:pt x="1819" y="967"/>
                      </a:cubicBezTo>
                      <a:lnTo>
                        <a:pt x="1021" y="166"/>
                      </a:lnTo>
                      <a:cubicBezTo>
                        <a:pt x="910" y="56"/>
                        <a:pt x="765" y="1"/>
                        <a:pt x="621" y="1"/>
                      </a:cubicBezTo>
                      <a:close/>
                    </a:path>
                  </a:pathLst>
                </a:custGeom>
                <a:solidFill>
                  <a:srgbClr val="2BB6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3537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DIVOCA Theme 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DIVOCA Theme NEW" id="{F16F033A-08CD-4437-A1AB-E94096B2822B}" vid="{11C6E4F4-2C24-4D17-B665-7EE8F6895A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V 60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 60 Theme" id="{E521BD58-10D2-4B27-A25A-04665B9D0A21}" vid="{BEA04F18-0939-4A5A-970B-8E5DC2534617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a96d1671-b0b4-4464-a043-593dbebfaddd" xsi:nil="true"/>
    <lcf76f155ced4ddcb4097134ff3c332f xmlns="18bd3759-27b3-4e3e-8815-95d00e93ca02">
      <Terms xmlns="http://schemas.microsoft.com/office/infopath/2007/PartnerControls"/>
    </lcf76f155ced4ddcb4097134ff3c332f>
    <Year xmlns="18bd3759-27b3-4e3e-8815-95d00e93ca02" xsi:nil="true"/>
    <_dlc_DocId xmlns="a96d1671-b0b4-4464-a043-593dbebfaddd">XV4EPD6DQDWV-1103935761-7030</_dlc_DocId>
    <_dlc_DocIdUrl xmlns="a96d1671-b0b4-4464-a043-593dbebfaddd">
      <Url>https://acdivoca.sharepoint.com/sites/Intranet/projects/Burkina Faso/vimplus/_layouts/15/DocIdRedir.aspx?ID=XV4EPD6DQDWV-1103935761-7030</Url>
      <Description>XV4EPD6DQDWV-1103935761-7030</Description>
    </_dlc_DocIdUrl>
    <SharedWithUsers xmlns="a96d1671-b0b4-4464-a043-593dbebfaddd">
      <UserInfo>
        <DisplayName>Lucien Ouali</DisplayName>
        <AccountId>36116</AccountId>
        <AccountType/>
      </UserInfo>
      <UserInfo>
        <DisplayName>Regis Terrien</DisplayName>
        <AccountId>566</AccountId>
        <AccountType/>
      </UserInfo>
      <UserInfo>
        <DisplayName>Ousseni Kombem</DisplayName>
        <AccountId>1403</AccountId>
        <AccountType/>
      </UserInfo>
      <UserInfo>
        <DisplayName>Cheryl Turner</DisplayName>
        <AccountId>208</AccountId>
        <AccountType/>
      </UserInfo>
      <UserInfo>
        <DisplayName>Natalya Vorobyov</DisplayName>
        <AccountId>93349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A65CF24E2CCB47876795610C76E9A7" ma:contentTypeVersion="100" ma:contentTypeDescription="Create a new document." ma:contentTypeScope="" ma:versionID="200d33c585e4ff8b67a4d1fe27d8e26c">
  <xsd:schema xmlns:xsd="http://www.w3.org/2001/XMLSchema" xmlns:xs="http://www.w3.org/2001/XMLSchema" xmlns:p="http://schemas.microsoft.com/office/2006/metadata/properties" xmlns:ns1="http://schemas.microsoft.com/sharepoint/v3" xmlns:ns2="a96d1671-b0b4-4464-a043-593dbebfaddd" xmlns:ns3="18bd3759-27b3-4e3e-8815-95d00e93ca02" targetNamespace="http://schemas.microsoft.com/office/2006/metadata/properties" ma:root="true" ma:fieldsID="36db0489d68ea0889f8eda984e84ec34" ns1:_="" ns2:_="" ns3:_="">
    <xsd:import namespace="http://schemas.microsoft.com/sharepoint/v3"/>
    <xsd:import namespace="a96d1671-b0b4-4464-a043-593dbebfaddd"/>
    <xsd:import namespace="18bd3759-27b3-4e3e-8815-95d00e93ca0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Year" minOccurs="0"/>
                <xsd:element ref="ns3:MediaServiceObjectDetectorVersion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6d1671-b0b4-4464-a043-593dbebfadd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a8e3777-5ae6-4194-b38e-2d3bd7ec326e}" ma:internalName="TaxCatchAll" ma:showField="CatchAllData" ma:web="a96d1671-b0b4-4464-a043-593dbebfad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d3759-27b3-4e3e-8815-95d00e93ca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cea9d53-396a-4643-8c3b-a46bd9f06c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Year" ma:index="27" nillable="true" ma:displayName="Year" ma:format="Dropdown" ma:internalName="Year">
      <xsd:simpleType>
        <xsd:restriction base="dms:Text">
          <xsd:maxLength value="255"/>
        </xsd:restriction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64377F-657E-489A-912F-CB673612545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9471D04-97A4-49E3-93F8-EA6D5DA0F11F}">
  <ds:schemaRefs>
    <ds:schemaRef ds:uri="http://schemas.microsoft.com/sharepoint/v3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18bd3759-27b3-4e3e-8815-95d00e93ca02"/>
    <ds:schemaRef ds:uri="a96d1671-b0b4-4464-a043-593dbebfadd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BDF9C6C-7317-46E4-927B-757D874403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96d1671-b0b4-4464-a043-593dbebfaddd"/>
    <ds:schemaRef ds:uri="18bd3759-27b3-4e3e-8815-95d00e93ca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F6498A0-CF07-42E0-992D-642C9C1710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ACDIVOCA Theme NEW</Template>
  <TotalTime>508</TotalTime>
  <Words>1205</Words>
  <Application>Microsoft Office PowerPoint</Application>
  <PresentationFormat>Widescreen</PresentationFormat>
  <Paragraphs>175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Agency FB</vt:lpstr>
      <vt:lpstr>Arial</vt:lpstr>
      <vt:lpstr>Avenir Heavy</vt:lpstr>
      <vt:lpstr>Avenir LT Std 55 Roman</vt:lpstr>
      <vt:lpstr>Avenir LT Std 65 Medium</vt:lpstr>
      <vt:lpstr>Avenir LT Std 85 Heavy</vt:lpstr>
      <vt:lpstr>Avenir Medium</vt:lpstr>
      <vt:lpstr>Calibri</vt:lpstr>
      <vt:lpstr>Calibri Light</vt:lpstr>
      <vt:lpstr>Merriweather</vt:lpstr>
      <vt:lpstr>Wingdings</vt:lpstr>
      <vt:lpstr>ACDIVOCA Theme NEW</vt:lpstr>
      <vt:lpstr>Custom Design</vt:lpstr>
      <vt:lpstr>1_Custom Design</vt:lpstr>
      <vt:lpstr>AV 60 Theme</vt:lpstr>
      <vt:lpstr>2_Custom Design</vt:lpstr>
      <vt:lpstr>3_Custom Design</vt:lpstr>
      <vt:lpstr>Adaptation à la crise :  L'expérience de programmation d'ACDI/VOCA au Burkina Faso</vt:lpstr>
      <vt:lpstr>PowerPoint Presentation</vt:lpstr>
      <vt:lpstr>Changements de contexte dans le Centre Nord 2018 à 2022</vt:lpstr>
      <vt:lpstr>Périodes d'adaptation critiques</vt:lpstr>
      <vt:lpstr>ViMPlus : Séquençage technique      de 2020 à 2023 </vt:lpstr>
      <vt:lpstr>Mise en œuvre du séquençage dans le contexte du Centre Nord</vt:lpstr>
      <vt:lpstr>Renforcement des capacités et résilience</vt:lpstr>
      <vt:lpstr>PowerPoint Presentation</vt:lpstr>
      <vt:lpstr>Adaptation de ViMPlus pour combler les lacunes du AH-AD-Paix</vt:lpstr>
      <vt:lpstr>Exemples d'activités ViMPlus visant à combler les lacunes du AH-AD-Paix au cadre des participants PDI</vt:lpstr>
      <vt:lpstr>Réalisations des participants PDI en 2023 </vt:lpstr>
      <vt:lpstr>PowerPoint Presentation</vt:lpstr>
      <vt:lpstr>Discussion et questions-réponses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Merckel</dc:creator>
  <cp:keywords>, docId:16FE16B4A7E7056F081E6CDB8F051361</cp:keywords>
  <cp:lastModifiedBy>Lucien Ouali</cp:lastModifiedBy>
  <cp:revision>14</cp:revision>
  <dcterms:created xsi:type="dcterms:W3CDTF">2021-07-16T18:21:15Z</dcterms:created>
  <dcterms:modified xsi:type="dcterms:W3CDTF">2023-12-11T18:13:27Z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0x010100A9A65CF24E2CCB47876795610C76E9A7</vt:lpwstr>
  </property>
  <property fmtid="{D5CDD505-2E9C-101B-9397-08002B2CF9AE}" pid="3" name="_dlc_DocIdItemGuid">
    <vt:lpwstr>9797a5ee-48b1-4ec7-8160-c48f97bd988f</vt:lpwstr>
  </property>
  <property fmtid="{D5CDD505-2E9C-101B-9397-08002B2CF9AE}" pid="4" name="MediaServiceImageTags">
    <vt:lpwstr/>
  </property>
</Properties>
</file>