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60" r:id="rId4"/>
    <p:sldId id="277" r:id="rId5"/>
    <p:sldId id="261" r:id="rId6"/>
    <p:sldId id="265" r:id="rId7"/>
    <p:sldId id="262" r:id="rId8"/>
    <p:sldId id="266" r:id="rId9"/>
    <p:sldId id="264" r:id="rId10"/>
    <p:sldId id="267" r:id="rId11"/>
    <p:sldId id="271" r:id="rId12"/>
    <p:sldId id="263" r:id="rId13"/>
    <p:sldId id="270" r:id="rId14"/>
    <p:sldId id="269" r:id="rId15"/>
    <p:sldId id="268" r:id="rId16"/>
    <p:sldId id="278" r:id="rId17"/>
    <p:sldId id="279"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9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96205E-2DAB-4824-AEFF-F3B997A1C2BF}" type="datetimeFigureOut">
              <a:rPr lang="fr-FR" smtClean="0"/>
              <a:t>12/12/2023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8320B2-C45B-49DF-ACD3-3A7A3E303750}" type="slidenum">
              <a:rPr lang="fr-FR" smtClean="0"/>
              <a:t>‹#›</a:t>
            </a:fld>
            <a:endParaRPr lang="fr-FR"/>
          </a:p>
        </p:txBody>
      </p:sp>
    </p:spTree>
    <p:extLst>
      <p:ext uri="{BB962C8B-B14F-4D97-AF65-F5344CB8AC3E}">
        <p14:creationId xmlns:p14="http://schemas.microsoft.com/office/powerpoint/2010/main" val="693556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D28E0E-3FBB-4614-96F7-8C4A4924C56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6558E77-F841-C81E-CD39-4D10B33867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8359387-B590-3EBB-2A5E-BD50F9673E64}"/>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5" name="Espace réservé du pied de page 4">
            <a:extLst>
              <a:ext uri="{FF2B5EF4-FFF2-40B4-BE49-F238E27FC236}">
                <a16:creationId xmlns:a16="http://schemas.microsoft.com/office/drawing/2014/main" id="{3815B655-0CF4-C714-DBCA-83AC7DED784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04E893-F1C7-843F-DDC0-C6551A87C7C9}"/>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3601170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F8D5BF-F8FB-FCEE-5B68-E012198C7AB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23FD7C3-29FA-F1C6-96DF-FD787206D07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05B9D31-6036-04AF-CE17-D5E50CB45359}"/>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5" name="Espace réservé du pied de page 4">
            <a:extLst>
              <a:ext uri="{FF2B5EF4-FFF2-40B4-BE49-F238E27FC236}">
                <a16:creationId xmlns:a16="http://schemas.microsoft.com/office/drawing/2014/main" id="{BFBE7E08-C333-8B1E-81E2-5F99C9597F7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8E620D-ABDB-04D9-B68E-27540B4AF31B}"/>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2005939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056397C-7C53-C5D1-0454-2F117CE3EFB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6DEF500-4DAA-EE7E-7E40-59165DA0A16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A0A0E3E-63F3-B750-E3FB-9E46A71073D0}"/>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5" name="Espace réservé du pied de page 4">
            <a:extLst>
              <a:ext uri="{FF2B5EF4-FFF2-40B4-BE49-F238E27FC236}">
                <a16:creationId xmlns:a16="http://schemas.microsoft.com/office/drawing/2014/main" id="{92A4EFEB-C85F-405F-F7FF-3855D08E3C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722874C-AFAE-39DD-9B15-DE1C773CF7CE}"/>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6350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88B5F2-3BC5-573F-C0FD-9645B88E488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82F8F3A-BFB0-E342-31BD-C70C0343AE8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26F1980-4E4C-6042-F0AC-5C5BE162A665}"/>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5" name="Espace réservé du pied de page 4">
            <a:extLst>
              <a:ext uri="{FF2B5EF4-FFF2-40B4-BE49-F238E27FC236}">
                <a16:creationId xmlns:a16="http://schemas.microsoft.com/office/drawing/2014/main" id="{4F962F21-4682-7695-96D2-8BFB943FB8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FEB9CE-0932-A6C9-2C15-E76F6DF255D1}"/>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174633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C7DBC-C2D7-B1D3-8084-1C78A9C1A31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2226724-618E-6011-759F-4BB807F5D0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5280D3E-19F7-248E-4B43-4EDB63774603}"/>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5" name="Espace réservé du pied de page 4">
            <a:extLst>
              <a:ext uri="{FF2B5EF4-FFF2-40B4-BE49-F238E27FC236}">
                <a16:creationId xmlns:a16="http://schemas.microsoft.com/office/drawing/2014/main" id="{6121CAF0-0202-D3C9-9CDE-8569DEF0641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5905BB5-73CE-DE7E-1A01-374BBF09A152}"/>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419104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C2C6C5-EC60-0D42-D2A8-C3D6B0EAFBD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0700483-BC59-7B6C-62B9-62006CBC7D0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823BCE4-3820-0A22-DF37-B925225C17A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730BBF3-FF8D-64EE-D44F-DFFE0FE6B634}"/>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6" name="Espace réservé du pied de page 5">
            <a:extLst>
              <a:ext uri="{FF2B5EF4-FFF2-40B4-BE49-F238E27FC236}">
                <a16:creationId xmlns:a16="http://schemas.microsoft.com/office/drawing/2014/main" id="{1F4B3DDF-307A-8A69-5D18-2B725612E3F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5EEE08E-BFCB-2B30-0809-45CFD09D28D9}"/>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3057920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0A6D90-FC9B-3FD2-3F03-407002D06C8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9DBA79D-FB27-3EFD-DE81-305C1A5BED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A91C520-4CBC-E652-B083-0A321228958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1F23B43-D7C5-865D-430C-16B08E328B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9C4D009-FE29-6723-89F7-872317325E2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AE7E523-218A-21CE-01C2-84EA384C3179}"/>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8" name="Espace réservé du pied de page 7">
            <a:extLst>
              <a:ext uri="{FF2B5EF4-FFF2-40B4-BE49-F238E27FC236}">
                <a16:creationId xmlns:a16="http://schemas.microsoft.com/office/drawing/2014/main" id="{4F06FE4E-F32C-09EE-096A-0735F8E07BE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EBA011B-FDE0-FA32-821F-DDB1DFAD5691}"/>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1889773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D7F1B7-25E4-0DB1-979C-25915B0DFC0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0DD8CD7-D90E-53AE-A899-8D5CD04269F1}"/>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4" name="Espace réservé du pied de page 3">
            <a:extLst>
              <a:ext uri="{FF2B5EF4-FFF2-40B4-BE49-F238E27FC236}">
                <a16:creationId xmlns:a16="http://schemas.microsoft.com/office/drawing/2014/main" id="{BD080A43-8C1C-90C9-3E2A-426BE5749A6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84CC5BD-221D-AFF0-10C0-A770F93EE307}"/>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3197523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8B8F34E-2317-E216-A3E7-59ADCF3ED00D}"/>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3" name="Espace réservé du pied de page 2">
            <a:extLst>
              <a:ext uri="{FF2B5EF4-FFF2-40B4-BE49-F238E27FC236}">
                <a16:creationId xmlns:a16="http://schemas.microsoft.com/office/drawing/2014/main" id="{CD76436F-396B-86CB-8583-C8271E50D69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41D1FF9-61B4-4920-ADA6-CACCA992E0BC}"/>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4286741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E69D99-C83F-8462-93E3-F6B7CA80B55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015F750-6407-7F1F-7157-8E3A7119BC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341EB32-465F-CE70-0A6E-6C29269F25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F49E9D3-27C9-8FC6-3B7D-94463C9833FC}"/>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6" name="Espace réservé du pied de page 5">
            <a:extLst>
              <a:ext uri="{FF2B5EF4-FFF2-40B4-BE49-F238E27FC236}">
                <a16:creationId xmlns:a16="http://schemas.microsoft.com/office/drawing/2014/main" id="{8BCFDC7F-A7F7-77DE-68BC-ACC0F0E3D7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0C0D3E1-442B-8153-2D2F-4EBF98E089FF}"/>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1972559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85517F-F13A-FDF0-6DCB-F1330FABCC9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EAE639A-FB46-E81F-EF15-C0353A659B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24B3057-A590-4B82-64FC-6C3F0DDA4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CFF0B60-D7F5-43D5-0B7B-7942C43BAFE1}"/>
              </a:ext>
            </a:extLst>
          </p:cNvPr>
          <p:cNvSpPr>
            <a:spLocks noGrp="1"/>
          </p:cNvSpPr>
          <p:nvPr>
            <p:ph type="dt" sz="half" idx="10"/>
          </p:nvPr>
        </p:nvSpPr>
        <p:spPr/>
        <p:txBody>
          <a:bodyPr/>
          <a:lstStyle/>
          <a:p>
            <a:fld id="{9922E538-CDA4-439D-AEFC-CD9A1EC4A0F9}" type="datetimeFigureOut">
              <a:rPr lang="fr-FR" smtClean="0"/>
              <a:t>12/12/2023</a:t>
            </a:fld>
            <a:endParaRPr lang="fr-FR"/>
          </a:p>
        </p:txBody>
      </p:sp>
      <p:sp>
        <p:nvSpPr>
          <p:cNvPr id="6" name="Espace réservé du pied de page 5">
            <a:extLst>
              <a:ext uri="{FF2B5EF4-FFF2-40B4-BE49-F238E27FC236}">
                <a16:creationId xmlns:a16="http://schemas.microsoft.com/office/drawing/2014/main" id="{81FE89EC-29CD-E8BA-AE50-5DA2375DAC5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A3D74CE-AD0D-D769-ACC0-01307072491C}"/>
              </a:ext>
            </a:extLst>
          </p:cNvPr>
          <p:cNvSpPr>
            <a:spLocks noGrp="1"/>
          </p:cNvSpPr>
          <p:nvPr>
            <p:ph type="sldNum" sz="quarter" idx="12"/>
          </p:nvPr>
        </p:nvSpPr>
        <p:spPr/>
        <p:txBody>
          <a:bodyPr/>
          <a:lstStyle/>
          <a:p>
            <a:fld id="{579C35E5-3765-41D3-9328-D6C8AEED1982}" type="slidenum">
              <a:rPr lang="fr-FR" smtClean="0"/>
              <a:t>‹#›</a:t>
            </a:fld>
            <a:endParaRPr lang="fr-FR"/>
          </a:p>
        </p:txBody>
      </p:sp>
    </p:spTree>
    <p:extLst>
      <p:ext uri="{BB962C8B-B14F-4D97-AF65-F5344CB8AC3E}">
        <p14:creationId xmlns:p14="http://schemas.microsoft.com/office/powerpoint/2010/main" val="846236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CFB1E83-E504-689B-729D-B0AB2137F1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659600F-0452-A798-A5B3-57A3AD3990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0A95BB3-966D-0F2C-9510-15FD86CABB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2E538-CDA4-439D-AEFC-CD9A1EC4A0F9}" type="datetimeFigureOut">
              <a:rPr lang="fr-FR" smtClean="0"/>
              <a:t>12/12/2023</a:t>
            </a:fld>
            <a:endParaRPr lang="fr-FR"/>
          </a:p>
        </p:txBody>
      </p:sp>
      <p:sp>
        <p:nvSpPr>
          <p:cNvPr id="5" name="Espace réservé du pied de page 4">
            <a:extLst>
              <a:ext uri="{FF2B5EF4-FFF2-40B4-BE49-F238E27FC236}">
                <a16:creationId xmlns:a16="http://schemas.microsoft.com/office/drawing/2014/main" id="{21AFE601-8A50-B409-D7B7-FAED065202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920A789-2FA9-F629-5F9B-F2EA06C1ED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C35E5-3765-41D3-9328-D6C8AEED1982}" type="slidenum">
              <a:rPr lang="fr-FR" smtClean="0"/>
              <a:t>‹#›</a:t>
            </a:fld>
            <a:endParaRPr lang="fr-FR"/>
          </a:p>
        </p:txBody>
      </p:sp>
    </p:spTree>
    <p:extLst>
      <p:ext uri="{BB962C8B-B14F-4D97-AF65-F5344CB8AC3E}">
        <p14:creationId xmlns:p14="http://schemas.microsoft.com/office/powerpoint/2010/main" val="1366670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25;p22">
            <a:extLst>
              <a:ext uri="{FF2B5EF4-FFF2-40B4-BE49-F238E27FC236}">
                <a16:creationId xmlns:a16="http://schemas.microsoft.com/office/drawing/2014/main" id="{7623276D-EFEF-BB0F-3CDE-C4524618B05E}"/>
              </a:ext>
            </a:extLst>
          </p:cNvPr>
          <p:cNvSpPr txBox="1">
            <a:spLocks/>
          </p:cNvSpPr>
          <p:nvPr/>
        </p:nvSpPr>
        <p:spPr>
          <a:xfrm>
            <a:off x="208049" y="265400"/>
            <a:ext cx="11659695" cy="717094"/>
          </a:xfrm>
          <a:prstGeom prst="rect">
            <a:avLst/>
          </a:prstGeom>
          <a:noFill/>
          <a:ln>
            <a:noFill/>
          </a:ln>
        </p:spPr>
        <p:txBody>
          <a:bodyPr spcFirstLastPara="1" vert="horz" wrap="square" lIns="0" tIns="0" rIns="0" bIns="0" rtlCol="0" anchor="b"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200" b="1" dirty="0">
                <a:solidFill>
                  <a:srgbClr val="D01D2B"/>
                </a:solidFill>
                <a:latin typeface="+mn-lt"/>
                <a:sym typeface="Arial Black"/>
              </a:rPr>
              <a:t>Conseil National de Sécurité Alimentaire</a:t>
            </a:r>
            <a:endParaRPr lang="fr-FR" sz="3200" b="1" dirty="0">
              <a:solidFill>
                <a:srgbClr val="D01D2B"/>
              </a:solidFill>
              <a:latin typeface="+mn-lt"/>
              <a:sym typeface="Arial"/>
            </a:endParaRPr>
          </a:p>
        </p:txBody>
      </p:sp>
      <p:sp>
        <p:nvSpPr>
          <p:cNvPr id="6" name="Google Shape;126;p22">
            <a:extLst>
              <a:ext uri="{FF2B5EF4-FFF2-40B4-BE49-F238E27FC236}">
                <a16:creationId xmlns:a16="http://schemas.microsoft.com/office/drawing/2014/main" id="{DFB18D04-60B5-E6DA-2D12-F47D7FCA91BA}"/>
              </a:ext>
            </a:extLst>
          </p:cNvPr>
          <p:cNvSpPr txBox="1">
            <a:spLocks/>
          </p:cNvSpPr>
          <p:nvPr/>
        </p:nvSpPr>
        <p:spPr>
          <a:xfrm>
            <a:off x="291371" y="2547231"/>
            <a:ext cx="11498552" cy="1155000"/>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fr-FR" b="1" dirty="0">
                <a:solidFill>
                  <a:srgbClr val="000000"/>
                </a:solidFill>
                <a:latin typeface="Arial" panose="020B0604020202020204" pitchFamily="34" charset="0"/>
                <a:ea typeface="Arial" panose="020B0604020202020204" pitchFamily="34" charset="0"/>
              </a:rPr>
              <a:t>Le panier de la résilience pour construire de façon graduelle la résilience des ménages vulnérables</a:t>
            </a:r>
            <a:endParaRPr lang="fr-FR" b="1" dirty="0">
              <a:latin typeface="Arial"/>
              <a:ea typeface="Arial"/>
              <a:cs typeface="Arial"/>
              <a:sym typeface="Arial"/>
            </a:endParaRPr>
          </a:p>
        </p:txBody>
      </p:sp>
      <p:sp>
        <p:nvSpPr>
          <p:cNvPr id="9" name="Google Shape;127;p22">
            <a:extLst>
              <a:ext uri="{FF2B5EF4-FFF2-40B4-BE49-F238E27FC236}">
                <a16:creationId xmlns:a16="http://schemas.microsoft.com/office/drawing/2014/main" id="{AE57E1EF-2FF0-B8D3-3BB4-4D094002EF83}"/>
              </a:ext>
            </a:extLst>
          </p:cNvPr>
          <p:cNvSpPr txBox="1">
            <a:spLocks/>
          </p:cNvSpPr>
          <p:nvPr/>
        </p:nvSpPr>
        <p:spPr>
          <a:xfrm>
            <a:off x="291371" y="5731516"/>
            <a:ext cx="2558833" cy="583288"/>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pPr>
            <a:r>
              <a:rPr lang="fr-FR" sz="1600" dirty="0">
                <a:latin typeface="Arial" panose="020B0604020202020204" pitchFamily="34" charset="0"/>
                <a:cs typeface="Arial" panose="020B0604020202020204" pitchFamily="34" charset="0"/>
              </a:rPr>
              <a:t>Présenté par: SE-CNSA</a:t>
            </a:r>
          </a:p>
        </p:txBody>
      </p:sp>
      <p:sp>
        <p:nvSpPr>
          <p:cNvPr id="10" name="Google Shape;124;p22">
            <a:extLst>
              <a:ext uri="{FF2B5EF4-FFF2-40B4-BE49-F238E27FC236}">
                <a16:creationId xmlns:a16="http://schemas.microsoft.com/office/drawing/2014/main" id="{3C8354A6-F47F-D9E7-30F4-4F4BF5841D9D}"/>
              </a:ext>
            </a:extLst>
          </p:cNvPr>
          <p:cNvSpPr txBox="1">
            <a:spLocks/>
          </p:cNvSpPr>
          <p:nvPr/>
        </p:nvSpPr>
        <p:spPr>
          <a:xfrm>
            <a:off x="3660806" y="4398052"/>
            <a:ext cx="4685525" cy="478266"/>
          </a:xfrm>
          <a:prstGeom prst="rect">
            <a:avLst/>
          </a:prstGeom>
          <a:noFill/>
          <a:ln>
            <a:noFill/>
          </a:ln>
        </p:spPr>
        <p:txBody>
          <a:bodyPr spcFirstLastPara="1" vert="horz" wrap="square" lIns="0" tIns="0" rIns="0" bIns="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000" b="1" i="1" dirty="0">
                <a:latin typeface="Arial" panose="020B0604020202020204" pitchFamily="34" charset="0"/>
                <a:cs typeface="Arial" panose="020B0604020202020204" pitchFamily="34" charset="0"/>
              </a:rPr>
              <a:t>Ouagadougou, le 12 décembre 2023</a:t>
            </a:r>
          </a:p>
        </p:txBody>
      </p:sp>
      <p:pic>
        <p:nvPicPr>
          <p:cNvPr id="11" name="Image 10">
            <a:extLst>
              <a:ext uri="{FF2B5EF4-FFF2-40B4-BE49-F238E27FC236}">
                <a16:creationId xmlns:a16="http://schemas.microsoft.com/office/drawing/2014/main" id="{F7D27320-6807-6689-6F10-BE91D01E1F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862" y="0"/>
            <a:ext cx="874842" cy="899371"/>
          </a:xfrm>
          <a:prstGeom prst="rect">
            <a:avLst/>
          </a:prstGeom>
          <a:noFill/>
          <a:ln>
            <a:noFill/>
          </a:ln>
        </p:spPr>
      </p:pic>
      <p:pic>
        <p:nvPicPr>
          <p:cNvPr id="2" name="Image 1">
            <a:extLst>
              <a:ext uri="{FF2B5EF4-FFF2-40B4-BE49-F238E27FC236}">
                <a16:creationId xmlns:a16="http://schemas.microsoft.com/office/drawing/2014/main" id="{96987704-5C6F-7AA4-6639-CAC92B25CF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317158" y="83123"/>
            <a:ext cx="874842" cy="899371"/>
          </a:xfrm>
          <a:prstGeom prst="rect">
            <a:avLst/>
          </a:prstGeom>
          <a:noFill/>
          <a:ln>
            <a:noFill/>
          </a:ln>
        </p:spPr>
      </p:pic>
    </p:spTree>
    <p:extLst>
      <p:ext uri="{BB962C8B-B14F-4D97-AF65-F5344CB8AC3E}">
        <p14:creationId xmlns:p14="http://schemas.microsoft.com/office/powerpoint/2010/main" val="91991765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07B820EF-8A44-5FA8-F0E4-4F9964C17EC3}"/>
              </a:ext>
            </a:extLst>
          </p:cNvPr>
          <p:cNvSpPr>
            <a:spLocks noGrp="1"/>
          </p:cNvSpPr>
          <p:nvPr>
            <p:ph type="title"/>
          </p:nvPr>
        </p:nvSpPr>
        <p:spPr>
          <a:xfrm>
            <a:off x="836579" y="179517"/>
            <a:ext cx="10778814" cy="540487"/>
          </a:xfrm>
        </p:spPr>
        <p:txBody>
          <a:bodyPr>
            <a:normAutofit/>
          </a:bodyPr>
          <a:lstStyle/>
          <a:p>
            <a:pPr algn="ctr"/>
            <a:r>
              <a:rPr lang="fr-FR" sz="3000" b="1" dirty="0">
                <a:solidFill>
                  <a:srgbClr val="FF0000"/>
                </a:solidFill>
                <a:latin typeface="Arial"/>
                <a:cs typeface="Arial"/>
              </a:rPr>
              <a:t>Principales innovations et processus d’appropriation (2/3) </a:t>
            </a:r>
            <a:endParaRPr lang="fr-BF" sz="3000" b="1" dirty="0">
              <a:solidFill>
                <a:srgbClr val="FF0000"/>
              </a:solidFill>
              <a:latin typeface="Arial"/>
              <a:cs typeface="Arial"/>
            </a:endParaRPr>
          </a:p>
        </p:txBody>
      </p:sp>
      <p:sp>
        <p:nvSpPr>
          <p:cNvPr id="7" name="Espace réservé du numéro de diapositive 10">
            <a:extLst>
              <a:ext uri="{FF2B5EF4-FFF2-40B4-BE49-F238E27FC236}">
                <a16:creationId xmlns:a16="http://schemas.microsoft.com/office/drawing/2014/main" id="{FADFF09D-360B-E1F7-29C5-D12FDAF53712}"/>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10</a:t>
            </a:r>
          </a:p>
        </p:txBody>
      </p:sp>
      <p:sp>
        <p:nvSpPr>
          <p:cNvPr id="8" name="Espace réservé du texte 2">
            <a:extLst>
              <a:ext uri="{FF2B5EF4-FFF2-40B4-BE49-F238E27FC236}">
                <a16:creationId xmlns:a16="http://schemas.microsoft.com/office/drawing/2014/main" id="{20C7E5A4-26F1-53D2-154B-AAAB5F5E7087}"/>
              </a:ext>
            </a:extLst>
          </p:cNvPr>
          <p:cNvSpPr txBox="1">
            <a:spLocks/>
          </p:cNvSpPr>
          <p:nvPr/>
        </p:nvSpPr>
        <p:spPr>
          <a:xfrm>
            <a:off x="218921" y="987744"/>
            <a:ext cx="4813562" cy="17262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buFont typeface="Arial" panose="020B0604020202020204" pitchFamily="34" charset="0"/>
              <a:buNone/>
            </a:pPr>
            <a:r>
              <a:rPr lang="fr-FR" altLang="fr-FR" sz="2600" b="1" dirty="0">
                <a:solidFill>
                  <a:srgbClr val="0070C0"/>
                </a:solidFill>
                <a:latin typeface="Arial" panose="020B0604020202020204" pitchFamily="34" charset="0"/>
                <a:cs typeface="Arial" panose="020B0604020202020204" pitchFamily="34" charset="0"/>
              </a:rPr>
              <a:t>Principales innovations (2/2)</a:t>
            </a:r>
            <a:endParaRPr lang="fr-FR" sz="2400" dirty="0">
              <a:solidFill>
                <a:schemeClr val="dk1"/>
              </a:solidFill>
              <a:latin typeface="Arial" panose="020B0604020202020204" pitchFamily="34" charset="0"/>
              <a:cs typeface="Arial" panose="020B0604020202020204" pitchFamily="34" charset="0"/>
              <a:sym typeface="Arial"/>
            </a:endParaRPr>
          </a:p>
          <a:p>
            <a:pPr algn="just">
              <a:lnSpc>
                <a:spcPct val="100000"/>
              </a:lnSpc>
              <a:buFont typeface="Wingdings" panose="05000000000000000000" pitchFamily="2" charset="2"/>
              <a:buChar char="q"/>
            </a:pPr>
            <a:r>
              <a:rPr lang="fr-FR" sz="2400" dirty="0">
                <a:solidFill>
                  <a:schemeClr val="dk1"/>
                </a:solidFill>
                <a:latin typeface="Arial" panose="020B0604020202020204" pitchFamily="34" charset="0"/>
                <a:cs typeface="Arial" panose="020B0604020202020204" pitchFamily="34" charset="0"/>
                <a:sym typeface="Arial"/>
              </a:rPr>
              <a:t>Les actions sont planifiées selon les zones de moyens d’existence. </a:t>
            </a:r>
            <a:endParaRPr lang="fr-FR" sz="2400" dirty="0"/>
          </a:p>
          <a:p>
            <a:pPr marL="114300" indent="0">
              <a:buFont typeface="Arial" panose="020B0604020202020204" pitchFamily="34" charset="0"/>
              <a:buNone/>
            </a:pPr>
            <a:endParaRPr lang="fr-FR" sz="2400" dirty="0"/>
          </a:p>
        </p:txBody>
      </p:sp>
      <p:pic>
        <p:nvPicPr>
          <p:cNvPr id="9" name="Picture 5" descr="carte1.jpg">
            <a:extLst>
              <a:ext uri="{FF2B5EF4-FFF2-40B4-BE49-F238E27FC236}">
                <a16:creationId xmlns:a16="http://schemas.microsoft.com/office/drawing/2014/main" id="{BB2BB882-AB24-96FF-59D5-A63F68F0B51B}"/>
              </a:ext>
            </a:extLst>
          </p:cNvPr>
          <p:cNvPicPr>
            <a:picLocks noChangeAspect="1"/>
          </p:cNvPicPr>
          <p:nvPr/>
        </p:nvPicPr>
        <p:blipFill>
          <a:blip r:embed="rId3" cstate="print"/>
          <a:stretch>
            <a:fillRect/>
          </a:stretch>
        </p:blipFill>
        <p:spPr>
          <a:xfrm>
            <a:off x="5316005" y="1060798"/>
            <a:ext cx="6961875" cy="5238402"/>
          </a:xfrm>
          <a:prstGeom prst="rect">
            <a:avLst/>
          </a:prstGeom>
        </p:spPr>
      </p:pic>
      <p:sp>
        <p:nvSpPr>
          <p:cNvPr id="10" name="Espace réservé du texte 2">
            <a:extLst>
              <a:ext uri="{FF2B5EF4-FFF2-40B4-BE49-F238E27FC236}">
                <a16:creationId xmlns:a16="http://schemas.microsoft.com/office/drawing/2014/main" id="{A957F256-196D-B818-8657-BD123C538A47}"/>
              </a:ext>
            </a:extLst>
          </p:cNvPr>
          <p:cNvSpPr txBox="1">
            <a:spLocks/>
          </p:cNvSpPr>
          <p:nvPr/>
        </p:nvSpPr>
        <p:spPr>
          <a:xfrm>
            <a:off x="11052" y="2531678"/>
            <a:ext cx="4813562" cy="322460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12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1pPr>
            <a:lvl2pPr marL="914400" marR="0" lvl="1" indent="-330200" algn="l" rtl="0">
              <a:lnSpc>
                <a:spcPct val="10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marR="0" lvl="2" indent="-330200" algn="l" rtl="0">
              <a:lnSpc>
                <a:spcPct val="10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0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marL="114300" indent="0" algn="just">
              <a:buNone/>
            </a:pPr>
            <a:r>
              <a:rPr lang="fr-FR" sz="2400" b="1" dirty="0">
                <a:latin typeface="Arial" panose="020B0604020202020204" pitchFamily="34" charset="0"/>
                <a:cs typeface="Arial" panose="020B0604020202020204" pitchFamily="34" charset="0"/>
              </a:rPr>
              <a:t>Avantages : </a:t>
            </a:r>
          </a:p>
          <a:p>
            <a:pPr algn="just">
              <a:buFont typeface="Wingdings" panose="05000000000000000000" pitchFamily="2" charset="2"/>
              <a:buChar char="§"/>
            </a:pPr>
            <a:r>
              <a:rPr lang="fr-FR" sz="2400" dirty="0">
                <a:latin typeface="Arial" panose="020B0604020202020204" pitchFamily="34" charset="0"/>
                <a:cs typeface="Arial" panose="020B0604020202020204" pitchFamily="34" charset="0"/>
              </a:rPr>
              <a:t>Le panier de résilience est en phase avec la vision actuelle des autorité du MARAH ;</a:t>
            </a:r>
          </a:p>
          <a:p>
            <a:pPr algn="just">
              <a:buFont typeface="Wingdings" panose="05000000000000000000" pitchFamily="2" charset="2"/>
              <a:buChar char="§"/>
            </a:pPr>
            <a:r>
              <a:rPr lang="fr-FR" sz="2400" dirty="0">
                <a:latin typeface="Arial" panose="020B0604020202020204" pitchFamily="34" charset="0"/>
                <a:cs typeface="Arial" panose="020B0604020202020204" pitchFamily="34" charset="0"/>
              </a:rPr>
              <a:t>Le panier de résilience contribuera à la mise en œuvre de l’offensive agropastorale et halieutique 2023-2025</a:t>
            </a:r>
          </a:p>
        </p:txBody>
      </p:sp>
    </p:spTree>
    <p:extLst>
      <p:ext uri="{BB962C8B-B14F-4D97-AF65-F5344CB8AC3E}">
        <p14:creationId xmlns:p14="http://schemas.microsoft.com/office/powerpoint/2010/main" val="220441309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07B820EF-8A44-5FA8-F0E4-4F9964C17EC3}"/>
              </a:ext>
            </a:extLst>
          </p:cNvPr>
          <p:cNvSpPr>
            <a:spLocks noGrp="1"/>
          </p:cNvSpPr>
          <p:nvPr>
            <p:ph type="title"/>
          </p:nvPr>
        </p:nvSpPr>
        <p:spPr>
          <a:xfrm>
            <a:off x="847539" y="279733"/>
            <a:ext cx="10778814" cy="540487"/>
          </a:xfrm>
        </p:spPr>
        <p:txBody>
          <a:bodyPr>
            <a:normAutofit/>
          </a:bodyPr>
          <a:lstStyle/>
          <a:p>
            <a:pPr algn="ctr"/>
            <a:r>
              <a:rPr lang="fr-FR" sz="3000" b="1" dirty="0">
                <a:solidFill>
                  <a:srgbClr val="FF0000"/>
                </a:solidFill>
                <a:latin typeface="Arial"/>
                <a:cs typeface="Arial"/>
              </a:rPr>
              <a:t>Principales innovations et processus d’appropriation (3/3) </a:t>
            </a:r>
            <a:endParaRPr lang="fr-BF" sz="3000" b="1" dirty="0">
              <a:solidFill>
                <a:srgbClr val="FF0000"/>
              </a:solidFill>
              <a:latin typeface="Arial"/>
              <a:cs typeface="Arial"/>
            </a:endParaRPr>
          </a:p>
        </p:txBody>
      </p:sp>
      <p:sp>
        <p:nvSpPr>
          <p:cNvPr id="7" name="Espace réservé du numéro de diapositive 10">
            <a:extLst>
              <a:ext uri="{FF2B5EF4-FFF2-40B4-BE49-F238E27FC236}">
                <a16:creationId xmlns:a16="http://schemas.microsoft.com/office/drawing/2014/main" id="{FADFF09D-360B-E1F7-29C5-D12FDAF53712}"/>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11</a:t>
            </a:r>
          </a:p>
        </p:txBody>
      </p:sp>
      <p:sp>
        <p:nvSpPr>
          <p:cNvPr id="3" name="Espace réservé du texte 2">
            <a:extLst>
              <a:ext uri="{FF2B5EF4-FFF2-40B4-BE49-F238E27FC236}">
                <a16:creationId xmlns:a16="http://schemas.microsoft.com/office/drawing/2014/main" id="{A799FBF7-DB95-4954-FD25-8A633E74AA58}"/>
              </a:ext>
            </a:extLst>
          </p:cNvPr>
          <p:cNvSpPr txBox="1">
            <a:spLocks/>
          </p:cNvSpPr>
          <p:nvPr/>
        </p:nvSpPr>
        <p:spPr>
          <a:xfrm>
            <a:off x="750546" y="1390858"/>
            <a:ext cx="10972800" cy="47117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buFont typeface="Arial" panose="020B0604020202020204" pitchFamily="34" charset="0"/>
              <a:buNone/>
            </a:pPr>
            <a:r>
              <a:rPr lang="fr-FR" b="1" dirty="0">
                <a:solidFill>
                  <a:srgbClr val="0070C0"/>
                </a:solidFill>
                <a:latin typeface="Arial" panose="020B0604020202020204" pitchFamily="34" charset="0"/>
                <a:cs typeface="Arial" panose="020B0604020202020204" pitchFamily="34" charset="0"/>
              </a:rPr>
              <a:t>Processus d’appropriation</a:t>
            </a:r>
          </a:p>
          <a:p>
            <a:pPr marL="114300" indent="0">
              <a:lnSpc>
                <a:spcPct val="150000"/>
              </a:lnSpc>
              <a:buFont typeface="Arial" panose="020B0604020202020204" pitchFamily="34" charset="0"/>
              <a:buNone/>
            </a:pPr>
            <a:r>
              <a:rPr lang="fr-FR" sz="2400" dirty="0">
                <a:latin typeface="Arial" panose="020B0604020202020204" pitchFamily="34" charset="0"/>
                <a:cs typeface="Arial" panose="020B0604020202020204" pitchFamily="34" charset="0"/>
              </a:rPr>
              <a:t>Le processus d’appropriation a suivi les étapes suivantes :</a:t>
            </a:r>
          </a:p>
          <a:p>
            <a:pPr lvl="1">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Séance de travail pour harmoniser les coûts du panier de résilience avec ceux du panier minimum de dépense surtout en ce qui concerne le panier humanitaire</a:t>
            </a:r>
          </a:p>
          <a:p>
            <a:pPr lvl="1">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Atelier national de validation du panier de résilience</a:t>
            </a:r>
          </a:p>
          <a:p>
            <a:pPr lvl="1">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Ateliers régionaux de diffusion du panier de résilience</a:t>
            </a:r>
            <a:endParaRPr lang="fr-BF"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86709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B5F2F631-B2C5-CCBE-10CA-53017BC5E1FA}"/>
              </a:ext>
            </a:extLst>
          </p:cNvPr>
          <p:cNvSpPr>
            <a:spLocks noGrp="1"/>
          </p:cNvSpPr>
          <p:nvPr>
            <p:ph type="title"/>
          </p:nvPr>
        </p:nvSpPr>
        <p:spPr>
          <a:xfrm>
            <a:off x="750546" y="205534"/>
            <a:ext cx="10831854" cy="691086"/>
          </a:xfrm>
        </p:spPr>
        <p:txBody>
          <a:bodyPr>
            <a:normAutofit fontScale="90000"/>
          </a:bodyPr>
          <a:lstStyle/>
          <a:p>
            <a:r>
              <a:rPr lang="fr-FR" sz="3600" b="1" dirty="0">
                <a:solidFill>
                  <a:srgbClr val="FF0000"/>
                </a:solidFill>
                <a:latin typeface="Arial"/>
                <a:cs typeface="Arial"/>
              </a:rPr>
              <a:t>Défis liés à la mise en œuvre et recommandations (1/2) </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10BA3EC2-408B-268D-84C0-2FE815432E25}"/>
              </a:ext>
            </a:extLst>
          </p:cNvPr>
          <p:cNvSpPr txBox="1">
            <a:spLocks/>
          </p:cNvSpPr>
          <p:nvPr/>
        </p:nvSpPr>
        <p:spPr>
          <a:xfrm>
            <a:off x="609600" y="1090766"/>
            <a:ext cx="10972800" cy="477742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Font typeface="Arial" panose="020B0604020202020204" pitchFamily="34" charset="0"/>
              <a:buNone/>
            </a:pPr>
            <a:r>
              <a:rPr lang="fr-FR" b="1" dirty="0">
                <a:solidFill>
                  <a:srgbClr val="0070C0"/>
                </a:solidFill>
              </a:rPr>
              <a:t>Défis liés à la mise en œuvre du panier de résilience</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Disponibilité des financements ;</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Accès à la terre par les ménages ; la question foncière a largement été abordée lors du premier panel et sans la terre les ménages vulnérables ne peuvent pas construire leur résilience</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Ciblage (qui permettra d’évaluer les besoins réels de chaque ménage) à travers la méthode HEA ;</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Synergie d’actions avec implication de tous les acteurs (étatiques et non étatiques) ;</a:t>
            </a:r>
          </a:p>
          <a:p>
            <a:pPr marL="342900" indent="-342900" algn="just">
              <a:lnSpc>
                <a:spcPct val="150000"/>
              </a:lnSpc>
              <a:buFont typeface="Wingdings" panose="05000000000000000000" pitchFamily="2" charset="2"/>
              <a:buChar char="q"/>
            </a:pPr>
            <a:r>
              <a:rPr lang="fr-FR" sz="2400" dirty="0">
                <a:latin typeface="Arial" panose="020B0604020202020204" pitchFamily="34" charset="0"/>
                <a:cs typeface="Arial" panose="020B0604020202020204" pitchFamily="34" charset="0"/>
              </a:rPr>
              <a:t>Encadrement et suivi rapproché des bénéficiaires.</a:t>
            </a:r>
          </a:p>
        </p:txBody>
      </p:sp>
      <p:sp>
        <p:nvSpPr>
          <p:cNvPr id="7" name="Espace réservé du numéro de diapositive 10">
            <a:extLst>
              <a:ext uri="{FF2B5EF4-FFF2-40B4-BE49-F238E27FC236}">
                <a16:creationId xmlns:a16="http://schemas.microsoft.com/office/drawing/2014/main" id="{A63342AA-70B5-2018-C96E-5132E7028E08}"/>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12</a:t>
            </a:r>
          </a:p>
        </p:txBody>
      </p:sp>
    </p:spTree>
    <p:extLst>
      <p:ext uri="{BB962C8B-B14F-4D97-AF65-F5344CB8AC3E}">
        <p14:creationId xmlns:p14="http://schemas.microsoft.com/office/powerpoint/2010/main" val="36358640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Espace réservé du texte 2">
            <a:extLst>
              <a:ext uri="{FF2B5EF4-FFF2-40B4-BE49-F238E27FC236}">
                <a16:creationId xmlns:a16="http://schemas.microsoft.com/office/drawing/2014/main" id="{1399EFA3-84C7-70B3-0DF3-8709748CCC00}"/>
              </a:ext>
            </a:extLst>
          </p:cNvPr>
          <p:cNvSpPr txBox="1">
            <a:spLocks/>
          </p:cNvSpPr>
          <p:nvPr/>
        </p:nvSpPr>
        <p:spPr>
          <a:xfrm>
            <a:off x="645268" y="840283"/>
            <a:ext cx="11086289" cy="538702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b="1" dirty="0">
                <a:solidFill>
                  <a:srgbClr val="0070C0"/>
                </a:solidFill>
                <a:latin typeface="Arial" panose="020B0604020202020204" pitchFamily="34" charset="0"/>
                <a:cs typeface="Arial" panose="020B0604020202020204" pitchFamily="34" charset="0"/>
              </a:rPr>
              <a:t>Recommandations</a:t>
            </a:r>
          </a:p>
          <a:p>
            <a:pPr marL="114300" indent="0" algn="just">
              <a:lnSpc>
                <a:spcPct val="150000"/>
              </a:lnSpc>
              <a:buFont typeface="Arial" panose="020B0604020202020204" pitchFamily="34" charset="0"/>
              <a:buNone/>
            </a:pPr>
            <a:r>
              <a:rPr lang="fr-FR" sz="2400" b="1" dirty="0">
                <a:latin typeface="Arial" panose="020B0604020202020204" pitchFamily="34" charset="0"/>
                <a:cs typeface="Arial" panose="020B0604020202020204" pitchFamily="34" charset="0"/>
              </a:rPr>
              <a:t>A l’endroit de l’Etat</a:t>
            </a:r>
          </a:p>
          <a:p>
            <a:pPr lvl="1"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Augmenter le budget alloué à la mise en œuvre des actions du panier de résilience au profit des ménages vulnérables</a:t>
            </a:r>
          </a:p>
          <a:p>
            <a:pPr marL="114300" indent="0" algn="just">
              <a:lnSpc>
                <a:spcPct val="150000"/>
              </a:lnSpc>
              <a:buFont typeface="Arial" panose="020B0604020202020204" pitchFamily="34" charset="0"/>
              <a:buNone/>
            </a:pPr>
            <a:r>
              <a:rPr lang="fr-FR" sz="2400" b="1" dirty="0">
                <a:latin typeface="Arial" panose="020B0604020202020204" pitchFamily="34" charset="0"/>
                <a:cs typeface="Arial" panose="020B0604020202020204" pitchFamily="34" charset="0"/>
              </a:rPr>
              <a:t>A l’endroit des PTF, ONG et associations</a:t>
            </a:r>
          </a:p>
          <a:p>
            <a:pPr lvl="1"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Contribuer à implémenter le panier de résilience dans vos zones d’intervention au profit des ménages vulnérables</a:t>
            </a:r>
          </a:p>
          <a:p>
            <a:pPr lvl="1"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Faire de telle sorte qu’a la fin des interventions, les ménages bénéficiaires arrivent à se prendre en charge eux-mêmes</a:t>
            </a:r>
          </a:p>
          <a:p>
            <a:pPr marL="114300" indent="0">
              <a:buFont typeface="Arial" panose="020B0604020202020204" pitchFamily="34" charset="0"/>
              <a:buNone/>
            </a:pPr>
            <a:endParaRPr lang="fr-BF" dirty="0"/>
          </a:p>
        </p:txBody>
      </p:sp>
      <p:sp>
        <p:nvSpPr>
          <p:cNvPr id="3" name="Espace réservé du numéro de diapositive 10">
            <a:extLst>
              <a:ext uri="{FF2B5EF4-FFF2-40B4-BE49-F238E27FC236}">
                <a16:creationId xmlns:a16="http://schemas.microsoft.com/office/drawing/2014/main" id="{578BF6A9-21DD-23BF-AF0E-BC422FAE8BF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13</a:t>
            </a:r>
          </a:p>
        </p:txBody>
      </p:sp>
      <p:sp>
        <p:nvSpPr>
          <p:cNvPr id="7" name="Titre 1">
            <a:extLst>
              <a:ext uri="{FF2B5EF4-FFF2-40B4-BE49-F238E27FC236}">
                <a16:creationId xmlns:a16="http://schemas.microsoft.com/office/drawing/2014/main" id="{17F7897C-33AC-143F-AA79-87DD5298B0D4}"/>
              </a:ext>
            </a:extLst>
          </p:cNvPr>
          <p:cNvSpPr>
            <a:spLocks noGrp="1"/>
          </p:cNvSpPr>
          <p:nvPr>
            <p:ph type="title"/>
          </p:nvPr>
        </p:nvSpPr>
        <p:spPr>
          <a:xfrm>
            <a:off x="750546" y="205534"/>
            <a:ext cx="10831854" cy="691086"/>
          </a:xfrm>
        </p:spPr>
        <p:txBody>
          <a:bodyPr>
            <a:normAutofit fontScale="90000"/>
          </a:bodyPr>
          <a:lstStyle/>
          <a:p>
            <a:r>
              <a:rPr lang="fr-FR" sz="3600" b="1" dirty="0">
                <a:solidFill>
                  <a:srgbClr val="FF0000"/>
                </a:solidFill>
                <a:latin typeface="Arial"/>
                <a:cs typeface="Arial"/>
              </a:rPr>
              <a:t>Défis liés à la mise en œuvre et recommandations (2/2) </a:t>
            </a:r>
            <a:endParaRPr lang="fr-BF" sz="3600" b="1" dirty="0">
              <a:solidFill>
                <a:srgbClr val="FF0000"/>
              </a:solidFill>
              <a:latin typeface="Arial"/>
              <a:cs typeface="Arial"/>
            </a:endParaRPr>
          </a:p>
        </p:txBody>
      </p:sp>
    </p:spTree>
    <p:extLst>
      <p:ext uri="{BB962C8B-B14F-4D97-AF65-F5344CB8AC3E}">
        <p14:creationId xmlns:p14="http://schemas.microsoft.com/office/powerpoint/2010/main" val="291880988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E1C924E6-A5C0-ED0C-6712-332E564A5113}"/>
              </a:ext>
            </a:extLst>
          </p:cNvPr>
          <p:cNvSpPr>
            <a:spLocks noGrp="1"/>
          </p:cNvSpPr>
          <p:nvPr>
            <p:ph type="title"/>
          </p:nvPr>
        </p:nvSpPr>
        <p:spPr>
          <a:xfrm>
            <a:off x="1351280" y="250087"/>
            <a:ext cx="10292080" cy="597106"/>
          </a:xfrm>
        </p:spPr>
        <p:txBody>
          <a:bodyPr/>
          <a:lstStyle/>
          <a:p>
            <a:r>
              <a:rPr lang="fr-FR" sz="3600" b="1" dirty="0">
                <a:solidFill>
                  <a:srgbClr val="FF0000"/>
                </a:solidFill>
                <a:latin typeface="Arial"/>
                <a:cs typeface="Arial"/>
              </a:rPr>
              <a:t>Conclusion (1/1)</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092586B6-A2B7-A923-1AD2-CAF304F37909}"/>
              </a:ext>
            </a:extLst>
          </p:cNvPr>
          <p:cNvSpPr txBox="1">
            <a:spLocks/>
          </p:cNvSpPr>
          <p:nvPr/>
        </p:nvSpPr>
        <p:spPr>
          <a:xfrm>
            <a:off x="145915" y="1097280"/>
            <a:ext cx="11770468" cy="52120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9388" lvl="2" indent="0" algn="just">
              <a:lnSpc>
                <a:spcPct val="150000"/>
              </a:lnSpc>
              <a:spcBef>
                <a:spcPct val="0"/>
              </a:spcBef>
              <a:buFont typeface="Arial" panose="020B0604020202020204" pitchFamily="34" charset="0"/>
              <a:buNone/>
              <a:defRPr/>
            </a:pPr>
            <a:r>
              <a:rPr lang="fr-CA" sz="2400" dirty="0">
                <a:latin typeface="Arial" panose="020B0604020202020204" pitchFamily="34" charset="0"/>
                <a:cs typeface="Arial" panose="020B0604020202020204" pitchFamily="34" charset="0"/>
              </a:rPr>
              <a:t>Le panier de résilience une</a:t>
            </a:r>
            <a:r>
              <a:rPr lang="fr-FR" sz="2400" dirty="0">
                <a:latin typeface="Arial" panose="020B0604020202020204" pitchFamily="34" charset="0"/>
                <a:ea typeface="Calibri" panose="020F0502020204030204" pitchFamily="34" charset="0"/>
                <a:cs typeface="Arial" panose="020B0604020202020204" pitchFamily="34" charset="0"/>
              </a:rPr>
              <a:t> adaptation stratégique</a:t>
            </a:r>
            <a:r>
              <a:rPr lang="fr-CA" sz="2400" dirty="0">
                <a:latin typeface="Arial" panose="020B0604020202020204" pitchFamily="34" charset="0"/>
                <a:cs typeface="Arial" panose="020B0604020202020204" pitchFamily="34" charset="0"/>
              </a:rPr>
              <a:t> devant permettre à court, moyen et long termes de :</a:t>
            </a: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Rendre disponible les aliments et diversifier l’alimentation au sein des ménages bénéficiaires ; </a:t>
            </a:r>
            <a:endParaRPr lang="fr-FR" sz="2400" dirty="0">
              <a:latin typeface="Arial" panose="020B0604020202020204" pitchFamily="34" charset="0"/>
              <a:cs typeface="Arial" panose="020B0604020202020204" pitchFamily="34" charset="0"/>
            </a:endParaRP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Augmenter les revenus des ménages qui pourront avoir accès aux autres produits de base nécessaires à leur consommation quotidienne ;</a:t>
            </a:r>
            <a:endParaRPr lang="fr-FR" sz="2400" dirty="0">
              <a:latin typeface="Arial" panose="020B0604020202020204" pitchFamily="34" charset="0"/>
              <a:cs typeface="Arial" panose="020B0604020202020204" pitchFamily="34" charset="0"/>
            </a:endParaRP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Contribuer à la constitution des réserves alimentaires locales ;</a:t>
            </a:r>
            <a:endParaRPr lang="fr-FR" sz="2400" dirty="0">
              <a:latin typeface="Arial" panose="020B0604020202020204" pitchFamily="34" charset="0"/>
              <a:cs typeface="Arial" panose="020B0604020202020204" pitchFamily="34" charset="0"/>
            </a:endParaRP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Approvisionner régulièrement les cantines scolaires en produits alimentaires ; </a:t>
            </a:r>
          </a:p>
          <a:p>
            <a:pPr marL="1081088" lvl="3" indent="-444500" algn="just">
              <a:lnSpc>
                <a:spcPct val="150000"/>
              </a:lnSpc>
              <a:spcBef>
                <a:spcPct val="0"/>
              </a:spcBef>
              <a:buFont typeface="Wingdings" panose="05000000000000000000" pitchFamily="2" charset="2"/>
              <a:buChar char="ü"/>
              <a:defRPr/>
            </a:pPr>
            <a:r>
              <a:rPr lang="fr-CA" sz="2400" dirty="0">
                <a:latin typeface="Arial" panose="020B0604020202020204" pitchFamily="34" charset="0"/>
                <a:cs typeface="Arial" panose="020B0604020202020204" pitchFamily="34" charset="0"/>
              </a:rPr>
              <a:t>Employer massivement les jeunes et développer l’économie locale.</a:t>
            </a:r>
            <a:endParaRPr lang="fr-FR" sz="2400"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1259A6FB-F0C7-B2DE-CEFB-11C74755EDD9}"/>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14</a:t>
            </a:r>
          </a:p>
        </p:txBody>
      </p:sp>
    </p:spTree>
    <p:extLst>
      <p:ext uri="{BB962C8B-B14F-4D97-AF65-F5344CB8AC3E}">
        <p14:creationId xmlns:p14="http://schemas.microsoft.com/office/powerpoint/2010/main" val="57964265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803C4BDD-411A-850F-681E-F1913E7C27F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1" y="-1"/>
            <a:ext cx="1903033" cy="1956391"/>
          </a:xfrm>
          <a:prstGeom prst="rect">
            <a:avLst/>
          </a:prstGeom>
          <a:noFill/>
          <a:ln>
            <a:noFill/>
          </a:ln>
        </p:spPr>
      </p:pic>
      <p:sp>
        <p:nvSpPr>
          <p:cNvPr id="3" name="Rectangle 2">
            <a:extLst>
              <a:ext uri="{FF2B5EF4-FFF2-40B4-BE49-F238E27FC236}">
                <a16:creationId xmlns:a16="http://schemas.microsoft.com/office/drawing/2014/main" id="{A7232340-8BC8-B763-12BE-ABC3461D79D1}"/>
              </a:ext>
            </a:extLst>
          </p:cNvPr>
          <p:cNvSpPr/>
          <p:nvPr/>
        </p:nvSpPr>
        <p:spPr>
          <a:xfrm>
            <a:off x="2091055" y="2222818"/>
            <a:ext cx="7777163" cy="1754187"/>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anchor="ctr">
            <a:spAutoFit/>
          </a:bodyPr>
          <a:lstStyle/>
          <a:p>
            <a:pPr algn="ctr" eaLnBrk="1" hangingPunct="1">
              <a:lnSpc>
                <a:spcPct val="150000"/>
              </a:lnSpc>
              <a:defRPr/>
            </a:pPr>
            <a:r>
              <a:rPr lang="fr-FR" sz="3600" b="1" dirty="0">
                <a:solidFill>
                  <a:schemeClr val="tx1"/>
                </a:solidFill>
                <a:effectLst>
                  <a:outerShdw blurRad="50800" dist="38100" dir="10800000" algn="r" rotWithShape="0">
                    <a:prstClr val="black">
                      <a:alpha val="40000"/>
                    </a:prstClr>
                  </a:outerShdw>
                </a:effectLst>
                <a:latin typeface="Arial" panose="020B0604020202020204" pitchFamily="34" charset="0"/>
                <a:cs typeface="Arial" panose="020B0604020202020204" pitchFamily="34" charset="0"/>
              </a:rPr>
              <a:t>MERCI POUR VOTRE AIMABLE ATTENTION!</a:t>
            </a:r>
          </a:p>
        </p:txBody>
      </p:sp>
      <p:pic>
        <p:nvPicPr>
          <p:cNvPr id="7" name="Image 6">
            <a:extLst>
              <a:ext uri="{FF2B5EF4-FFF2-40B4-BE49-F238E27FC236}">
                <a16:creationId xmlns:a16="http://schemas.microsoft.com/office/drawing/2014/main" id="{229D64E0-C635-FC8C-796E-4260FCAA67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77915" y="34401"/>
            <a:ext cx="1903033" cy="1956391"/>
          </a:xfrm>
          <a:prstGeom prst="rect">
            <a:avLst/>
          </a:prstGeom>
          <a:noFill/>
          <a:ln>
            <a:noFill/>
          </a:ln>
        </p:spPr>
      </p:pic>
    </p:spTree>
    <p:extLst>
      <p:ext uri="{BB962C8B-B14F-4D97-AF65-F5344CB8AC3E}">
        <p14:creationId xmlns:p14="http://schemas.microsoft.com/office/powerpoint/2010/main" val="19948741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E1C924E6-A5C0-ED0C-6712-332E564A5113}"/>
              </a:ext>
            </a:extLst>
          </p:cNvPr>
          <p:cNvSpPr>
            <a:spLocks noGrp="1"/>
          </p:cNvSpPr>
          <p:nvPr>
            <p:ph type="title"/>
          </p:nvPr>
        </p:nvSpPr>
        <p:spPr>
          <a:xfrm>
            <a:off x="1351280" y="250087"/>
            <a:ext cx="10292080" cy="597106"/>
          </a:xfrm>
        </p:spPr>
        <p:txBody>
          <a:bodyPr>
            <a:normAutofit/>
          </a:bodyPr>
          <a:lstStyle/>
          <a:p>
            <a:r>
              <a:rPr lang="fr-FR" sz="3600" b="1" dirty="0">
                <a:latin typeface="Times New Roman" panose="02020603050405020304" pitchFamily="18" charset="0"/>
                <a:ea typeface="Calibri" panose="020F0502020204030204" pitchFamily="34" charset="0"/>
                <a:cs typeface="Times New Roman" panose="02020603050405020304" pitchFamily="18" charset="0"/>
              </a:rPr>
              <a:t>Attentes visa à visa des participants de l’atelier </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092586B6-A2B7-A923-1AD2-CAF304F37909}"/>
              </a:ext>
            </a:extLst>
          </p:cNvPr>
          <p:cNvSpPr txBox="1">
            <a:spLocks/>
          </p:cNvSpPr>
          <p:nvPr/>
        </p:nvSpPr>
        <p:spPr>
          <a:xfrm>
            <a:off x="145915" y="794629"/>
            <a:ext cx="11848289" cy="593691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70000"/>
              </a:lnSpc>
              <a:spcBef>
                <a:spcPts val="0"/>
              </a:spcBef>
              <a:spcAft>
                <a:spcPts val="600"/>
              </a:spcAft>
              <a:buNone/>
            </a:pPr>
            <a:r>
              <a:rPr lang="fr-FR" sz="2900" dirty="0">
                <a:effectLst/>
                <a:latin typeface="Arial" panose="020B0604020202020204" pitchFamily="34" charset="0"/>
                <a:ea typeface="Calibri" panose="020F0502020204030204" pitchFamily="34" charset="0"/>
                <a:cs typeface="Arial" panose="020B0604020202020204" pitchFamily="34" charset="0"/>
              </a:rPr>
              <a:t>Au regard du contexte actuel du pays, nous devons nous attaquer aux causes profondes de l’insécurité alimentaire et nutritionnelles. Ces solutions passent par l’accompagnement des ménages vulnérables afin qu’ils renforcent progressivement leurs moyens d’existence pour assurer leur prise en charge et se passent de l’assistance alimentaire.</a:t>
            </a:r>
          </a:p>
          <a:p>
            <a:pPr lvl="0" algn="just">
              <a:lnSpc>
                <a:spcPct val="170000"/>
              </a:lnSpc>
              <a:spcBef>
                <a:spcPts val="0"/>
              </a:spcBef>
              <a:spcAft>
                <a:spcPts val="600"/>
              </a:spcAft>
              <a:buFont typeface="Wingdings" panose="05000000000000000000" pitchFamily="2" charset="2"/>
              <a:buChar char="§"/>
            </a:pPr>
            <a:r>
              <a:rPr lang="fr-FR" sz="2900" dirty="0">
                <a:effectLst/>
                <a:latin typeface="Arial" panose="020B0604020202020204" pitchFamily="34" charset="0"/>
                <a:ea typeface="Calibri" panose="020F0502020204030204" pitchFamily="34" charset="0"/>
                <a:cs typeface="Arial" panose="020B0604020202020204" pitchFamily="34" charset="0"/>
              </a:rPr>
              <a:t>Recentrer les actions du panier afin de contribuer à la mise en œuvre de l’offensive agropastorale</a:t>
            </a:r>
          </a:p>
          <a:p>
            <a:pPr lvl="0" algn="just">
              <a:lnSpc>
                <a:spcPct val="170000"/>
              </a:lnSpc>
              <a:spcBef>
                <a:spcPts val="0"/>
              </a:spcBef>
              <a:spcAft>
                <a:spcPts val="600"/>
              </a:spcAft>
              <a:buFont typeface="Wingdings" panose="05000000000000000000" pitchFamily="2" charset="2"/>
              <a:buChar char="§"/>
            </a:pPr>
            <a:r>
              <a:rPr lang="fr-FR" sz="2900" dirty="0">
                <a:effectLst/>
                <a:latin typeface="Arial" panose="020B0604020202020204" pitchFamily="34" charset="0"/>
                <a:ea typeface="Calibri" panose="020F0502020204030204" pitchFamily="34" charset="0"/>
                <a:cs typeface="Arial" panose="020B0604020202020204" pitchFamily="34" charset="0"/>
              </a:rPr>
              <a:t>Réfléchir sur la stratégie d’implémentation du </a:t>
            </a:r>
            <a:r>
              <a:rPr lang="fr-FR" sz="2900" dirty="0" err="1">
                <a:effectLst/>
                <a:latin typeface="Arial" panose="020B0604020202020204" pitchFamily="34" charset="0"/>
                <a:ea typeface="Calibri" panose="020F0502020204030204" pitchFamily="34" charset="0"/>
                <a:cs typeface="Arial" panose="020B0604020202020204" pitchFamily="34" charset="0"/>
              </a:rPr>
              <a:t>PdR</a:t>
            </a:r>
            <a:r>
              <a:rPr lang="fr-FR" sz="2900" dirty="0">
                <a:effectLst/>
                <a:latin typeface="Arial" panose="020B0604020202020204" pitchFamily="34" charset="0"/>
                <a:ea typeface="Calibri" panose="020F0502020204030204" pitchFamily="34" charset="0"/>
                <a:cs typeface="Arial" panose="020B0604020202020204" pitchFamily="34" charset="0"/>
              </a:rPr>
              <a:t> : devons-nous fournir l’ensemble des kits aux bénéficiaires ou bien faut-il mettre à contribution les acteurs qui interviennent dans le cadre du PRSPV pour fournir aux bénéficiaires pendant la période de soudure l’assistance alimentaire afin de leur de nourrir et de vaquer à leurs travaux de renforcement des moyens d’exitance ?</a:t>
            </a:r>
          </a:p>
          <a:p>
            <a:pPr marL="1081088" lvl="3" indent="-444500" algn="just">
              <a:lnSpc>
                <a:spcPct val="150000"/>
              </a:lnSpc>
              <a:spcBef>
                <a:spcPct val="0"/>
              </a:spcBef>
              <a:buFont typeface="Wingdings" panose="05000000000000000000" pitchFamily="2" charset="2"/>
              <a:buChar char="ü"/>
              <a:defRPr/>
            </a:pPr>
            <a:endParaRPr lang="fr-FR" sz="2400"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1259A6FB-F0C7-B2DE-CEFB-11C74755EDD9}"/>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14</a:t>
            </a:r>
          </a:p>
        </p:txBody>
      </p:sp>
    </p:spTree>
    <p:extLst>
      <p:ext uri="{BB962C8B-B14F-4D97-AF65-F5344CB8AC3E}">
        <p14:creationId xmlns:p14="http://schemas.microsoft.com/office/powerpoint/2010/main" val="136781449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E1C924E6-A5C0-ED0C-6712-332E564A5113}"/>
              </a:ext>
            </a:extLst>
          </p:cNvPr>
          <p:cNvSpPr>
            <a:spLocks noGrp="1"/>
          </p:cNvSpPr>
          <p:nvPr>
            <p:ph type="title"/>
          </p:nvPr>
        </p:nvSpPr>
        <p:spPr>
          <a:xfrm>
            <a:off x="1351280" y="250087"/>
            <a:ext cx="10292080" cy="597106"/>
          </a:xfrm>
        </p:spPr>
        <p:txBody>
          <a:bodyPr>
            <a:normAutofit/>
          </a:bodyPr>
          <a:lstStyle/>
          <a:p>
            <a:r>
              <a:rPr lang="fr-FR" sz="3600" b="1" dirty="0">
                <a:latin typeface="Times New Roman" panose="02020603050405020304" pitchFamily="18" charset="0"/>
                <a:ea typeface="Calibri" panose="020F0502020204030204" pitchFamily="34" charset="0"/>
                <a:cs typeface="Times New Roman" panose="02020603050405020304" pitchFamily="18" charset="0"/>
              </a:rPr>
              <a:t>Attentes visa à visa des participants de l’atelier </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092586B6-A2B7-A923-1AD2-CAF304F37909}"/>
              </a:ext>
            </a:extLst>
          </p:cNvPr>
          <p:cNvSpPr txBox="1">
            <a:spLocks/>
          </p:cNvSpPr>
          <p:nvPr/>
        </p:nvSpPr>
        <p:spPr>
          <a:xfrm>
            <a:off x="145915" y="794629"/>
            <a:ext cx="11896928" cy="5813283"/>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Comment appuyer les ménages qui ont des enfants scolarisés avec le kit éducation ?</a:t>
            </a:r>
          </a:p>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Comment accompagner les bénéficiaires avec les kits Santé et nutrition ?</a:t>
            </a:r>
          </a:p>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Comment se feront les acquisitions d’intrants, petit matériel et noyaux reproducteurs au profit des ménages vulnérables ?</a:t>
            </a:r>
          </a:p>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Pour les ménages qui adopteront la production végétale, quel sera la superficie minimum requise ? Quel sera le nombre d’actifs recommandé ?</a:t>
            </a:r>
          </a:p>
          <a:p>
            <a:pPr lvl="0" algn="just">
              <a:lnSpc>
                <a:spcPct val="170000"/>
              </a:lnSpc>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Comment se fera l’accompagnement des ménages qui opteront le Kit AGR ?</a:t>
            </a:r>
          </a:p>
          <a:p>
            <a:pPr lvl="0" algn="just">
              <a:lnSpc>
                <a:spcPct val="170000"/>
              </a:lnSpc>
              <a:spcAft>
                <a:spcPts val="800"/>
              </a:spcAft>
              <a:buFont typeface="Wingdings" panose="05000000000000000000" pitchFamily="2" charset="2"/>
              <a:buChar char="§"/>
            </a:pPr>
            <a:r>
              <a:rPr lang="fr-FR" sz="4600" dirty="0">
                <a:latin typeface="Arial" panose="020B0604020202020204" pitchFamily="34" charset="0"/>
                <a:ea typeface="Calibri" panose="020F0502020204030204" pitchFamily="34" charset="0"/>
                <a:cs typeface="Arial" panose="020B0604020202020204" pitchFamily="34" charset="0"/>
              </a:rPr>
              <a:t>Quel dispositif d’appui/conseil rapproché faut-il mettre en place pour accompagner les bénéficiaires ?</a:t>
            </a:r>
          </a:p>
          <a:p>
            <a:pPr marL="1081088" lvl="3" indent="-444500" algn="just">
              <a:lnSpc>
                <a:spcPct val="150000"/>
              </a:lnSpc>
              <a:spcBef>
                <a:spcPct val="0"/>
              </a:spcBef>
              <a:buFont typeface="Wingdings" panose="05000000000000000000" pitchFamily="2" charset="2"/>
              <a:buChar char="ü"/>
              <a:defRPr/>
            </a:pPr>
            <a:endParaRPr lang="fr-FR" sz="2400"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1259A6FB-F0C7-B2DE-CEFB-11C74755EDD9}"/>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14</a:t>
            </a:r>
          </a:p>
        </p:txBody>
      </p:sp>
    </p:spTree>
    <p:extLst>
      <p:ext uri="{BB962C8B-B14F-4D97-AF65-F5344CB8AC3E}">
        <p14:creationId xmlns:p14="http://schemas.microsoft.com/office/powerpoint/2010/main" val="8453209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146;p24">
            <a:extLst>
              <a:ext uri="{FF2B5EF4-FFF2-40B4-BE49-F238E27FC236}">
                <a16:creationId xmlns:a16="http://schemas.microsoft.com/office/drawing/2014/main" id="{36E1D850-4C68-ADA9-EB93-D1BCA8C17041}"/>
              </a:ext>
            </a:extLst>
          </p:cNvPr>
          <p:cNvSpPr txBox="1">
            <a:spLocks noGrp="1"/>
          </p:cNvSpPr>
          <p:nvPr>
            <p:ph type="title"/>
          </p:nvPr>
        </p:nvSpPr>
        <p:spPr>
          <a:xfrm>
            <a:off x="1730829" y="85941"/>
            <a:ext cx="8229600" cy="625965"/>
          </a:xfrm>
          <a:prstGeom prst="rect">
            <a:avLst/>
          </a:prstGeom>
        </p:spPr>
        <p:txBody>
          <a:bodyPr spcFirstLastPara="1" wrap="square" lIns="91425" tIns="91425" rIns="91425" bIns="91425" anchor="t" anchorCtr="0">
            <a:noAutofit/>
          </a:bodyPr>
          <a:lstStyle/>
          <a:p>
            <a:r>
              <a:rPr lang="fr" sz="3600" b="1" dirty="0">
                <a:solidFill>
                  <a:srgbClr val="FF0000"/>
                </a:solidFill>
                <a:latin typeface="Arial"/>
                <a:cs typeface="Arial"/>
                <a:sym typeface="Arial"/>
              </a:rPr>
              <a:t>Plan de présentation</a:t>
            </a:r>
            <a:endParaRPr sz="3600" b="1" dirty="0">
              <a:solidFill>
                <a:srgbClr val="FF0000"/>
              </a:solidFill>
              <a:latin typeface="Arial"/>
              <a:cs typeface="Arial"/>
              <a:sym typeface="Arial"/>
            </a:endParaRPr>
          </a:p>
        </p:txBody>
      </p:sp>
      <p:sp>
        <p:nvSpPr>
          <p:cNvPr id="7" name="Rogner un rectangle avec un coin diagonal 4">
            <a:extLst>
              <a:ext uri="{FF2B5EF4-FFF2-40B4-BE49-F238E27FC236}">
                <a16:creationId xmlns:a16="http://schemas.microsoft.com/office/drawing/2014/main" id="{1A01C7C4-966E-7612-CD7C-8DB2BBBCACD6}"/>
              </a:ext>
            </a:extLst>
          </p:cNvPr>
          <p:cNvSpPr/>
          <p:nvPr/>
        </p:nvSpPr>
        <p:spPr>
          <a:xfrm>
            <a:off x="814850" y="5340880"/>
            <a:ext cx="11071358"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cap="all" dirty="0">
                <a:latin typeface="Arial" panose="020B0604020202020204" pitchFamily="34" charset="0"/>
                <a:cs typeface="Arial" panose="020B0604020202020204" pitchFamily="34" charset="0"/>
              </a:rPr>
              <a:t>C</a:t>
            </a:r>
            <a:r>
              <a:rPr lang="fr-FR" sz="2800" dirty="0">
                <a:latin typeface="Arial" panose="020B0604020202020204" pitchFamily="34" charset="0"/>
                <a:cs typeface="Arial" panose="020B0604020202020204" pitchFamily="34" charset="0"/>
              </a:rPr>
              <a:t>onclusion</a:t>
            </a:r>
          </a:p>
          <a:p>
            <a:pPr algn="just">
              <a:defRPr/>
            </a:pPr>
            <a:endParaRPr lang="fr-FR" sz="2000" kern="0" dirty="0">
              <a:solidFill>
                <a:sysClr val="windowText" lastClr="000000"/>
              </a:solidFill>
              <a:latin typeface="High Tower Text" pitchFamily="18" charset="0"/>
              <a:cs typeface="Calibri" pitchFamily="34" charset="0"/>
            </a:endParaRPr>
          </a:p>
        </p:txBody>
      </p:sp>
      <p:sp>
        <p:nvSpPr>
          <p:cNvPr id="8" name="Rogner un rectangle avec un coin diagonal 4">
            <a:extLst>
              <a:ext uri="{FF2B5EF4-FFF2-40B4-BE49-F238E27FC236}">
                <a16:creationId xmlns:a16="http://schemas.microsoft.com/office/drawing/2014/main" id="{A218BA88-17B1-090E-9DE0-4BA4D073EF1B}"/>
              </a:ext>
            </a:extLst>
          </p:cNvPr>
          <p:cNvSpPr/>
          <p:nvPr/>
        </p:nvSpPr>
        <p:spPr>
          <a:xfrm>
            <a:off x="789252" y="4595372"/>
            <a:ext cx="11122554"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cap="all" dirty="0">
                <a:latin typeface="Arial" panose="020B0604020202020204" pitchFamily="34" charset="0"/>
                <a:cs typeface="Arial" panose="020B0604020202020204" pitchFamily="34" charset="0"/>
              </a:rPr>
              <a:t>V. </a:t>
            </a:r>
            <a:r>
              <a:rPr lang="fr-FR" sz="2800" dirty="0">
                <a:latin typeface="Arial" panose="020B0604020202020204" pitchFamily="34" charset="0"/>
                <a:cs typeface="Arial" panose="020B0604020202020204" pitchFamily="34" charset="0"/>
              </a:rPr>
              <a:t>Défis liés à la mise en œuvre du panier et recommandations</a:t>
            </a:r>
            <a:r>
              <a:rPr lang="fr-FR" sz="2800" cap="all" dirty="0">
                <a:latin typeface="Arial" panose="020B0604020202020204" pitchFamily="34" charset="0"/>
                <a:cs typeface="Arial" panose="020B0604020202020204" pitchFamily="34" charset="0"/>
              </a:rPr>
              <a:t> </a:t>
            </a:r>
            <a:endParaRPr lang="fr-FR" sz="2800" dirty="0">
              <a:latin typeface="Arial" panose="020B0604020202020204" pitchFamily="34" charset="0"/>
              <a:cs typeface="Arial" panose="020B0604020202020204" pitchFamily="34" charset="0"/>
            </a:endParaRPr>
          </a:p>
          <a:p>
            <a:pPr algn="just">
              <a:defRPr/>
            </a:pPr>
            <a:endParaRPr lang="fr-FR" sz="2000" kern="0" dirty="0">
              <a:solidFill>
                <a:sysClr val="windowText" lastClr="000000"/>
              </a:solidFill>
              <a:latin typeface="High Tower Text" pitchFamily="18" charset="0"/>
              <a:cs typeface="Calibri" pitchFamily="34" charset="0"/>
            </a:endParaRPr>
          </a:p>
        </p:txBody>
      </p:sp>
      <p:sp>
        <p:nvSpPr>
          <p:cNvPr id="9" name="Rogner un rectangle avec un coin diagonal 4">
            <a:extLst>
              <a:ext uri="{FF2B5EF4-FFF2-40B4-BE49-F238E27FC236}">
                <a16:creationId xmlns:a16="http://schemas.microsoft.com/office/drawing/2014/main" id="{5201732F-4570-400B-D500-E87D1798FDF0}"/>
              </a:ext>
            </a:extLst>
          </p:cNvPr>
          <p:cNvSpPr/>
          <p:nvPr/>
        </p:nvSpPr>
        <p:spPr>
          <a:xfrm>
            <a:off x="774941" y="2358848"/>
            <a:ext cx="11112258"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cap="all" dirty="0">
                <a:latin typeface="Arial" panose="020B0604020202020204" pitchFamily="34" charset="0"/>
                <a:cs typeface="Arial" panose="020B0604020202020204" pitchFamily="34" charset="0"/>
              </a:rPr>
              <a:t>II. </a:t>
            </a:r>
            <a:r>
              <a:rPr lang="fr-FR" sz="2800" dirty="0">
                <a:latin typeface="Arial" panose="020B0604020202020204" pitchFamily="34" charset="0"/>
                <a:cs typeface="Arial" panose="020B0604020202020204" pitchFamily="34" charset="0"/>
              </a:rPr>
              <a:t>Processus d’élaboration et acteurs impliqués</a:t>
            </a:r>
          </a:p>
          <a:p>
            <a:pPr algn="just">
              <a:defRPr/>
            </a:pPr>
            <a:endParaRPr lang="fr-FR" sz="2000" kern="0" dirty="0">
              <a:solidFill>
                <a:sysClr val="windowText" lastClr="000000"/>
              </a:solidFill>
              <a:latin typeface="High Tower Text" pitchFamily="18" charset="0"/>
              <a:cs typeface="Calibri" pitchFamily="34" charset="0"/>
            </a:endParaRPr>
          </a:p>
        </p:txBody>
      </p:sp>
      <p:sp>
        <p:nvSpPr>
          <p:cNvPr id="10" name="Rogner un rectangle avec un coin diagonal 4">
            <a:extLst>
              <a:ext uri="{FF2B5EF4-FFF2-40B4-BE49-F238E27FC236}">
                <a16:creationId xmlns:a16="http://schemas.microsoft.com/office/drawing/2014/main" id="{08A4DE9B-A6B2-6C5C-2C5F-64C9BE695142}"/>
              </a:ext>
            </a:extLst>
          </p:cNvPr>
          <p:cNvSpPr/>
          <p:nvPr/>
        </p:nvSpPr>
        <p:spPr>
          <a:xfrm>
            <a:off x="789252" y="1595608"/>
            <a:ext cx="11071358" cy="685221"/>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r>
              <a:rPr lang="fr-FR" sz="2800" kern="0" dirty="0">
                <a:solidFill>
                  <a:schemeClr val="tx1"/>
                </a:solidFill>
                <a:latin typeface="Arial" panose="020B0604020202020204" pitchFamily="34" charset="0"/>
                <a:cs typeface="Arial" panose="020B0604020202020204" pitchFamily="34" charset="0"/>
              </a:rPr>
              <a:t>I. </a:t>
            </a:r>
            <a:r>
              <a:rPr lang="fr-FR" sz="2800" dirty="0">
                <a:latin typeface="Arial" panose="020B0604020202020204" pitchFamily="34" charset="0"/>
                <a:cs typeface="Arial" panose="020B0604020202020204" pitchFamily="34" charset="0"/>
              </a:rPr>
              <a:t>Objectifs du panier de résilience </a:t>
            </a:r>
          </a:p>
        </p:txBody>
      </p:sp>
      <p:sp>
        <p:nvSpPr>
          <p:cNvPr id="11" name="Rogner un rectangle avec un coin diagonal 4">
            <a:extLst>
              <a:ext uri="{FF2B5EF4-FFF2-40B4-BE49-F238E27FC236}">
                <a16:creationId xmlns:a16="http://schemas.microsoft.com/office/drawing/2014/main" id="{ED68570B-D1A6-7DD5-6921-079112649FEA}"/>
              </a:ext>
            </a:extLst>
          </p:cNvPr>
          <p:cNvSpPr/>
          <p:nvPr/>
        </p:nvSpPr>
        <p:spPr>
          <a:xfrm>
            <a:off x="774941" y="3104356"/>
            <a:ext cx="11122554"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cap="all" dirty="0">
                <a:latin typeface="Arial" panose="020B0604020202020204" pitchFamily="34" charset="0"/>
                <a:cs typeface="Arial" panose="020B0604020202020204" pitchFamily="34" charset="0"/>
              </a:rPr>
              <a:t>III. </a:t>
            </a:r>
            <a:r>
              <a:rPr lang="fr-FR" sz="2800" dirty="0">
                <a:latin typeface="Arial" panose="020B0604020202020204" pitchFamily="34" charset="0"/>
                <a:cs typeface="Arial" panose="020B0604020202020204" pitchFamily="34" charset="0"/>
              </a:rPr>
              <a:t>Contenu du panier de résilience </a:t>
            </a:r>
            <a:r>
              <a:rPr lang="fr-FR" sz="2800" cap="all" dirty="0">
                <a:latin typeface="Arial" panose="020B0604020202020204" pitchFamily="34" charset="0"/>
                <a:cs typeface="Arial" panose="020B0604020202020204" pitchFamily="34" charset="0"/>
              </a:rPr>
              <a:t>  </a:t>
            </a:r>
            <a:endParaRPr lang="fr-FR" sz="2800" dirty="0">
              <a:latin typeface="Arial" panose="020B0604020202020204" pitchFamily="34" charset="0"/>
              <a:cs typeface="Arial" panose="020B0604020202020204" pitchFamily="34" charset="0"/>
            </a:endParaRPr>
          </a:p>
          <a:p>
            <a:pPr algn="just">
              <a:defRPr/>
            </a:pPr>
            <a:endParaRPr lang="fr-FR" sz="2000" kern="0" dirty="0">
              <a:solidFill>
                <a:sysClr val="windowText" lastClr="000000"/>
              </a:solidFill>
              <a:latin typeface="High Tower Text" pitchFamily="18" charset="0"/>
              <a:cs typeface="Calibri" pitchFamily="34" charset="0"/>
            </a:endParaRPr>
          </a:p>
        </p:txBody>
      </p:sp>
      <p:sp>
        <p:nvSpPr>
          <p:cNvPr id="12" name="Rogner un rectangle avec un coin diagonal 4">
            <a:extLst>
              <a:ext uri="{FF2B5EF4-FFF2-40B4-BE49-F238E27FC236}">
                <a16:creationId xmlns:a16="http://schemas.microsoft.com/office/drawing/2014/main" id="{F76282EB-523C-4B1C-FBF4-9FE6D4BA21BA}"/>
              </a:ext>
            </a:extLst>
          </p:cNvPr>
          <p:cNvSpPr/>
          <p:nvPr/>
        </p:nvSpPr>
        <p:spPr>
          <a:xfrm>
            <a:off x="763654" y="3849864"/>
            <a:ext cx="11122554" cy="649287"/>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cap="all" dirty="0">
                <a:latin typeface="Arial" panose="020B0604020202020204" pitchFamily="34" charset="0"/>
                <a:cs typeface="Arial" panose="020B0604020202020204" pitchFamily="34" charset="0"/>
              </a:rPr>
              <a:t>IV. P</a:t>
            </a:r>
            <a:r>
              <a:rPr lang="fr-FR" sz="2800" dirty="0">
                <a:latin typeface="Arial" panose="020B0604020202020204" pitchFamily="34" charset="0"/>
                <a:cs typeface="Arial" panose="020B0604020202020204" pitchFamily="34" charset="0"/>
              </a:rPr>
              <a:t>rincipales innovations et processus d’appropriation du panier</a:t>
            </a:r>
            <a:r>
              <a:rPr lang="fr-FR" sz="2800" cap="all" dirty="0">
                <a:latin typeface="Arial" panose="020B0604020202020204" pitchFamily="34" charset="0"/>
                <a:cs typeface="Arial" panose="020B0604020202020204" pitchFamily="34" charset="0"/>
              </a:rPr>
              <a:t> </a:t>
            </a:r>
            <a:endParaRPr lang="fr-FR" sz="2800" dirty="0">
              <a:latin typeface="Arial" panose="020B0604020202020204" pitchFamily="34" charset="0"/>
              <a:cs typeface="Arial" panose="020B0604020202020204" pitchFamily="34" charset="0"/>
            </a:endParaRPr>
          </a:p>
          <a:p>
            <a:pPr algn="just">
              <a:defRPr/>
            </a:pPr>
            <a:endParaRPr lang="fr-FR" sz="2000" kern="0" dirty="0">
              <a:solidFill>
                <a:sysClr val="windowText" lastClr="000000"/>
              </a:solidFill>
              <a:latin typeface="High Tower Text" pitchFamily="18" charset="0"/>
              <a:cs typeface="Calibri" pitchFamily="34" charset="0"/>
            </a:endParaRPr>
          </a:p>
        </p:txBody>
      </p:sp>
      <p:sp>
        <p:nvSpPr>
          <p:cNvPr id="13" name="Rogner un rectangle avec un coin diagonal 4">
            <a:extLst>
              <a:ext uri="{FF2B5EF4-FFF2-40B4-BE49-F238E27FC236}">
                <a16:creationId xmlns:a16="http://schemas.microsoft.com/office/drawing/2014/main" id="{4000BBEA-8C61-8EC0-5533-576BB04C77A4}"/>
              </a:ext>
            </a:extLst>
          </p:cNvPr>
          <p:cNvSpPr/>
          <p:nvPr/>
        </p:nvSpPr>
        <p:spPr>
          <a:xfrm>
            <a:off x="789252" y="904119"/>
            <a:ext cx="11071358" cy="625965"/>
          </a:xfrm>
          <a:prstGeom prst="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lIns="228600" tIns="228600" rIns="228600" bIns="228600" spcCol="1270" anchor="ctr"/>
          <a:lstStyle/>
          <a:p>
            <a:pPr algn="just">
              <a:defRPr/>
            </a:pPr>
            <a:endParaRPr lang="fr-FR" sz="2400" kern="0" dirty="0">
              <a:solidFill>
                <a:srgbClr val="FF0000"/>
              </a:solidFill>
              <a:latin typeface="High Tower Text" pitchFamily="18" charset="0"/>
              <a:cs typeface="Calibri" pitchFamily="34" charset="0"/>
            </a:endParaRPr>
          </a:p>
          <a:p>
            <a:pPr algn="just">
              <a:defRPr/>
            </a:pPr>
            <a:r>
              <a:rPr lang="fr-FR" sz="2800" kern="0" dirty="0">
                <a:solidFill>
                  <a:schemeClr val="tx1"/>
                </a:solidFill>
                <a:latin typeface="Arial" panose="020B0604020202020204" pitchFamily="34" charset="0"/>
                <a:cs typeface="Arial" panose="020B0604020202020204" pitchFamily="34" charset="0"/>
              </a:rPr>
              <a:t>Introduction</a:t>
            </a:r>
            <a:endParaRPr lang="fr-FR" sz="2800" kern="0" dirty="0">
              <a:solidFill>
                <a:sysClr val="windowText" lastClr="000000"/>
              </a:solidFill>
              <a:latin typeface="Arial" panose="020B0604020202020204" pitchFamily="34" charset="0"/>
              <a:cs typeface="Arial" panose="020B0604020202020204" pitchFamily="34" charset="0"/>
            </a:endParaRPr>
          </a:p>
          <a:p>
            <a:pPr algn="just">
              <a:defRPr/>
            </a:pPr>
            <a:r>
              <a:rPr lang="fr-FR" sz="2000" b="1" kern="0" dirty="0">
                <a:solidFill>
                  <a:sysClr val="windowText" lastClr="000000"/>
                </a:solidFill>
                <a:latin typeface="Lucida Sans Unicode"/>
              </a:rPr>
              <a:t> </a:t>
            </a:r>
            <a:endParaRPr lang="fr-FR" sz="2000" kern="0" dirty="0">
              <a:solidFill>
                <a:sysClr val="windowText" lastClr="000000"/>
              </a:solidFill>
              <a:latin typeface="High Tower Text" pitchFamily="18" charset="0"/>
              <a:cs typeface="Calibri" pitchFamily="34" charset="0"/>
            </a:endParaRPr>
          </a:p>
        </p:txBody>
      </p:sp>
      <p:pic>
        <p:nvPicPr>
          <p:cNvPr id="14" name="Image 13">
            <a:extLst>
              <a:ext uri="{FF2B5EF4-FFF2-40B4-BE49-F238E27FC236}">
                <a16:creationId xmlns:a16="http://schemas.microsoft.com/office/drawing/2014/main" id="{A2140AAB-C51C-47BC-8BE3-37EB86F0D99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15" name="Image 14">
            <a:extLst>
              <a:ext uri="{FF2B5EF4-FFF2-40B4-BE49-F238E27FC236}">
                <a16:creationId xmlns:a16="http://schemas.microsoft.com/office/drawing/2014/main" id="{A7B81590-AA2D-4AD4-793F-CCA093C2999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16" name="Espace réservé du numéro de diapositive 10">
            <a:extLst>
              <a:ext uri="{FF2B5EF4-FFF2-40B4-BE49-F238E27FC236}">
                <a16:creationId xmlns:a16="http://schemas.microsoft.com/office/drawing/2014/main" id="{DF4181A2-AE86-DB52-ABE7-6656B653D7F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2</a:t>
            </a:r>
          </a:p>
        </p:txBody>
      </p:sp>
    </p:spTree>
    <p:extLst>
      <p:ext uri="{BB962C8B-B14F-4D97-AF65-F5344CB8AC3E}">
        <p14:creationId xmlns:p14="http://schemas.microsoft.com/office/powerpoint/2010/main" val="168065703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41454" y="0"/>
            <a:ext cx="739494" cy="760228"/>
          </a:xfrm>
          <a:prstGeom prst="rect">
            <a:avLst/>
          </a:prstGeom>
          <a:noFill/>
          <a:ln>
            <a:noFill/>
          </a:ln>
        </p:spPr>
      </p:pic>
      <p:sp>
        <p:nvSpPr>
          <p:cNvPr id="10" name="Espace réservé du texte 2">
            <a:extLst>
              <a:ext uri="{FF2B5EF4-FFF2-40B4-BE49-F238E27FC236}">
                <a16:creationId xmlns:a16="http://schemas.microsoft.com/office/drawing/2014/main" id="{756EC945-03AF-12E7-A49F-A0B217DB8ABE}"/>
              </a:ext>
            </a:extLst>
          </p:cNvPr>
          <p:cNvSpPr txBox="1">
            <a:spLocks/>
          </p:cNvSpPr>
          <p:nvPr/>
        </p:nvSpPr>
        <p:spPr>
          <a:xfrm>
            <a:off x="206843" y="838285"/>
            <a:ext cx="11816544" cy="5870376"/>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La problématique de la sécurité alimentaire en Afrique de l’Ouest, un enjeu social, économique mais aussi politique que les pouvoirs publics cherchent à juguler.</a:t>
            </a: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Mesures efficaces et structurelles pour enrayer cette situation</a:t>
            </a: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Objectif de Développement Durable (ODD) 2, qui vise à l’échelle mondiale, à « éliminer la faim, assurer la sécurité alimentaire, améliorer la nutrition et promouvoir l’agriculture durable » d’ici à 2030 »</a:t>
            </a: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Les PRP-AGIR, adoptées en 2016 et dont la vision est : à l’horizon 2035 la pauvreté des populations burkinabè et la vulnérabilité de leurs moyens de subsistance sont réduites de moitié et elles jouissent d’une sécurité alimentaire durable</a:t>
            </a: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La PNSAN, adoptée en 2018, avec une vision à l’horizon 2027 qui est </a:t>
            </a:r>
            <a:r>
              <a:rPr lang="fr-FR" sz="3800" dirty="0">
                <a:latin typeface="Arial" panose="020B0604020202020204" pitchFamily="34" charset="0"/>
                <a:ea typeface="Calibri" panose="020F0502020204030204" pitchFamily="34" charset="0"/>
                <a:cs typeface="Arial" panose="020B0604020202020204" pitchFamily="34" charset="0"/>
              </a:rPr>
              <a:t>d’assurer à tout moment, à l’ensemble des populations un accès équitable à une alimentation équilibrée, suffisante et saine afin de contribuer à la réduction de la pauvreté, à la consolidation de la paix sociale et à la réalisation d’un développement durable </a:t>
            </a:r>
            <a:endParaRPr lang="fr-CA" sz="3800" dirty="0">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50000"/>
              </a:lnSpc>
              <a:buFont typeface="Wingdings" panose="05000000000000000000" pitchFamily="2" charset="2"/>
              <a:buChar char="q"/>
            </a:pPr>
            <a:r>
              <a:rPr lang="fr-CA" sz="3800" dirty="0">
                <a:latin typeface="Arial" panose="020B0604020202020204" pitchFamily="34" charset="0"/>
                <a:ea typeface="Calibri" panose="020F0502020204030204" pitchFamily="34" charset="0"/>
                <a:cs typeface="Arial" panose="020B0604020202020204" pitchFamily="34" charset="0"/>
              </a:rPr>
              <a:t>C’est dans ce sens que s’inscrit également le panier de résilience qui </a:t>
            </a:r>
            <a:r>
              <a:rPr lang="fr-FR" sz="3800" dirty="0">
                <a:latin typeface="Arial" panose="020B0604020202020204" pitchFamily="34" charset="0"/>
                <a:ea typeface="Calibri" panose="020F0502020204030204" pitchFamily="34" charset="0"/>
                <a:cs typeface="Arial" panose="020B0604020202020204" pitchFamily="34" charset="0"/>
              </a:rPr>
              <a:t>une adaptation stratégique et programmatique</a:t>
            </a:r>
            <a:r>
              <a:rPr lang="fr-CA" sz="3800" dirty="0">
                <a:latin typeface="Arial" panose="020B0604020202020204" pitchFamily="34" charset="0"/>
                <a:ea typeface="Calibri" panose="020F0502020204030204" pitchFamily="34" charset="0"/>
                <a:cs typeface="Arial" panose="020B0604020202020204" pitchFamily="34" charset="0"/>
              </a:rPr>
              <a:t> développée par le SE-CNSA avec l’appui de l’ensemble des acteurs du dispositif national de SAN pour construire de façon graduelle la résilience des ménages vulnérables.</a:t>
            </a:r>
          </a:p>
          <a:p>
            <a:pPr marL="114300" indent="0">
              <a:buFont typeface="Arial" panose="020B0604020202020204" pitchFamily="34" charset="0"/>
              <a:buNone/>
            </a:pPr>
            <a:endParaRPr lang="fr-BF" dirty="0"/>
          </a:p>
        </p:txBody>
      </p:sp>
      <p:sp>
        <p:nvSpPr>
          <p:cNvPr id="11" name="Espace réservé du numéro de diapositive 10">
            <a:extLst>
              <a:ext uri="{FF2B5EF4-FFF2-40B4-BE49-F238E27FC236}">
                <a16:creationId xmlns:a16="http://schemas.microsoft.com/office/drawing/2014/main" id="{31B000B3-D5B0-0C7B-B744-C03B6F13004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3</a:t>
            </a:r>
          </a:p>
        </p:txBody>
      </p:sp>
      <p:sp>
        <p:nvSpPr>
          <p:cNvPr id="7" name="Google Shape;146;p24">
            <a:extLst>
              <a:ext uri="{FF2B5EF4-FFF2-40B4-BE49-F238E27FC236}">
                <a16:creationId xmlns:a16="http://schemas.microsoft.com/office/drawing/2014/main" id="{E61A093B-A7CE-3C1F-DCCD-D42C2B149F46}"/>
              </a:ext>
            </a:extLst>
          </p:cNvPr>
          <p:cNvSpPr txBox="1">
            <a:spLocks noGrp="1"/>
          </p:cNvSpPr>
          <p:nvPr>
            <p:ph type="title"/>
          </p:nvPr>
        </p:nvSpPr>
        <p:spPr>
          <a:xfrm>
            <a:off x="3260851" y="149339"/>
            <a:ext cx="4531004" cy="553243"/>
          </a:xfrm>
          <a:prstGeom prst="rect">
            <a:avLst/>
          </a:prstGeom>
        </p:spPr>
        <p:txBody>
          <a:bodyPr spcFirstLastPara="1" wrap="square" lIns="91425" tIns="91425" rIns="91425" bIns="91425" anchor="t" anchorCtr="0">
            <a:noAutofit/>
          </a:bodyPr>
          <a:lstStyle/>
          <a:p>
            <a:r>
              <a:rPr lang="fr" sz="3600" b="1" dirty="0">
                <a:solidFill>
                  <a:srgbClr val="FF0000"/>
                </a:solidFill>
                <a:latin typeface="Arial"/>
                <a:cs typeface="Arial"/>
                <a:sym typeface="Arial"/>
              </a:rPr>
              <a:t>Introduction (1/1)</a:t>
            </a:r>
            <a:endParaRPr sz="3600" b="1" dirty="0">
              <a:solidFill>
                <a:srgbClr val="FF0000"/>
              </a:solidFill>
              <a:latin typeface="Arial"/>
              <a:cs typeface="Arial"/>
              <a:sym typeface="Arial"/>
            </a:endParaRPr>
          </a:p>
        </p:txBody>
      </p:sp>
    </p:spTree>
    <p:extLst>
      <p:ext uri="{BB962C8B-B14F-4D97-AF65-F5344CB8AC3E}">
        <p14:creationId xmlns:p14="http://schemas.microsoft.com/office/powerpoint/2010/main" val="15848684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41454" y="0"/>
            <a:ext cx="739494" cy="760228"/>
          </a:xfrm>
          <a:prstGeom prst="rect">
            <a:avLst/>
          </a:prstGeom>
          <a:noFill/>
          <a:ln>
            <a:noFill/>
          </a:ln>
        </p:spPr>
      </p:pic>
      <p:sp>
        <p:nvSpPr>
          <p:cNvPr id="9" name="Google Shape;182;p25">
            <a:extLst>
              <a:ext uri="{FF2B5EF4-FFF2-40B4-BE49-F238E27FC236}">
                <a16:creationId xmlns:a16="http://schemas.microsoft.com/office/drawing/2014/main" id="{30F494C2-CCEA-0453-69EB-D433D0EDC25E}"/>
              </a:ext>
            </a:extLst>
          </p:cNvPr>
          <p:cNvSpPr txBox="1">
            <a:spLocks noGrp="1"/>
          </p:cNvSpPr>
          <p:nvPr>
            <p:ph type="title"/>
          </p:nvPr>
        </p:nvSpPr>
        <p:spPr>
          <a:xfrm>
            <a:off x="1698172" y="179658"/>
            <a:ext cx="8543108" cy="669428"/>
          </a:xfrm>
          <a:prstGeom prst="rect">
            <a:avLst/>
          </a:prstGeom>
        </p:spPr>
        <p:txBody>
          <a:bodyPr spcFirstLastPara="1" wrap="square" lIns="91425" tIns="91425" rIns="91425" bIns="91425" anchor="t" anchorCtr="0">
            <a:noAutofit/>
          </a:bodyPr>
          <a:lstStyle/>
          <a:p>
            <a:r>
              <a:rPr lang="fr-FR" sz="3600" b="1" dirty="0">
                <a:solidFill>
                  <a:srgbClr val="FF0000"/>
                </a:solidFill>
                <a:latin typeface="Arial"/>
                <a:cs typeface="Arial"/>
                <a:sym typeface="Arial"/>
              </a:rPr>
              <a:t>Objectifs du panier de résilience (1/1)</a:t>
            </a:r>
          </a:p>
        </p:txBody>
      </p:sp>
      <p:sp>
        <p:nvSpPr>
          <p:cNvPr id="10" name="Espace réservé du texte 2">
            <a:extLst>
              <a:ext uri="{FF2B5EF4-FFF2-40B4-BE49-F238E27FC236}">
                <a16:creationId xmlns:a16="http://schemas.microsoft.com/office/drawing/2014/main" id="{756EC945-03AF-12E7-A49F-A0B217DB8ABE}"/>
              </a:ext>
            </a:extLst>
          </p:cNvPr>
          <p:cNvSpPr txBox="1">
            <a:spLocks/>
          </p:cNvSpPr>
          <p:nvPr/>
        </p:nvSpPr>
        <p:spPr>
          <a:xfrm>
            <a:off x="198664" y="1075752"/>
            <a:ext cx="11794672" cy="522568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b="1" dirty="0">
                <a:latin typeface="Arial" panose="020B0604020202020204" pitchFamily="34" charset="0"/>
                <a:cs typeface="Arial" panose="020B0604020202020204" pitchFamily="34" charset="0"/>
              </a:rPr>
              <a:t>Objectif global : </a:t>
            </a:r>
            <a:r>
              <a:rPr lang="fr-FR" sz="2400" dirty="0">
                <a:latin typeface="Arial" panose="020B0604020202020204" pitchFamily="34" charset="0"/>
                <a:cs typeface="Arial" panose="020B0604020202020204" pitchFamily="34" charset="0"/>
              </a:rPr>
              <a:t>contribuer à améliorer la sécurité alimentaire et nutritionnelle des ménages vulnérable en mettant l’accent sur le renforcement des moyens d’existence afin de réduire l’assistance alimentaire.</a:t>
            </a:r>
          </a:p>
          <a:p>
            <a:pPr marL="114300" indent="0" algn="just">
              <a:lnSpc>
                <a:spcPct val="150000"/>
              </a:lnSpc>
              <a:buFont typeface="Arial" panose="020B0604020202020204" pitchFamily="34" charset="0"/>
              <a:buNone/>
            </a:pPr>
            <a:r>
              <a:rPr lang="fr-FR" sz="2400" b="1" dirty="0">
                <a:latin typeface="Arial" panose="020B0604020202020204" pitchFamily="34" charset="0"/>
                <a:cs typeface="Arial" panose="020B0604020202020204" pitchFamily="34" charset="0"/>
              </a:rPr>
              <a:t>Objectif spécifiques :</a:t>
            </a:r>
            <a:endParaRPr lang="fr-FR"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restaurer les capacités productives des ménages vulnérables à savoir : accès à la terre, aux intrants, matériel ; </a:t>
            </a:r>
          </a:p>
          <a:p>
            <a:pPr lvl="1"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Construire graduellement la résilience des ménages vulnérables ;</a:t>
            </a:r>
          </a:p>
          <a:p>
            <a:pPr lvl="1"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Amener les ménages vulnérables à se prendre en charge ; </a:t>
            </a:r>
          </a:p>
          <a:p>
            <a:pPr lvl="1"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Accroître le potentiel économique des ménages vulnérables.</a:t>
            </a:r>
          </a:p>
          <a:p>
            <a:pPr marL="114300" indent="0">
              <a:buFont typeface="Arial" panose="020B0604020202020204" pitchFamily="34" charset="0"/>
              <a:buNone/>
            </a:pPr>
            <a:endParaRPr lang="fr-BF" dirty="0"/>
          </a:p>
        </p:txBody>
      </p:sp>
      <p:sp>
        <p:nvSpPr>
          <p:cNvPr id="11" name="Espace réservé du numéro de diapositive 10">
            <a:extLst>
              <a:ext uri="{FF2B5EF4-FFF2-40B4-BE49-F238E27FC236}">
                <a16:creationId xmlns:a16="http://schemas.microsoft.com/office/drawing/2014/main" id="{31B000B3-D5B0-0C7B-B744-C03B6F13004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4</a:t>
            </a:r>
          </a:p>
        </p:txBody>
      </p:sp>
    </p:spTree>
    <p:extLst>
      <p:ext uri="{BB962C8B-B14F-4D97-AF65-F5344CB8AC3E}">
        <p14:creationId xmlns:p14="http://schemas.microsoft.com/office/powerpoint/2010/main" val="17006090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7" name="Titre 1">
            <a:extLst>
              <a:ext uri="{FF2B5EF4-FFF2-40B4-BE49-F238E27FC236}">
                <a16:creationId xmlns:a16="http://schemas.microsoft.com/office/drawing/2014/main" id="{45BC9EB3-8861-58C4-CE7D-5B032233D1B4}"/>
              </a:ext>
            </a:extLst>
          </p:cNvPr>
          <p:cNvSpPr>
            <a:spLocks noGrp="1"/>
          </p:cNvSpPr>
          <p:nvPr>
            <p:ph type="title"/>
          </p:nvPr>
        </p:nvSpPr>
        <p:spPr>
          <a:xfrm>
            <a:off x="1030227" y="238805"/>
            <a:ext cx="11277600" cy="701972"/>
          </a:xfrm>
        </p:spPr>
        <p:txBody>
          <a:bodyPr/>
          <a:lstStyle/>
          <a:p>
            <a:r>
              <a:rPr lang="fr-FR" sz="3200" b="1" dirty="0">
                <a:solidFill>
                  <a:srgbClr val="FF0000"/>
                </a:solidFill>
                <a:latin typeface="Arial"/>
                <a:cs typeface="Arial"/>
              </a:rPr>
              <a:t>Processus d’élaboration et acteurs impliqués (1/1</a:t>
            </a:r>
            <a:r>
              <a:rPr lang="fr-FR" sz="3600" b="1" dirty="0">
                <a:solidFill>
                  <a:srgbClr val="FF0000"/>
                </a:solidFill>
                <a:latin typeface="Arial"/>
                <a:cs typeface="Arial"/>
              </a:rPr>
              <a:t>)</a:t>
            </a:r>
            <a:endParaRPr lang="fr-BF" sz="3600" b="1" dirty="0">
              <a:solidFill>
                <a:srgbClr val="FF0000"/>
              </a:solidFill>
              <a:latin typeface="Arial"/>
              <a:cs typeface="Arial"/>
            </a:endParaRPr>
          </a:p>
        </p:txBody>
      </p:sp>
      <p:sp>
        <p:nvSpPr>
          <p:cNvPr id="8" name="Espace réservé du texte 2">
            <a:extLst>
              <a:ext uri="{FF2B5EF4-FFF2-40B4-BE49-F238E27FC236}">
                <a16:creationId xmlns:a16="http://schemas.microsoft.com/office/drawing/2014/main" id="{33C8048D-E646-4820-52D7-5824F76D940A}"/>
              </a:ext>
            </a:extLst>
          </p:cNvPr>
          <p:cNvSpPr txBox="1">
            <a:spLocks/>
          </p:cNvSpPr>
          <p:nvPr/>
        </p:nvSpPr>
        <p:spPr>
          <a:xfrm>
            <a:off x="250371" y="1092881"/>
            <a:ext cx="11680372" cy="50466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dirty="0">
                <a:latin typeface="Arial" panose="020B0604020202020204" pitchFamily="34" charset="0"/>
                <a:cs typeface="Arial" panose="020B0604020202020204" pitchFamily="34" charset="0"/>
              </a:rPr>
              <a:t>Processus concerté et inclusif avec la participation entre des acteurs étatiques; les partenaires au développement, la société civile et les producteurs. Processus entamé en 2019 avec les étapes suivants :</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cartographie des acteurs de résilience ; </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renforcement des capacités des acteurs de la résilience sur l’outil RIMA II ; </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définition du contenu du panier de résilience ; </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élaboration et finalisation du document du panier de résilience ; </a:t>
            </a:r>
          </a:p>
          <a:p>
            <a:pPr marL="742950" lvl="1" indent="-285750" algn="just">
              <a:lnSpc>
                <a:spcPct val="150000"/>
              </a:lnSpc>
              <a:buFont typeface="Wingdings" panose="05000000000000000000" pitchFamily="2" charset="2"/>
              <a:buChar char="q"/>
            </a:pPr>
            <a:r>
              <a:rPr lang="fr-FR" dirty="0">
                <a:latin typeface="Arial" panose="020B0604020202020204" pitchFamily="34" charset="0"/>
                <a:cs typeface="Arial" panose="020B0604020202020204" pitchFamily="34" charset="0"/>
              </a:rPr>
              <a:t> validation du document du panier de résilience.</a:t>
            </a:r>
          </a:p>
          <a:p>
            <a:endParaRPr lang="fr-BF" dirty="0"/>
          </a:p>
        </p:txBody>
      </p:sp>
      <p:sp>
        <p:nvSpPr>
          <p:cNvPr id="11" name="Espace réservé du numéro de diapositive 10">
            <a:extLst>
              <a:ext uri="{FF2B5EF4-FFF2-40B4-BE49-F238E27FC236}">
                <a16:creationId xmlns:a16="http://schemas.microsoft.com/office/drawing/2014/main" id="{D089F2E4-DB15-C377-E918-2B7ED689087D}"/>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5</a:t>
            </a:r>
          </a:p>
        </p:txBody>
      </p:sp>
    </p:spTree>
    <p:extLst>
      <p:ext uri="{BB962C8B-B14F-4D97-AF65-F5344CB8AC3E}">
        <p14:creationId xmlns:p14="http://schemas.microsoft.com/office/powerpoint/2010/main" val="319275752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41454" y="29128"/>
            <a:ext cx="739494" cy="760228"/>
          </a:xfrm>
          <a:prstGeom prst="rect">
            <a:avLst/>
          </a:prstGeom>
          <a:noFill/>
          <a:ln>
            <a:noFill/>
          </a:ln>
        </p:spPr>
      </p:pic>
      <p:sp>
        <p:nvSpPr>
          <p:cNvPr id="2" name="Titre 1">
            <a:extLst>
              <a:ext uri="{FF2B5EF4-FFF2-40B4-BE49-F238E27FC236}">
                <a16:creationId xmlns:a16="http://schemas.microsoft.com/office/drawing/2014/main" id="{934126AA-18AD-1AC5-00B8-C4D187AE3BFF}"/>
              </a:ext>
            </a:extLst>
          </p:cNvPr>
          <p:cNvSpPr>
            <a:spLocks noGrp="1"/>
          </p:cNvSpPr>
          <p:nvPr>
            <p:ph type="title"/>
          </p:nvPr>
        </p:nvSpPr>
        <p:spPr>
          <a:xfrm>
            <a:off x="1273026" y="29128"/>
            <a:ext cx="9906000" cy="701972"/>
          </a:xfrm>
        </p:spPr>
        <p:txBody>
          <a:bodyPr/>
          <a:lstStyle/>
          <a:p>
            <a:r>
              <a:rPr lang="fr-FR" sz="3600" b="1" dirty="0">
                <a:solidFill>
                  <a:srgbClr val="FF0000"/>
                </a:solidFill>
                <a:latin typeface="Arial"/>
                <a:cs typeface="Arial"/>
              </a:rPr>
              <a:t>Contenu du panier de résilience (1/3)</a:t>
            </a:r>
            <a:endParaRPr lang="fr-BF" sz="36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4D7925B8-DA42-693F-9240-638BD477FE7F}"/>
              </a:ext>
            </a:extLst>
          </p:cNvPr>
          <p:cNvSpPr txBox="1">
            <a:spLocks/>
          </p:cNvSpPr>
          <p:nvPr/>
        </p:nvSpPr>
        <p:spPr>
          <a:xfrm>
            <a:off x="380799" y="760228"/>
            <a:ext cx="11302408" cy="543306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b="1" dirty="0">
                <a:solidFill>
                  <a:srgbClr val="0070C0"/>
                </a:solidFill>
                <a:latin typeface="Arial" panose="020B0604020202020204" pitchFamily="34" charset="0"/>
                <a:cs typeface="Arial" panose="020B0604020202020204" pitchFamily="34" charset="0"/>
              </a:rPr>
              <a:t>Kit humanitaire (1/1) : </a:t>
            </a:r>
          </a:p>
          <a:p>
            <a:pPr marL="114300" indent="0" algn="just">
              <a:lnSpc>
                <a:spcPct val="150000"/>
              </a:lnSpc>
              <a:buFont typeface="Arial" panose="020B0604020202020204" pitchFamily="34" charset="0"/>
              <a:buNone/>
            </a:pPr>
            <a:r>
              <a:rPr lang="fr-FR" sz="2400" dirty="0">
                <a:latin typeface="Arial" panose="020B0604020202020204" pitchFamily="34" charset="0"/>
                <a:cs typeface="Arial" panose="020B0604020202020204" pitchFamily="34" charset="0"/>
              </a:rPr>
              <a:t>Permet au ménage de traverser la période de soudure sans être obligé de vendre ses moyens d’existence.</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Kit alimentaire : </a:t>
            </a:r>
            <a:r>
              <a:rPr lang="fr-FR" dirty="0">
                <a:latin typeface="Arial" panose="020B0604020202020204" pitchFamily="34" charset="0"/>
                <a:cs typeface="Arial" panose="020B0604020202020204" pitchFamily="34" charset="0"/>
              </a:rPr>
              <a:t>Ce kit est composé de céréales (sorgho, mil, maïs, riz), de légumineuses (niébé) et d’huile.                   </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 Kit nutrition : </a:t>
            </a:r>
            <a:r>
              <a:rPr lang="fr-FR" dirty="0">
                <a:latin typeface="Arial" panose="020B0604020202020204" pitchFamily="34" charset="0"/>
                <a:cs typeface="Arial" panose="020B0604020202020204" pitchFamily="34" charset="0"/>
              </a:rPr>
              <a:t>Ce kit est constitué des frais de prise en charge des enfants malnutris du ménage vulnérable ainsi leur accompagnant.</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Kit santé : </a:t>
            </a:r>
            <a:r>
              <a:rPr lang="fr-FR" dirty="0">
                <a:latin typeface="Arial" panose="020B0604020202020204" pitchFamily="34" charset="0"/>
                <a:cs typeface="Arial" panose="020B0604020202020204" pitchFamily="34" charset="0"/>
              </a:rPr>
              <a:t>Ce kit est constitué d’une somme forfaitaire pour les frais de consultation, d’ordonnance, de vaccination.</a:t>
            </a:r>
          </a:p>
          <a:p>
            <a:pPr marL="742950" lvl="1" indent="-285750" algn="just">
              <a:lnSpc>
                <a:spcPct val="150000"/>
              </a:lnSpc>
              <a:buFont typeface="Wingdings" panose="05000000000000000000" pitchFamily="2" charset="2"/>
              <a:buChar char="q"/>
            </a:pPr>
            <a:r>
              <a:rPr lang="fr-FR" sz="2400" b="1" i="1" dirty="0">
                <a:latin typeface="Arial" panose="020B0604020202020204" pitchFamily="34" charset="0"/>
                <a:cs typeface="Arial" panose="020B0604020202020204" pitchFamily="34" charset="0"/>
              </a:rPr>
              <a:t>Kit éducation : </a:t>
            </a:r>
            <a:r>
              <a:rPr lang="fr-FR" sz="2400" dirty="0">
                <a:latin typeface="Arial" panose="020B0604020202020204" pitchFamily="34" charset="0"/>
                <a:cs typeface="Arial" panose="020B0604020202020204" pitchFamily="34" charset="0"/>
              </a:rPr>
              <a:t>Ce kit est constitué de: cotisation APE, fourniture scolaire, tenue scolaire, frais scolaires indirects.</a:t>
            </a:r>
            <a:endParaRPr lang="fr-FR" b="1" dirty="0">
              <a:latin typeface="Arial" panose="020B0604020202020204" pitchFamily="34" charset="0"/>
              <a:cs typeface="Arial" panose="020B0604020202020204" pitchFamily="34" charset="0"/>
            </a:endParaRPr>
          </a:p>
          <a:p>
            <a:pPr marL="92075" lvl="1" indent="0" algn="just">
              <a:lnSpc>
                <a:spcPct val="150000"/>
              </a:lnSpc>
              <a:buFont typeface="Arial" panose="020B0604020202020204" pitchFamily="34" charset="0"/>
              <a:buNone/>
            </a:pPr>
            <a:endParaRPr lang="fr-FR"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EEAD51CB-31B8-2803-8970-A025300EB0B4}"/>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6</a:t>
            </a:r>
          </a:p>
        </p:txBody>
      </p:sp>
    </p:spTree>
    <p:extLst>
      <p:ext uri="{BB962C8B-B14F-4D97-AF65-F5344CB8AC3E}">
        <p14:creationId xmlns:p14="http://schemas.microsoft.com/office/powerpoint/2010/main" val="21948018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7" name="Espace réservé du texte 2">
            <a:extLst>
              <a:ext uri="{FF2B5EF4-FFF2-40B4-BE49-F238E27FC236}">
                <a16:creationId xmlns:a16="http://schemas.microsoft.com/office/drawing/2014/main" id="{141816E0-AB6D-E86C-F091-866D7BF0941D}"/>
              </a:ext>
            </a:extLst>
          </p:cNvPr>
          <p:cNvSpPr txBox="1">
            <a:spLocks/>
          </p:cNvSpPr>
          <p:nvPr/>
        </p:nvSpPr>
        <p:spPr>
          <a:xfrm>
            <a:off x="614830" y="1269372"/>
            <a:ext cx="11282665" cy="51743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b="1" dirty="0">
                <a:solidFill>
                  <a:srgbClr val="0070C0"/>
                </a:solidFill>
                <a:latin typeface="Arial" panose="020B0604020202020204" pitchFamily="34" charset="0"/>
                <a:cs typeface="Arial" panose="020B0604020202020204" pitchFamily="34" charset="0"/>
              </a:rPr>
              <a:t>Kit de résilience (1/2) :</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Kit agriculture  : </a:t>
            </a:r>
            <a:r>
              <a:rPr lang="fr-FR" sz="2400" dirty="0">
                <a:latin typeface="Arial" panose="020B0604020202020204" pitchFamily="34" charset="0"/>
                <a:cs typeface="Arial" panose="020B0604020202020204" pitchFamily="34" charset="0"/>
              </a:rPr>
              <a:t>semences de céréales (maïs, sorgho/mil), semences de niébé, </a:t>
            </a:r>
            <a:r>
              <a:rPr lang="fr-FR" dirty="0">
                <a:latin typeface="Arial" panose="020B0604020202020204" pitchFamily="34" charset="0"/>
                <a:cs typeface="Arial" panose="020B0604020202020204" pitchFamily="34" charset="0"/>
              </a:rPr>
              <a:t>semences maraîchères, </a:t>
            </a:r>
            <a:r>
              <a:rPr lang="fr-FR" sz="2400" dirty="0">
                <a:latin typeface="Arial" panose="020B0604020202020204" pitchFamily="34" charset="0"/>
                <a:cs typeface="Arial" panose="020B0604020202020204" pitchFamily="34" charset="0"/>
              </a:rPr>
              <a:t>engrais minéraux, produits phyto, petit matériel de production végétale. </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Kit élevage 1 : </a:t>
            </a:r>
            <a:r>
              <a:rPr lang="fr-FR" sz="2400" dirty="0">
                <a:latin typeface="Arial" panose="020B0604020202020204" pitchFamily="34" charset="0"/>
                <a:cs typeface="Arial" panose="020B0604020202020204" pitchFamily="34" charset="0"/>
              </a:rPr>
              <a:t>noyaux reproducteurs de caprins (3femelles + 1mâle), aliments, somme forfaitaire pour abri et soins vétérinaires.</a:t>
            </a:r>
          </a:p>
          <a:p>
            <a:pPr marL="742950" lvl="1" indent="-285750" algn="just">
              <a:lnSpc>
                <a:spcPct val="150000"/>
              </a:lnSpc>
              <a:buFont typeface="Wingdings" panose="05000000000000000000" pitchFamily="2" charset="2"/>
              <a:buChar char="q"/>
            </a:pPr>
            <a:r>
              <a:rPr lang="fr-FR" sz="2400" b="1" i="1" dirty="0">
                <a:latin typeface="Arial" panose="020B0604020202020204" pitchFamily="34" charset="0"/>
                <a:cs typeface="Arial" panose="020B0604020202020204" pitchFamily="34" charset="0"/>
              </a:rPr>
              <a:t>Kit élevage 2 : </a:t>
            </a:r>
            <a:r>
              <a:rPr lang="fr-FR" sz="2400" dirty="0">
                <a:latin typeface="Arial" panose="020B0604020202020204" pitchFamily="34" charset="0"/>
                <a:cs typeface="Arial" panose="020B0604020202020204" pitchFamily="34" charset="0"/>
              </a:rPr>
              <a:t>noyaux reproducteurs de </a:t>
            </a:r>
            <a:r>
              <a:rPr lang="fr-FR" dirty="0">
                <a:latin typeface="Arial" panose="020B0604020202020204" pitchFamily="34" charset="0"/>
                <a:cs typeface="Arial" panose="020B0604020202020204" pitchFamily="34" charset="0"/>
              </a:rPr>
              <a:t>ov</a:t>
            </a:r>
            <a:r>
              <a:rPr lang="fr-FR" sz="2400" dirty="0">
                <a:latin typeface="Arial" panose="020B0604020202020204" pitchFamily="34" charset="0"/>
                <a:cs typeface="Arial" panose="020B0604020202020204" pitchFamily="34" charset="0"/>
              </a:rPr>
              <a:t>ins (3femelles + 1mâle), aliments, somme forfaitaire pour abri et soins vétérinaires.</a:t>
            </a:r>
            <a:endParaRPr lang="fr-FR" dirty="0">
              <a:latin typeface="Arial" panose="020B0604020202020204" pitchFamily="34" charset="0"/>
              <a:cs typeface="Arial" panose="020B0604020202020204" pitchFamily="34" charset="0"/>
            </a:endParaRPr>
          </a:p>
          <a:p>
            <a:pPr marL="92075" lvl="1" indent="0" algn="just">
              <a:lnSpc>
                <a:spcPct val="150000"/>
              </a:lnSpc>
              <a:buFont typeface="Arial" panose="020B0604020202020204" pitchFamily="34" charset="0"/>
              <a:buNone/>
            </a:pPr>
            <a:endParaRPr lang="fr-FR" b="1" dirty="0">
              <a:latin typeface="Arial" panose="020B0604020202020204" pitchFamily="34" charset="0"/>
              <a:cs typeface="Arial" panose="020B0604020202020204" pitchFamily="34" charset="0"/>
            </a:endParaRPr>
          </a:p>
          <a:p>
            <a:pPr marL="92075" lvl="1" indent="0" algn="just">
              <a:lnSpc>
                <a:spcPct val="150000"/>
              </a:lnSpc>
              <a:buFont typeface="Arial" panose="020B0604020202020204" pitchFamily="34" charset="0"/>
              <a:buNone/>
            </a:pPr>
            <a:endParaRPr lang="fr-FR" dirty="0">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155DB781-63DE-E344-6687-707E5C5CF64F}"/>
              </a:ext>
            </a:extLst>
          </p:cNvPr>
          <p:cNvSpPr>
            <a:spLocks noGrp="1"/>
          </p:cNvSpPr>
          <p:nvPr>
            <p:ph type="title"/>
          </p:nvPr>
        </p:nvSpPr>
        <p:spPr>
          <a:xfrm>
            <a:off x="1341120" y="275928"/>
            <a:ext cx="9906000" cy="701972"/>
          </a:xfrm>
        </p:spPr>
        <p:txBody>
          <a:bodyPr/>
          <a:lstStyle/>
          <a:p>
            <a:r>
              <a:rPr lang="fr-FR" sz="3600" b="1" dirty="0">
                <a:solidFill>
                  <a:srgbClr val="FF0000"/>
                </a:solidFill>
                <a:latin typeface="Arial"/>
                <a:cs typeface="Arial"/>
              </a:rPr>
              <a:t>Contenu du panier de résilience (2/3)</a:t>
            </a:r>
            <a:endParaRPr lang="fr-BF" sz="3600" b="1" dirty="0">
              <a:solidFill>
                <a:srgbClr val="FF0000"/>
              </a:solidFill>
              <a:latin typeface="Arial"/>
              <a:cs typeface="Arial"/>
            </a:endParaRPr>
          </a:p>
        </p:txBody>
      </p:sp>
      <p:sp>
        <p:nvSpPr>
          <p:cNvPr id="9" name="Espace réservé du numéro de diapositive 10">
            <a:extLst>
              <a:ext uri="{FF2B5EF4-FFF2-40B4-BE49-F238E27FC236}">
                <a16:creationId xmlns:a16="http://schemas.microsoft.com/office/drawing/2014/main" id="{60E670D4-4899-C253-C4D5-69F53275D75F}"/>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7</a:t>
            </a:r>
          </a:p>
        </p:txBody>
      </p:sp>
    </p:spTree>
    <p:extLst>
      <p:ext uri="{BB962C8B-B14F-4D97-AF65-F5344CB8AC3E}">
        <p14:creationId xmlns:p14="http://schemas.microsoft.com/office/powerpoint/2010/main" val="416942582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67947" y="0"/>
            <a:ext cx="739494" cy="760228"/>
          </a:xfrm>
          <a:prstGeom prst="rect">
            <a:avLst/>
          </a:prstGeom>
          <a:noFill/>
          <a:ln>
            <a:noFill/>
          </a:ln>
        </p:spPr>
      </p:pic>
      <p:sp>
        <p:nvSpPr>
          <p:cNvPr id="7" name="Espace réservé du texte 2">
            <a:extLst>
              <a:ext uri="{FF2B5EF4-FFF2-40B4-BE49-F238E27FC236}">
                <a16:creationId xmlns:a16="http://schemas.microsoft.com/office/drawing/2014/main" id="{141816E0-AB6D-E86C-F091-866D7BF0941D}"/>
              </a:ext>
            </a:extLst>
          </p:cNvPr>
          <p:cNvSpPr txBox="1">
            <a:spLocks/>
          </p:cNvSpPr>
          <p:nvPr/>
        </p:nvSpPr>
        <p:spPr>
          <a:xfrm>
            <a:off x="123217" y="1201636"/>
            <a:ext cx="11618068" cy="4751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lnSpc>
                <a:spcPct val="150000"/>
              </a:lnSpc>
              <a:buFont typeface="Arial" panose="020B0604020202020204" pitchFamily="34" charset="0"/>
              <a:buNone/>
            </a:pPr>
            <a:r>
              <a:rPr lang="fr-FR" sz="2400" b="1" dirty="0">
                <a:solidFill>
                  <a:srgbClr val="0070C0"/>
                </a:solidFill>
                <a:latin typeface="Arial" panose="020B0604020202020204" pitchFamily="34" charset="0"/>
                <a:cs typeface="Arial" panose="020B0604020202020204" pitchFamily="34" charset="0"/>
              </a:rPr>
              <a:t>Kit de résilience (2/2) :</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Kit élevage 3 : </a:t>
            </a:r>
            <a:r>
              <a:rPr lang="fr-FR" dirty="0">
                <a:latin typeface="Arial" panose="020B0604020202020204" pitchFamily="34" charset="0"/>
                <a:cs typeface="Arial" panose="020B0604020202020204" pitchFamily="34" charset="0"/>
              </a:rPr>
              <a:t>noyaux reproducteurs de porcins (3femelles + 1mâle), aliments, somme forfaitaire pour abri et soins vétérinaires.</a:t>
            </a: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Kit élevage 4 : </a:t>
            </a:r>
            <a:r>
              <a:rPr lang="fr-FR" sz="2400" dirty="0">
                <a:latin typeface="Arial" panose="020B0604020202020204" pitchFamily="34" charset="0"/>
                <a:cs typeface="Arial" panose="020B0604020202020204" pitchFamily="34" charset="0"/>
              </a:rPr>
              <a:t>noyaux reproducteurs de volaille (10poules + 1coq), aliments volaille</a:t>
            </a:r>
            <a:r>
              <a:rPr lang="fr-FR"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somme forfaitaire pour soins vétérinaires et construction du poulailler.</a:t>
            </a:r>
            <a:endParaRPr lang="fr-FR" dirty="0">
              <a:latin typeface="Arial" panose="020B0604020202020204" pitchFamily="34" charset="0"/>
              <a:cs typeface="Arial" panose="020B0604020202020204" pitchFamily="34" charset="0"/>
            </a:endParaRPr>
          </a:p>
          <a:p>
            <a:pPr marL="742950" lvl="1" indent="-285750" algn="just">
              <a:lnSpc>
                <a:spcPct val="150000"/>
              </a:lnSpc>
              <a:buFont typeface="Wingdings" panose="05000000000000000000" pitchFamily="2" charset="2"/>
              <a:buChar char="q"/>
            </a:pPr>
            <a:r>
              <a:rPr lang="fr-FR" b="1" i="1" dirty="0">
                <a:latin typeface="Arial" panose="020B0604020202020204" pitchFamily="34" charset="0"/>
                <a:cs typeface="Arial" panose="020B0604020202020204" pitchFamily="34" charset="0"/>
              </a:rPr>
              <a:t>Kit AGR : </a:t>
            </a:r>
            <a:r>
              <a:rPr lang="fr-FR" sz="2400" dirty="0">
                <a:latin typeface="Arial" panose="020B0604020202020204" pitchFamily="34" charset="0"/>
                <a:cs typeface="Arial" panose="020B0604020202020204" pitchFamily="34" charset="0"/>
              </a:rPr>
              <a:t>Constitué d’une somme forfaitaire pour permettre aux ménages  vulnérables ne pratiquant ni l’agriculture ni l’élevage de mener une activité génératrice de revenu.</a:t>
            </a:r>
            <a:endParaRPr lang="fr-FR" b="1" dirty="0">
              <a:latin typeface="Arial" panose="020B0604020202020204" pitchFamily="34" charset="0"/>
              <a:cs typeface="Arial" panose="020B0604020202020204" pitchFamily="34" charset="0"/>
            </a:endParaRPr>
          </a:p>
          <a:p>
            <a:pPr marL="92075" lvl="1" indent="0" algn="just">
              <a:lnSpc>
                <a:spcPct val="150000"/>
              </a:lnSpc>
              <a:buFont typeface="Arial" panose="020B0604020202020204" pitchFamily="34" charset="0"/>
              <a:buNone/>
            </a:pPr>
            <a:endParaRPr lang="fr-FR" dirty="0">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155DB781-63DE-E344-6687-707E5C5CF64F}"/>
              </a:ext>
            </a:extLst>
          </p:cNvPr>
          <p:cNvSpPr>
            <a:spLocks noGrp="1"/>
          </p:cNvSpPr>
          <p:nvPr>
            <p:ph type="title"/>
          </p:nvPr>
        </p:nvSpPr>
        <p:spPr>
          <a:xfrm>
            <a:off x="1341120" y="275928"/>
            <a:ext cx="9906000" cy="701972"/>
          </a:xfrm>
        </p:spPr>
        <p:txBody>
          <a:bodyPr/>
          <a:lstStyle/>
          <a:p>
            <a:r>
              <a:rPr lang="fr-FR" sz="3600" b="1" dirty="0">
                <a:solidFill>
                  <a:srgbClr val="FF0000"/>
                </a:solidFill>
                <a:latin typeface="Arial"/>
                <a:cs typeface="Arial"/>
              </a:rPr>
              <a:t>Contenu du panier de résilience (3/3)</a:t>
            </a:r>
            <a:endParaRPr lang="fr-BF" sz="3600" b="1" dirty="0">
              <a:solidFill>
                <a:srgbClr val="FF0000"/>
              </a:solidFill>
              <a:latin typeface="Arial"/>
              <a:cs typeface="Arial"/>
            </a:endParaRPr>
          </a:p>
        </p:txBody>
      </p:sp>
      <p:sp>
        <p:nvSpPr>
          <p:cNvPr id="2" name="Espace réservé du numéro de diapositive 10">
            <a:extLst>
              <a:ext uri="{FF2B5EF4-FFF2-40B4-BE49-F238E27FC236}">
                <a16:creationId xmlns:a16="http://schemas.microsoft.com/office/drawing/2014/main" id="{414E3F37-BDDF-A0BE-6117-7E252345E996}"/>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8</a:t>
            </a:r>
          </a:p>
        </p:txBody>
      </p:sp>
    </p:spTree>
    <p:extLst>
      <p:ext uri="{BB962C8B-B14F-4D97-AF65-F5344CB8AC3E}">
        <p14:creationId xmlns:p14="http://schemas.microsoft.com/office/powerpoint/2010/main" val="42094114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448E8C1-1134-0DB9-6262-D123B1C356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052" y="0"/>
            <a:ext cx="739494" cy="760228"/>
          </a:xfrm>
          <a:prstGeom prst="rect">
            <a:avLst/>
          </a:prstGeom>
          <a:noFill/>
          <a:ln>
            <a:noFill/>
          </a:ln>
        </p:spPr>
      </p:pic>
      <p:pic>
        <p:nvPicPr>
          <p:cNvPr id="6" name="Image 5">
            <a:extLst>
              <a:ext uri="{FF2B5EF4-FFF2-40B4-BE49-F238E27FC236}">
                <a16:creationId xmlns:a16="http://schemas.microsoft.com/office/drawing/2014/main" id="{149DC7F7-A7C6-9A0C-04EE-90352959AD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27748" y="34402"/>
            <a:ext cx="739494" cy="760228"/>
          </a:xfrm>
          <a:prstGeom prst="rect">
            <a:avLst/>
          </a:prstGeom>
          <a:noFill/>
          <a:ln>
            <a:noFill/>
          </a:ln>
        </p:spPr>
      </p:pic>
      <p:sp>
        <p:nvSpPr>
          <p:cNvPr id="2" name="Titre 1">
            <a:extLst>
              <a:ext uri="{FF2B5EF4-FFF2-40B4-BE49-F238E27FC236}">
                <a16:creationId xmlns:a16="http://schemas.microsoft.com/office/drawing/2014/main" id="{07B820EF-8A44-5FA8-F0E4-4F9964C17EC3}"/>
              </a:ext>
            </a:extLst>
          </p:cNvPr>
          <p:cNvSpPr>
            <a:spLocks noGrp="1"/>
          </p:cNvSpPr>
          <p:nvPr>
            <p:ph type="title"/>
          </p:nvPr>
        </p:nvSpPr>
        <p:spPr>
          <a:xfrm>
            <a:off x="836579" y="179517"/>
            <a:ext cx="10778814" cy="540487"/>
          </a:xfrm>
        </p:spPr>
        <p:txBody>
          <a:bodyPr>
            <a:normAutofit/>
          </a:bodyPr>
          <a:lstStyle/>
          <a:p>
            <a:pPr algn="ctr"/>
            <a:r>
              <a:rPr lang="fr-FR" sz="3000" b="1" dirty="0">
                <a:solidFill>
                  <a:srgbClr val="FF0000"/>
                </a:solidFill>
                <a:latin typeface="Arial"/>
                <a:cs typeface="Arial"/>
              </a:rPr>
              <a:t>Principales innovations et processus d’appropriation (1/2) </a:t>
            </a:r>
            <a:endParaRPr lang="fr-BF" sz="3000" b="1" dirty="0">
              <a:solidFill>
                <a:srgbClr val="FF0000"/>
              </a:solidFill>
              <a:latin typeface="Arial"/>
              <a:cs typeface="Arial"/>
            </a:endParaRPr>
          </a:p>
        </p:txBody>
      </p:sp>
      <p:sp>
        <p:nvSpPr>
          <p:cNvPr id="3" name="Espace réservé du texte 2">
            <a:extLst>
              <a:ext uri="{FF2B5EF4-FFF2-40B4-BE49-F238E27FC236}">
                <a16:creationId xmlns:a16="http://schemas.microsoft.com/office/drawing/2014/main" id="{5A0D7D63-9BCF-860A-9DD4-F8E68AB4484E}"/>
              </a:ext>
            </a:extLst>
          </p:cNvPr>
          <p:cNvSpPr txBox="1">
            <a:spLocks/>
          </p:cNvSpPr>
          <p:nvPr/>
        </p:nvSpPr>
        <p:spPr>
          <a:xfrm>
            <a:off x="330740" y="794629"/>
            <a:ext cx="11614826" cy="588385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just">
              <a:buFont typeface="Arial" panose="020B0604020202020204" pitchFamily="34" charset="0"/>
              <a:buNone/>
            </a:pPr>
            <a:r>
              <a:rPr lang="fr-FR" altLang="fr-FR" b="1" dirty="0">
                <a:solidFill>
                  <a:srgbClr val="0070C0"/>
                </a:solidFill>
                <a:latin typeface="Arial" panose="020B0604020202020204" pitchFamily="34" charset="0"/>
                <a:cs typeface="Arial" panose="020B0604020202020204" pitchFamily="34" charset="0"/>
              </a:rPr>
              <a:t>      Principales innovations (1/2)</a:t>
            </a:r>
          </a:p>
          <a:p>
            <a:pPr lvl="2" algn="just">
              <a:lnSpc>
                <a:spcPct val="150000"/>
              </a:lnSpc>
              <a:buFont typeface="Wingdings" panose="05000000000000000000" pitchFamily="2" charset="2"/>
              <a:buChar char="ü"/>
            </a:pPr>
            <a:r>
              <a:rPr lang="fr-FR" altLang="fr-FR" sz="1600" dirty="0">
                <a:latin typeface="Arial" panose="020B0604020202020204" pitchFamily="34" charset="0"/>
                <a:cs typeface="Arial" panose="020B0604020202020204" pitchFamily="34" charset="0"/>
              </a:rPr>
              <a:t> </a:t>
            </a:r>
            <a:r>
              <a:rPr lang="fr-FR" altLang="fr-FR" dirty="0">
                <a:latin typeface="Arial" panose="020B0604020202020204" pitchFamily="34" charset="0"/>
                <a:cs typeface="Arial" panose="020B0604020202020204" pitchFamily="34" charset="0"/>
              </a:rPr>
              <a:t>Une approche qui se veut sortir des sentiers battus de la SAN </a:t>
            </a:r>
          </a:p>
          <a:p>
            <a:pPr lvl="2" algn="just">
              <a:lnSpc>
                <a:spcPct val="150000"/>
              </a:lnSpc>
              <a:buFont typeface="Wingdings" panose="05000000000000000000" pitchFamily="2" charset="2"/>
              <a:buChar char="ü"/>
            </a:pPr>
            <a:r>
              <a:rPr lang="fr-FR" altLang="fr-FR" dirty="0">
                <a:latin typeface="Arial" panose="020B0604020202020204" pitchFamily="34" charset="0"/>
                <a:cs typeface="Arial" panose="020B0604020202020204" pitchFamily="34" charset="0"/>
              </a:rPr>
              <a:t> Le ménage, entité sociale de base et unité d’analyse</a:t>
            </a:r>
          </a:p>
          <a:p>
            <a:pPr lvl="2" algn="just">
              <a:lnSpc>
                <a:spcPct val="150000"/>
              </a:lnSpc>
              <a:buFont typeface="Wingdings" panose="05000000000000000000" pitchFamily="2" charset="2"/>
              <a:buChar char="ü"/>
            </a:pPr>
            <a:r>
              <a:rPr lang="fr-FR" altLang="fr-FR" dirty="0">
                <a:latin typeface="Arial" panose="020B0604020202020204" pitchFamily="34" charset="0"/>
                <a:cs typeface="Arial" panose="020B0604020202020204" pitchFamily="34" charset="0"/>
              </a:rPr>
              <a:t> Le panier de résilience, unité de production et entrée économique</a:t>
            </a:r>
            <a:endParaRPr lang="fr-FR" dirty="0">
              <a:latin typeface="Arial" panose="020B0604020202020204" pitchFamily="34" charset="0"/>
              <a:cs typeface="Arial" panose="020B0604020202020204" pitchFamily="34" charset="0"/>
            </a:endParaRPr>
          </a:p>
          <a:p>
            <a:pPr lvl="2"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Paquets complets d’actions permettant au ménage de sortir progressivement de sa situation de vulnérabilité : kit humanitaire et kit de résilience</a:t>
            </a:r>
          </a:p>
          <a:p>
            <a:pPr lvl="2"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Liberté est donné au ménage de choisir le kit de résilience qu'il souhaite et qui lui permettra à terme de se prendre en charge</a:t>
            </a:r>
          </a:p>
          <a:p>
            <a:pPr lvl="2" algn="just">
              <a:lnSpc>
                <a:spcPct val="150000"/>
              </a:lnSpc>
              <a:buFont typeface="Wingdings" panose="05000000000000000000" pitchFamily="2" charset="2"/>
              <a:buChar char="ü"/>
            </a:pPr>
            <a:r>
              <a:rPr lang="fr-FR" dirty="0">
                <a:latin typeface="Arial" panose="020B0604020202020204" pitchFamily="34" charset="0"/>
                <a:cs typeface="Arial" panose="020B0604020202020204" pitchFamily="34" charset="0"/>
              </a:rPr>
              <a:t> Basé sur les facteurs déterminants pour le renforcement de la résilience : </a:t>
            </a:r>
            <a:r>
              <a:rPr lang="fr-FR" b="1" i="1" dirty="0">
                <a:latin typeface="Arial" panose="020B0604020202020204" pitchFamily="34" charset="0"/>
                <a:cs typeface="Arial" panose="020B0604020202020204" pitchFamily="34" charset="0"/>
              </a:rPr>
              <a:t>services sociaux de base, actifs : </a:t>
            </a:r>
            <a:r>
              <a:rPr lang="fr-FR" i="1" dirty="0">
                <a:latin typeface="Arial" panose="020B0604020202020204" pitchFamily="34" charset="0"/>
                <a:cs typeface="Arial" panose="020B0604020202020204" pitchFamily="34" charset="0"/>
              </a:rPr>
              <a:t>actifs productifs et non productifs : la terre, le bétail et les biens durables</a:t>
            </a:r>
            <a:r>
              <a:rPr lang="fr-FR" b="1" i="1" dirty="0">
                <a:latin typeface="Arial" panose="020B0604020202020204" pitchFamily="34" charset="0"/>
                <a:cs typeface="Arial" panose="020B0604020202020204" pitchFamily="34" charset="0"/>
              </a:rPr>
              <a:t> , filets sociaux de protection, capacités d’adaptation </a:t>
            </a:r>
            <a:r>
              <a:rPr lang="fr-FR" i="1" dirty="0">
                <a:latin typeface="Arial" panose="020B0604020202020204" pitchFamily="34" charset="0"/>
                <a:cs typeface="Arial" panose="020B0604020202020204" pitchFamily="34" charset="0"/>
              </a:rPr>
              <a:t>qui est la capacité d'un ménage à s'adapter à une nouvelle situation et à développer de nouvelles stratégies d’adaptation.</a:t>
            </a:r>
          </a:p>
          <a:p>
            <a:pPr marL="914400" lvl="2" indent="0" algn="just">
              <a:lnSpc>
                <a:spcPct val="150000"/>
              </a:lnSpc>
              <a:buNone/>
            </a:pPr>
            <a:r>
              <a:rPr lang="fr-FR" sz="2000" b="1" i="1" dirty="0">
                <a:solidFill>
                  <a:prstClr val="black"/>
                </a:solidFill>
                <a:latin typeface="Arial" panose="020B0604020202020204" pitchFamily="34" charset="0"/>
                <a:ea typeface="Calibri" panose="020F0502020204030204" pitchFamily="34" charset="0"/>
                <a:cs typeface="Arial" panose="020B0604020202020204" pitchFamily="34" charset="0"/>
              </a:rPr>
              <a:t>NB: Le fait d’avoir plusieurs sources de revenu, par exemple, peut atténuer les effets négatifs d’un choc sur un ménage. </a:t>
            </a:r>
            <a:endParaRPr lang="fr-FR" i="1" dirty="0">
              <a:latin typeface="Arial" panose="020B0604020202020204" pitchFamily="34" charset="0"/>
              <a:cs typeface="Arial" panose="020B0604020202020204" pitchFamily="34" charset="0"/>
            </a:endParaRPr>
          </a:p>
          <a:p>
            <a:pPr lvl="2" algn="just">
              <a:lnSpc>
                <a:spcPct val="150000"/>
              </a:lnSpc>
              <a:buFont typeface="Wingdings" panose="05000000000000000000" pitchFamily="2" charset="2"/>
              <a:buChar char="ü"/>
            </a:pPr>
            <a:endParaRPr lang="fr-FR" i="1" dirty="0">
              <a:latin typeface="Arial" panose="020B0604020202020204" pitchFamily="34" charset="0"/>
              <a:cs typeface="Arial" panose="020B0604020202020204" pitchFamily="34" charset="0"/>
            </a:endParaRPr>
          </a:p>
        </p:txBody>
      </p:sp>
      <p:sp>
        <p:nvSpPr>
          <p:cNvPr id="7" name="Espace réservé du numéro de diapositive 10">
            <a:extLst>
              <a:ext uri="{FF2B5EF4-FFF2-40B4-BE49-F238E27FC236}">
                <a16:creationId xmlns:a16="http://schemas.microsoft.com/office/drawing/2014/main" id="{FADFF09D-360B-E1F7-29C5-D12FDAF53712}"/>
              </a:ext>
            </a:extLst>
          </p:cNvPr>
          <p:cNvSpPr txBox="1">
            <a:spLocks/>
          </p:cNvSpPr>
          <p:nvPr/>
        </p:nvSpPr>
        <p:spPr>
          <a:xfrm>
            <a:off x="11052" y="6443752"/>
            <a:ext cx="1019175" cy="365125"/>
          </a:xfrm>
          <a:prstGeom prst="ellipse">
            <a:avLst/>
          </a:prstGeom>
          <a:ln>
            <a:solidFill>
              <a:srgbClr val="FFC000"/>
            </a:solidFill>
          </a:ln>
        </p:spPr>
        <p:style>
          <a:lnRef idx="2">
            <a:schemeClr val="accent3"/>
          </a:lnRef>
          <a:fillRef idx="1">
            <a:schemeClr val="lt1"/>
          </a:fillRef>
          <a:effectRef idx="0">
            <a:schemeClr val="accent3"/>
          </a:effectRef>
          <a:fontRef idx="minor">
            <a:schemeClr val="dk1"/>
          </a:fontRef>
        </p:style>
        <p:txBody>
          <a:bodyPr anchor="ctr"/>
          <a:lstStyle>
            <a:defPPr>
              <a:defRPr lang="fr-FR"/>
            </a:defPPr>
            <a:lvl1pPr marL="0" algn="r" defTabSz="914400" rtl="0" eaLnBrk="0" latinLnBrk="0" hangingPunct="0">
              <a:defRPr sz="1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0" latinLnBrk="0" hangingPunct="0">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defRPr sz="1800" kern="1200">
                <a:solidFill>
                  <a:schemeClr val="tx1"/>
                </a:solidFill>
                <a:latin typeface="Arial" panose="020B0604020202020204" pitchFamily="34" charset="0"/>
                <a:ea typeface="+mn-ea"/>
                <a:cs typeface="Arial" panose="020B0604020202020204" pitchFamily="34" charset="0"/>
              </a:defRPr>
            </a:lvl9pPr>
          </a:lstStyle>
          <a:p>
            <a:pPr algn="ctr" eaLnBrk="1" fontAlgn="auto" hangingPunct="1">
              <a:spcBef>
                <a:spcPts val="0"/>
              </a:spcBef>
              <a:spcAft>
                <a:spcPts val="0"/>
              </a:spcAft>
              <a:defRPr/>
            </a:pPr>
            <a:r>
              <a:rPr lang="fr-FR" altLang="fr-FR" sz="3200" b="1" dirty="0">
                <a:solidFill>
                  <a:srgbClr val="000000"/>
                </a:solidFill>
              </a:rPr>
              <a:t>9</a:t>
            </a:r>
          </a:p>
        </p:txBody>
      </p:sp>
    </p:spTree>
    <p:extLst>
      <p:ext uri="{BB962C8B-B14F-4D97-AF65-F5344CB8AC3E}">
        <p14:creationId xmlns:p14="http://schemas.microsoft.com/office/powerpoint/2010/main" val="99241067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A65CF24E2CCB47876795610C76E9A7" ma:contentTypeVersion="100" ma:contentTypeDescription="Create a new document." ma:contentTypeScope="" ma:versionID="200d33c585e4ff8b67a4d1fe27d8e26c">
  <xsd:schema xmlns:xsd="http://www.w3.org/2001/XMLSchema" xmlns:xs="http://www.w3.org/2001/XMLSchema" xmlns:p="http://schemas.microsoft.com/office/2006/metadata/properties" xmlns:ns1="http://schemas.microsoft.com/sharepoint/v3" xmlns:ns2="a96d1671-b0b4-4464-a043-593dbebfaddd" xmlns:ns3="18bd3759-27b3-4e3e-8815-95d00e93ca02" targetNamespace="http://schemas.microsoft.com/office/2006/metadata/properties" ma:root="true" ma:fieldsID="36db0489d68ea0889f8eda984e84ec34" ns1:_="" ns2:_="" ns3:_="">
    <xsd:import namespace="http://schemas.microsoft.com/sharepoint/v3"/>
    <xsd:import namespace="a96d1671-b0b4-4464-a043-593dbebfaddd"/>
    <xsd:import namespace="18bd3759-27b3-4e3e-8815-95d00e93ca0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AutoKeyPoints" minOccurs="0"/>
                <xsd:element ref="ns3:MediaServiceKeyPoints" minOccurs="0"/>
                <xsd:element ref="ns3:MediaServiceDateTaken" minOccurs="0"/>
                <xsd:element ref="ns3:MediaServiceGenerationTime" minOccurs="0"/>
                <xsd:element ref="ns3:MediaServiceEventHashCode" minOccurs="0"/>
                <xsd:element ref="ns3:MediaServiceOCR" minOccurs="0"/>
                <xsd:element ref="ns1:_ip_UnifiedCompliancePolicyProperties" minOccurs="0"/>
                <xsd:element ref="ns1:_ip_UnifiedCompliancePolicyUIAction" minOccurs="0"/>
                <xsd:element ref="ns3:MediaServiceLocation" minOccurs="0"/>
                <xsd:element ref="ns3:lcf76f155ced4ddcb4097134ff3c332f" minOccurs="0"/>
                <xsd:element ref="ns2:TaxCatchAll" minOccurs="0"/>
                <xsd:element ref="ns3:Year" minOccurs="0"/>
                <xsd:element ref="ns3:MediaServiceObjectDetectorVersion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6d1671-b0b4-4464-a043-593dbebfadd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0a8e3777-5ae6-4194-b38e-2d3bd7ec326e}" ma:internalName="TaxCatchAll" ma:showField="CatchAllData" ma:web="a96d1671-b0b4-4464-a043-593dbebfadd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8bd3759-27b3-4e3e-8815-95d00e93ca0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dcea9d53-396a-4643-8c3b-a46bd9f06c0a" ma:termSetId="09814cd3-568e-fe90-9814-8d621ff8fb84" ma:anchorId="fba54fb3-c3e1-fe81-a776-ca4b69148c4d" ma:open="true" ma:isKeyword="false">
      <xsd:complexType>
        <xsd:sequence>
          <xsd:element ref="pc:Terms" minOccurs="0" maxOccurs="1"/>
        </xsd:sequence>
      </xsd:complexType>
    </xsd:element>
    <xsd:element name="Year" ma:index="27" nillable="true" ma:displayName="Year" ma:format="Dropdown" ma:internalName="Year">
      <xsd:simpleType>
        <xsd:restriction base="dms:Text">
          <xsd:maxLength value="255"/>
        </xsd:restriction>
      </xsd:simple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LengthInSeconds" ma:index="29"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a96d1671-b0b4-4464-a043-593dbebfaddd" xsi:nil="true"/>
    <lcf76f155ced4ddcb4097134ff3c332f xmlns="18bd3759-27b3-4e3e-8815-95d00e93ca02">
      <Terms xmlns="http://schemas.microsoft.com/office/infopath/2007/PartnerControls"/>
    </lcf76f155ced4ddcb4097134ff3c332f>
    <Year xmlns="18bd3759-27b3-4e3e-8815-95d00e93ca02" xsi:nil="true"/>
    <_dlc_DocId xmlns="a96d1671-b0b4-4464-a043-593dbebfaddd">XV4EPD6DQDWV-1103935761-7028</_dlc_DocId>
    <_dlc_DocIdUrl xmlns="a96d1671-b0b4-4464-a043-593dbebfaddd">
      <Url>https://acdivoca.sharepoint.com/sites/Intranet/projects/Burkina Faso/vimplus/_layouts/15/DocIdRedir.aspx?ID=XV4EPD6DQDWV-1103935761-7028</Url>
      <Description>XV4EPD6DQDWV-1103935761-7028</Description>
    </_dlc_DocIdUrl>
  </documentManagement>
</p:properties>
</file>

<file path=customXml/itemProps1.xml><?xml version="1.0" encoding="utf-8"?>
<ds:datastoreItem xmlns:ds="http://schemas.openxmlformats.org/officeDocument/2006/customXml" ds:itemID="{8D1FF0FD-6C1D-4562-8D66-CE146054D2B9}"/>
</file>

<file path=customXml/itemProps2.xml><?xml version="1.0" encoding="utf-8"?>
<ds:datastoreItem xmlns:ds="http://schemas.openxmlformats.org/officeDocument/2006/customXml" ds:itemID="{CA58A557-FFB7-43E6-A7BC-52D7CF870FC7}"/>
</file>

<file path=customXml/itemProps3.xml><?xml version="1.0" encoding="utf-8"?>
<ds:datastoreItem xmlns:ds="http://schemas.openxmlformats.org/officeDocument/2006/customXml" ds:itemID="{453555B7-E8E1-4BD1-BA32-BBF46173B7EB}"/>
</file>

<file path=customXml/itemProps4.xml><?xml version="1.0" encoding="utf-8"?>
<ds:datastoreItem xmlns:ds="http://schemas.openxmlformats.org/officeDocument/2006/customXml" ds:itemID="{6A8E6450-B7BF-476B-9C63-3320B37DE5D8}"/>
</file>

<file path=docProps/app.xml><?xml version="1.0" encoding="utf-8"?>
<Properties xmlns="http://schemas.openxmlformats.org/officeDocument/2006/extended-properties" xmlns:vt="http://schemas.openxmlformats.org/officeDocument/2006/docPropsVTypes">
  <TotalTime>340</TotalTime>
  <Words>1605</Words>
  <Application>Microsoft Office PowerPoint</Application>
  <PresentationFormat>Widescreen</PresentationFormat>
  <Paragraphs>126</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High Tower Text</vt:lpstr>
      <vt:lpstr>Lucida Sans Unicode</vt:lpstr>
      <vt:lpstr>Times New Roman</vt:lpstr>
      <vt:lpstr>Wingdings</vt:lpstr>
      <vt:lpstr>Thème Office</vt:lpstr>
      <vt:lpstr>PowerPoint Presentation</vt:lpstr>
      <vt:lpstr>Plan de présentation</vt:lpstr>
      <vt:lpstr>Introduction (1/1)</vt:lpstr>
      <vt:lpstr>Objectifs du panier de résilience (1/1)</vt:lpstr>
      <vt:lpstr>Processus d’élaboration et acteurs impliqués (1/1)</vt:lpstr>
      <vt:lpstr>Contenu du panier de résilience (1/3)</vt:lpstr>
      <vt:lpstr>Contenu du panier de résilience (2/3)</vt:lpstr>
      <vt:lpstr>Contenu du panier de résilience (3/3)</vt:lpstr>
      <vt:lpstr>Principales innovations et processus d’appropriation (1/2) </vt:lpstr>
      <vt:lpstr>Principales innovations et processus d’appropriation (2/3) </vt:lpstr>
      <vt:lpstr>Principales innovations et processus d’appropriation (3/3) </vt:lpstr>
      <vt:lpstr>Défis liés à la mise en œuvre et recommandations (1/2) </vt:lpstr>
      <vt:lpstr>Défis liés à la mise en œuvre et recommandations (2/2) </vt:lpstr>
      <vt:lpstr>Conclusion (1/1)</vt:lpstr>
      <vt:lpstr>PowerPoint Presentation</vt:lpstr>
      <vt:lpstr>Attentes visa à visa des participants de l’atelier </vt:lpstr>
      <vt:lpstr>Attentes visa à visa des participants de l’atelier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Lucien Ouali</cp:lastModifiedBy>
  <cp:revision>17</cp:revision>
  <dcterms:created xsi:type="dcterms:W3CDTF">2023-09-27T16:15:32Z</dcterms:created>
  <dcterms:modified xsi:type="dcterms:W3CDTF">2023-12-12T07:18:45Z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0x010100A9A65CF24E2CCB47876795610C76E9A7</vt:lpwstr>
  </property>
  <property fmtid="{D5CDD505-2E9C-101B-9397-08002B2CF9AE}" pid="3" name="_dlc_DocIdItemGuid">
    <vt:lpwstr>c7095f1e-2e88-42f5-8e42-2bebc27b0ce5</vt:lpwstr>
  </property>
</Properties>
</file>