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drawings/drawing1.xml" ContentType="application/vnd.openxmlformats-officedocument.drawingml.chartshapes+xml"/>
  <Override PartName="/ppt/slideMasters/slideMaster1.xml" ContentType="application/vnd.openxmlformats-officedocument.presentationml.slideMaster+xml"/>
  <Override PartName="/ppt/slideLayouts/slideLayout2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authors.xml" ContentType="application/vnd.ms-powerpoint.author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58" r:id="rId2"/>
    <p:sldId id="338" r:id="rId3"/>
    <p:sldId id="323" r:id="rId4"/>
    <p:sldId id="353" r:id="rId5"/>
    <p:sldId id="325" r:id="rId6"/>
    <p:sldId id="354" r:id="rId7"/>
    <p:sldId id="360" r:id="rId8"/>
    <p:sldId id="355" r:id="rId9"/>
    <p:sldId id="340" r:id="rId10"/>
    <p:sldId id="344" r:id="rId11"/>
    <p:sldId id="359" r:id="rId12"/>
    <p:sldId id="356" r:id="rId13"/>
    <p:sldId id="346" r:id="rId14"/>
    <p:sldId id="357" r:id="rId15"/>
    <p:sldId id="347" r:id="rId16"/>
    <p:sldId id="371" r:id="rId17"/>
    <p:sldId id="370" r:id="rId18"/>
    <p:sldId id="369" r:id="rId19"/>
    <p:sldId id="368" r:id="rId20"/>
    <p:sldId id="362" r:id="rId21"/>
    <p:sldId id="364" r:id="rId22"/>
    <p:sldId id="349" r:id="rId23"/>
    <p:sldId id="350" r:id="rId24"/>
    <p:sldId id="351" r:id="rId25"/>
    <p:sldId id="372" r:id="rId26"/>
    <p:sldId id="335" r:id="rId27"/>
  </p:sldIdLst>
  <p:sldSz cx="9144000" cy="5184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CB4BB5-CCA3-F558-80F6-8432DD899CF6}" name="KONE SAYON" initials="KS" userId="S::skone@prepareproject.org::56dd2058-11bc-46d8-b7e6-49be0fa2a7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7C"/>
    <a:srgbClr val="651D32"/>
    <a:srgbClr val="002F6C"/>
    <a:srgbClr val="BA0C2F"/>
    <a:srgbClr val="93949E"/>
    <a:srgbClr val="E7E7E5"/>
    <a:srgbClr val="CFCDC9"/>
    <a:srgbClr val="FFFFFF"/>
    <a:srgbClr val="6C6463"/>
    <a:srgbClr val="006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4DDBBA-07A2-4B1A-BAD6-1F20A8CF393C}" v="4" dt="2023-12-06T21:22:50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9841" autoAdjust="0"/>
  </p:normalViewPr>
  <p:slideViewPr>
    <p:cSldViewPr snapToGrid="0" snapToObjects="1">
      <p:cViewPr varScale="1">
        <p:scale>
          <a:sx n="140" d="100"/>
          <a:sy n="140" d="100"/>
        </p:scale>
        <p:origin x="714" y="120"/>
      </p:cViewPr>
      <p:guideLst>
        <p:guide orient="horz" pos="163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poda\OneDrive%20-%20Pathfinder%20International\Documents\AN%202023\DHIS%202\Mise%20&#224;%20jour%20DHIS%202\Donn&#233;es%20accoucheuses%20villageoises\Base%20de%20donn&#233;es%20A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poda\OneDrive%20-%20Pathfinder%20International\Documents\AN%202023\DHIS%202\Mise%20&#224;%20jour%20DHIS%202\Donn&#233;es%20accoucheuses%20villageoises\Base%20de%20donn&#233;es%20AV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Calculation!$F$30</c:f>
              <c:strCache>
                <c:ptCount val="1"/>
                <c:pt idx="0">
                  <c:v>Somme de  Nombre d'accouchements réalisés par les AV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Calculation!$E$31:$E$36</c:f>
              <c:strCache>
                <c:ptCount val="6"/>
                <c:pt idx="0">
                  <c:v>DS Barsalogho</c:v>
                </c:pt>
                <c:pt idx="1">
                  <c:v>DS Bogande</c:v>
                </c:pt>
                <c:pt idx="2">
                  <c:v>DS Dori</c:v>
                </c:pt>
                <c:pt idx="3">
                  <c:v>DS Kongoussi</c:v>
                </c:pt>
                <c:pt idx="4">
                  <c:v>DS Sebba</c:v>
                </c:pt>
                <c:pt idx="5">
                  <c:v>DS Tougouri</c:v>
                </c:pt>
              </c:strCache>
            </c:strRef>
          </c:cat>
          <c:val>
            <c:numRef>
              <c:f>Calculation!$F$31:$F$36</c:f>
              <c:numCache>
                <c:formatCode>General</c:formatCode>
                <c:ptCount val="6"/>
                <c:pt idx="0">
                  <c:v>619</c:v>
                </c:pt>
                <c:pt idx="1">
                  <c:v>161</c:v>
                </c:pt>
                <c:pt idx="2">
                  <c:v>54</c:v>
                </c:pt>
                <c:pt idx="3">
                  <c:v>376</c:v>
                </c:pt>
                <c:pt idx="4">
                  <c:v>510</c:v>
                </c:pt>
                <c:pt idx="5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FA-4AF8-93FE-C846ACD48EDC}"/>
            </c:ext>
          </c:extLst>
        </c:ser>
        <c:ser>
          <c:idx val="2"/>
          <c:order val="2"/>
          <c:tx>
            <c:strRef>
              <c:f>Calculation!$H$30</c:f>
              <c:strCache>
                <c:ptCount val="1"/>
                <c:pt idx="0">
                  <c:v>Total accouchement DS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Calculation!$E$31:$E$36</c:f>
              <c:strCache>
                <c:ptCount val="6"/>
                <c:pt idx="0">
                  <c:v>DS Barsalogho</c:v>
                </c:pt>
                <c:pt idx="1">
                  <c:v>DS Bogande</c:v>
                </c:pt>
                <c:pt idx="2">
                  <c:v>DS Dori</c:v>
                </c:pt>
                <c:pt idx="3">
                  <c:v>DS Kongoussi</c:v>
                </c:pt>
                <c:pt idx="4">
                  <c:v>DS Sebba</c:v>
                </c:pt>
                <c:pt idx="5">
                  <c:v>DS Tougouri</c:v>
                </c:pt>
              </c:strCache>
            </c:strRef>
          </c:cat>
          <c:val>
            <c:numRef>
              <c:f>Calculation!$H$31:$H$36</c:f>
              <c:numCache>
                <c:formatCode>General</c:formatCode>
                <c:ptCount val="6"/>
                <c:pt idx="0">
                  <c:v>1275</c:v>
                </c:pt>
                <c:pt idx="1">
                  <c:v>14810</c:v>
                </c:pt>
                <c:pt idx="2">
                  <c:v>6083</c:v>
                </c:pt>
                <c:pt idx="3">
                  <c:v>10040</c:v>
                </c:pt>
                <c:pt idx="4">
                  <c:v>2784</c:v>
                </c:pt>
                <c:pt idx="5">
                  <c:v>3815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FA-4AF8-93FE-C846ACD48E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319776"/>
        <c:axId val="99948888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Calculation!$G$30</c15:sqref>
                        </c15:formulaRef>
                      </c:ext>
                    </c:extLst>
                    <c:strCache>
                      <c:ptCount val="1"/>
                      <c:pt idx="0">
                        <c:v>Total Accouchements  FS d'intervention de PREPARE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Calculation!$E$31:$E$36</c15:sqref>
                        </c15:formulaRef>
                      </c:ext>
                    </c:extLst>
                    <c:strCache>
                      <c:ptCount val="6"/>
                      <c:pt idx="0">
                        <c:v>DS Barsalogho</c:v>
                      </c:pt>
                      <c:pt idx="1">
                        <c:v>DS Bogande</c:v>
                      </c:pt>
                      <c:pt idx="2">
                        <c:v>DS Dori</c:v>
                      </c:pt>
                      <c:pt idx="3">
                        <c:v>DS Kongoussi</c:v>
                      </c:pt>
                      <c:pt idx="4">
                        <c:v>DS Sebba</c:v>
                      </c:pt>
                      <c:pt idx="5">
                        <c:v>DS Tougouri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Calculation!$G$31:$G$36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542</c:v>
                      </c:pt>
                      <c:pt idx="1">
                        <c:v>4358</c:v>
                      </c:pt>
                      <c:pt idx="2">
                        <c:v>637</c:v>
                      </c:pt>
                      <c:pt idx="3">
                        <c:v>8576</c:v>
                      </c:pt>
                      <c:pt idx="4">
                        <c:v>343</c:v>
                      </c:pt>
                      <c:pt idx="5">
                        <c:v>3399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6AFA-4AF8-93FE-C846ACD48EDC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84272"/>
        <c:axId val="1660855584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Calculation!$I$30</c15:sqref>
                        </c15:formulaRef>
                      </c:ext>
                    </c:extLst>
                    <c:strCache>
                      <c:ptCount val="1"/>
                      <c:pt idx="0">
                        <c:v>% des accouhement réalisées par AV sur l'ensemble des accouchements du DS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Calculation!$E$31:$E$36</c15:sqref>
                        </c15:formulaRef>
                      </c:ext>
                    </c:extLst>
                    <c:strCache>
                      <c:ptCount val="6"/>
                      <c:pt idx="0">
                        <c:v>DS Barsalogho</c:v>
                      </c:pt>
                      <c:pt idx="1">
                        <c:v>DS Bogande</c:v>
                      </c:pt>
                      <c:pt idx="2">
                        <c:v>DS Dori</c:v>
                      </c:pt>
                      <c:pt idx="3">
                        <c:v>DS Kongoussi</c:v>
                      </c:pt>
                      <c:pt idx="4">
                        <c:v>DS Sebba</c:v>
                      </c:pt>
                      <c:pt idx="5">
                        <c:v>DS Tougouri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Calculation!$I$31:$I$36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0.48549019607843136</c:v>
                      </c:pt>
                      <c:pt idx="1">
                        <c:v>1.0871033085752871E-2</c:v>
                      </c:pt>
                      <c:pt idx="2">
                        <c:v>8.8771987506164728E-3</c:v>
                      </c:pt>
                      <c:pt idx="3">
                        <c:v>3.7450199203187248E-2</c:v>
                      </c:pt>
                      <c:pt idx="4">
                        <c:v>0.18318965517241378</c:v>
                      </c:pt>
                      <c:pt idx="5">
                        <c:v>0.19659239842726081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6AFA-4AF8-93FE-C846ACD48EDC}"/>
                  </c:ext>
                </c:extLst>
              </c15:ser>
            </c15:filteredLineSeries>
          </c:ext>
        </c:extLst>
      </c:lineChart>
      <c:catAx>
        <c:axId val="73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9488880"/>
        <c:crosses val="autoZero"/>
        <c:auto val="1"/>
        <c:lblAlgn val="ctr"/>
        <c:lblOffset val="100"/>
        <c:noMultiLvlLbl val="0"/>
      </c:catAx>
      <c:valAx>
        <c:axId val="99948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9776"/>
        <c:crosses val="autoZero"/>
        <c:crossBetween val="between"/>
      </c:valAx>
      <c:valAx>
        <c:axId val="166085558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4272"/>
        <c:crosses val="max"/>
        <c:crossBetween val="between"/>
      </c:valAx>
      <c:catAx>
        <c:axId val="7384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0855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8064678459912635E-2"/>
          <c:y val="2.9131705706405626E-2"/>
          <c:w val="0.85647821251774325"/>
          <c:h val="9.075849098136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Calculation!$F$30</c:f>
              <c:strCache>
                <c:ptCount val="1"/>
                <c:pt idx="0">
                  <c:v>Somme de  Nombre d'accouchements réalisés par les AV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018722552397603E-3"/>
                  <c:y val="2.03271966091190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57-44CA-89C9-247AB2E185C4}"/>
                </c:ext>
              </c:extLst>
            </c:dLbl>
            <c:dLbl>
              <c:idx val="3"/>
              <c:layout>
                <c:manualLayout>
                  <c:x val="-9.0112335314386713E-3"/>
                  <c:y val="-3.40829801166866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257-44CA-89C9-247AB2E185C4}"/>
                </c:ext>
              </c:extLst>
            </c:dLbl>
            <c:dLbl>
              <c:idx val="4"/>
              <c:layout>
                <c:manualLayout>
                  <c:x val="-3.0037445104796308E-3"/>
                  <c:y val="-2.31105335691175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257-44CA-89C9-247AB2E185C4}"/>
                </c:ext>
              </c:extLst>
            </c:dLbl>
            <c:dLbl>
              <c:idx val="5"/>
              <c:layout>
                <c:manualLayout>
                  <c:x val="-6.0074890209591515E-3"/>
                  <c:y val="-3.45835619153281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257-44CA-89C9-247AB2E185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Calculation!$E$31:$E$36</c:f>
              <c:strCache>
                <c:ptCount val="6"/>
                <c:pt idx="0">
                  <c:v>DS Barsalogho</c:v>
                </c:pt>
                <c:pt idx="1">
                  <c:v>DS Bogande</c:v>
                </c:pt>
                <c:pt idx="2">
                  <c:v>DS Dori</c:v>
                </c:pt>
                <c:pt idx="3">
                  <c:v>DS Kongoussi</c:v>
                </c:pt>
                <c:pt idx="4">
                  <c:v>DS Sebba</c:v>
                </c:pt>
                <c:pt idx="5">
                  <c:v>DS Tougouri</c:v>
                </c:pt>
              </c:strCache>
            </c:strRef>
          </c:cat>
          <c:val>
            <c:numRef>
              <c:f>Calculation!$F$31:$F$36</c:f>
              <c:numCache>
                <c:formatCode>General</c:formatCode>
                <c:ptCount val="6"/>
                <c:pt idx="0">
                  <c:v>619</c:v>
                </c:pt>
                <c:pt idx="1">
                  <c:v>161</c:v>
                </c:pt>
                <c:pt idx="2">
                  <c:v>54</c:v>
                </c:pt>
                <c:pt idx="3">
                  <c:v>376</c:v>
                </c:pt>
                <c:pt idx="4">
                  <c:v>510</c:v>
                </c:pt>
                <c:pt idx="5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7-44CA-89C9-247AB2E185C4}"/>
            </c:ext>
          </c:extLst>
        </c:ser>
        <c:ser>
          <c:idx val="1"/>
          <c:order val="1"/>
          <c:tx>
            <c:strRef>
              <c:f>Calculation!$G$30</c:f>
              <c:strCache>
                <c:ptCount val="1"/>
                <c:pt idx="0">
                  <c:v>Total Accouchements  FS d'intervention de PREPARE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Calculation!$E$31:$E$36</c:f>
              <c:strCache>
                <c:ptCount val="6"/>
                <c:pt idx="0">
                  <c:v>DS Barsalogho</c:v>
                </c:pt>
                <c:pt idx="1">
                  <c:v>DS Bogande</c:v>
                </c:pt>
                <c:pt idx="2">
                  <c:v>DS Dori</c:v>
                </c:pt>
                <c:pt idx="3">
                  <c:v>DS Kongoussi</c:v>
                </c:pt>
                <c:pt idx="4">
                  <c:v>DS Sebba</c:v>
                </c:pt>
                <c:pt idx="5">
                  <c:v>DS Tougouri</c:v>
                </c:pt>
              </c:strCache>
            </c:strRef>
          </c:cat>
          <c:val>
            <c:numRef>
              <c:f>Calculation!$G$31:$G$36</c:f>
              <c:numCache>
                <c:formatCode>General</c:formatCode>
                <c:ptCount val="6"/>
                <c:pt idx="0">
                  <c:v>542</c:v>
                </c:pt>
                <c:pt idx="1">
                  <c:v>4358</c:v>
                </c:pt>
                <c:pt idx="2">
                  <c:v>637</c:v>
                </c:pt>
                <c:pt idx="3">
                  <c:v>8576</c:v>
                </c:pt>
                <c:pt idx="4">
                  <c:v>343</c:v>
                </c:pt>
                <c:pt idx="5">
                  <c:v>3399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57-44CA-89C9-247AB2E18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407472"/>
        <c:axId val="166083926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Calculation!$H$30</c15:sqref>
                        </c15:formulaRef>
                      </c:ext>
                    </c:extLst>
                    <c:strCache>
                      <c:ptCount val="1"/>
                      <c:pt idx="0">
                        <c:v>Total accouchement DS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Calculation!$E$31:$E$36</c15:sqref>
                        </c15:formulaRef>
                      </c:ext>
                    </c:extLst>
                    <c:strCache>
                      <c:ptCount val="6"/>
                      <c:pt idx="0">
                        <c:v>DS Barsalogho</c:v>
                      </c:pt>
                      <c:pt idx="1">
                        <c:v>DS Bogande</c:v>
                      </c:pt>
                      <c:pt idx="2">
                        <c:v>DS Dori</c:v>
                      </c:pt>
                      <c:pt idx="3">
                        <c:v>DS Kongoussi</c:v>
                      </c:pt>
                      <c:pt idx="4">
                        <c:v>DS Sebba</c:v>
                      </c:pt>
                      <c:pt idx="5">
                        <c:v>DS Tougouri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Calculation!$H$31:$H$36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1275</c:v>
                      </c:pt>
                      <c:pt idx="1">
                        <c:v>14810</c:v>
                      </c:pt>
                      <c:pt idx="2">
                        <c:v>6083</c:v>
                      </c:pt>
                      <c:pt idx="3">
                        <c:v>10040</c:v>
                      </c:pt>
                      <c:pt idx="4">
                        <c:v>2784</c:v>
                      </c:pt>
                      <c:pt idx="5">
                        <c:v>3815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257-44CA-89C9-247AB2E185C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Calculation!$I$30</c15:sqref>
                        </c15:formulaRef>
                      </c:ext>
                    </c:extLst>
                    <c:strCache>
                      <c:ptCount val="1"/>
                      <c:pt idx="0">
                        <c:v>% des accouhement réalisées par AV sur l'ensemble des accouchements du DS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Calculation!$E$31:$E$36</c15:sqref>
                        </c15:formulaRef>
                      </c:ext>
                    </c:extLst>
                    <c:strCache>
                      <c:ptCount val="6"/>
                      <c:pt idx="0">
                        <c:v>DS Barsalogho</c:v>
                      </c:pt>
                      <c:pt idx="1">
                        <c:v>DS Bogande</c:v>
                      </c:pt>
                      <c:pt idx="2">
                        <c:v>DS Dori</c:v>
                      </c:pt>
                      <c:pt idx="3">
                        <c:v>DS Kongoussi</c:v>
                      </c:pt>
                      <c:pt idx="4">
                        <c:v>DS Sebba</c:v>
                      </c:pt>
                      <c:pt idx="5">
                        <c:v>DS Tougouri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Calculation!$I$31:$I$36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0.48549019607843136</c:v>
                      </c:pt>
                      <c:pt idx="1">
                        <c:v>1.0871033085752871E-2</c:v>
                      </c:pt>
                      <c:pt idx="2">
                        <c:v>8.8771987506164728E-3</c:v>
                      </c:pt>
                      <c:pt idx="3">
                        <c:v>3.7450199203187248E-2</c:v>
                      </c:pt>
                      <c:pt idx="4">
                        <c:v>0.18318965517241378</c:v>
                      </c:pt>
                      <c:pt idx="5">
                        <c:v>0.19659239842726081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7257-44CA-89C9-247AB2E185C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Calculation!$J$30</c15:sqref>
                        </c15:formulaRef>
                      </c:ext>
                    </c:extLst>
                    <c:strCache>
                      <c:ptCount val="1"/>
                      <c:pt idx="0">
                        <c:v>% des accouhement réalisées par AV sur l'ensemble des accouchements FS d'intervention de PREPARE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Calculation!$E$31:$E$36</c15:sqref>
                        </c15:formulaRef>
                      </c:ext>
                    </c:extLst>
                    <c:strCache>
                      <c:ptCount val="6"/>
                      <c:pt idx="0">
                        <c:v>DS Barsalogho</c:v>
                      </c:pt>
                      <c:pt idx="1">
                        <c:v>DS Bogande</c:v>
                      </c:pt>
                      <c:pt idx="2">
                        <c:v>DS Dori</c:v>
                      </c:pt>
                      <c:pt idx="3">
                        <c:v>DS Kongoussi</c:v>
                      </c:pt>
                      <c:pt idx="4">
                        <c:v>DS Sebba</c:v>
                      </c:pt>
                      <c:pt idx="5">
                        <c:v>DS Tougouri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Calculation!$J$31:$J$36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1.1420664206642066</c:v>
                      </c:pt>
                      <c:pt idx="1">
                        <c:v>3.6943552088113812E-2</c:v>
                      </c:pt>
                      <c:pt idx="2">
                        <c:v>8.4772370486656201E-2</c:v>
                      </c:pt>
                      <c:pt idx="3">
                        <c:v>4.3843283582089554E-2</c:v>
                      </c:pt>
                      <c:pt idx="4">
                        <c:v>1.4868804664723032</c:v>
                      </c:pt>
                      <c:pt idx="5">
                        <c:v>0.22065313327449249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257-44CA-89C9-247AB2E185C4}"/>
                  </c:ext>
                </c:extLst>
              </c15:ser>
            </c15:filteredBarSeries>
          </c:ext>
        </c:extLst>
      </c:barChart>
      <c:catAx>
        <c:axId val="740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839264"/>
        <c:crosses val="autoZero"/>
        <c:auto val="1"/>
        <c:lblAlgn val="ctr"/>
        <c:lblOffset val="100"/>
        <c:noMultiLvlLbl val="0"/>
      </c:catAx>
      <c:valAx>
        <c:axId val="166083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07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0.10274</cdr:x>
      <cdr:y>0.63873</cdr:y>
    </cdr:from>
    <cdr:to>
      <cdr:x>0.1508</cdr:x>
      <cdr:y>0.69662</cdr:y>
    </cdr:to>
    <cdr:sp macro="" textlink="">
      <cdr:nvSpPr>
        <cdr:cNvPr id="2" name="Rectangle : coins arrondis 1">
          <a:extLst xmlns:a="http://schemas.openxmlformats.org/drawingml/2006/main">
            <a:ext uri="{FF2B5EF4-FFF2-40B4-BE49-F238E27FC236}">
              <a16:creationId xmlns:a16="http://schemas.microsoft.com/office/drawing/2014/main" id="{4FC8C437-AE78-BD03-90F9-82E6C8686DFA}"/>
            </a:ext>
          </a:extLst>
        </cdr:cNvPr>
        <cdr:cNvSpPr/>
      </cdr:nvSpPr>
      <cdr:spPr>
        <a:xfrm xmlns:a="http://schemas.openxmlformats.org/drawingml/2006/main">
          <a:off x="868809" y="2500923"/>
          <a:ext cx="406400" cy="22664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114%</a:t>
          </a:r>
          <a:endParaRPr lang="fr-BF" sz="700" dirty="0"/>
        </a:p>
      </cdr:txBody>
    </cdr:sp>
  </cdr:relSizeAnchor>
  <cdr:relSizeAnchor xmlns:cdr="http://schemas.openxmlformats.org/drawingml/2006/chartDrawing">
    <cdr:from>
      <cdr:x>0.54314</cdr:x>
      <cdr:y>0.56388</cdr:y>
    </cdr:from>
    <cdr:to>
      <cdr:x>0.5912</cdr:x>
      <cdr:y>0.62177</cdr:y>
    </cdr:to>
    <cdr:sp macro="" textlink="">
      <cdr:nvSpPr>
        <cdr:cNvPr id="3" name="Rectangle : coins arrondis 2">
          <a:extLst xmlns:a="http://schemas.openxmlformats.org/drawingml/2006/main">
            <a:ext uri="{FF2B5EF4-FFF2-40B4-BE49-F238E27FC236}">
              <a16:creationId xmlns:a16="http://schemas.microsoft.com/office/drawing/2014/main" id="{CCFAA7BD-AD7C-2C5C-D9E5-5FF76020EEB1}"/>
            </a:ext>
          </a:extLst>
        </cdr:cNvPr>
        <cdr:cNvSpPr/>
      </cdr:nvSpPr>
      <cdr:spPr>
        <a:xfrm xmlns:a="http://schemas.openxmlformats.org/drawingml/2006/main">
          <a:off x="4592840" y="2207845"/>
          <a:ext cx="406400" cy="22664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4%</a:t>
          </a:r>
          <a:endParaRPr lang="fr-BF" sz="700" dirty="0"/>
        </a:p>
      </cdr:txBody>
    </cdr:sp>
  </cdr:relSizeAnchor>
  <cdr:relSizeAnchor xmlns:cdr="http://schemas.openxmlformats.org/drawingml/2006/chartDrawing">
    <cdr:from>
      <cdr:x>0.3985</cdr:x>
      <cdr:y>0.73454</cdr:y>
    </cdr:from>
    <cdr:to>
      <cdr:x>0.44656</cdr:x>
      <cdr:y>0.79243</cdr:y>
    </cdr:to>
    <cdr:sp macro="" textlink="">
      <cdr:nvSpPr>
        <cdr:cNvPr id="4" name="Rectangle : coins arrondis 3">
          <a:extLst xmlns:a="http://schemas.openxmlformats.org/drawingml/2006/main">
            <a:ext uri="{FF2B5EF4-FFF2-40B4-BE49-F238E27FC236}">
              <a16:creationId xmlns:a16="http://schemas.microsoft.com/office/drawing/2014/main" id="{6F52FABB-3C2B-06EE-5045-EE4BD8BD45E0}"/>
            </a:ext>
          </a:extLst>
        </cdr:cNvPr>
        <cdr:cNvSpPr/>
      </cdr:nvSpPr>
      <cdr:spPr>
        <a:xfrm xmlns:a="http://schemas.openxmlformats.org/drawingml/2006/main">
          <a:off x="3369732" y="2876060"/>
          <a:ext cx="406400" cy="22664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8%</a:t>
          </a:r>
          <a:endParaRPr lang="fr-BF" sz="700" dirty="0"/>
        </a:p>
      </cdr:txBody>
    </cdr:sp>
  </cdr:relSizeAnchor>
  <cdr:relSizeAnchor xmlns:cdr="http://schemas.openxmlformats.org/drawingml/2006/chartDrawing">
    <cdr:from>
      <cdr:x>0.24438</cdr:x>
      <cdr:y>0.67766</cdr:y>
    </cdr:from>
    <cdr:to>
      <cdr:x>0.28389</cdr:x>
      <cdr:y>0.73454</cdr:y>
    </cdr:to>
    <cdr:sp macro="" textlink="">
      <cdr:nvSpPr>
        <cdr:cNvPr id="5" name="Rectangle : coins arrondis 4">
          <a:extLst xmlns:a="http://schemas.openxmlformats.org/drawingml/2006/main">
            <a:ext uri="{FF2B5EF4-FFF2-40B4-BE49-F238E27FC236}">
              <a16:creationId xmlns:a16="http://schemas.microsoft.com/office/drawing/2014/main" id="{8F92146D-0870-7FAE-495B-84AB638B3B41}"/>
            </a:ext>
          </a:extLst>
        </cdr:cNvPr>
        <cdr:cNvSpPr/>
      </cdr:nvSpPr>
      <cdr:spPr>
        <a:xfrm xmlns:a="http://schemas.openxmlformats.org/drawingml/2006/main">
          <a:off x="2066516" y="2653323"/>
          <a:ext cx="334107" cy="222738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4%</a:t>
          </a:r>
          <a:endParaRPr lang="fr-BF" sz="700" dirty="0"/>
        </a:p>
      </cdr:txBody>
    </cdr:sp>
  </cdr:relSizeAnchor>
  <cdr:relSizeAnchor xmlns:cdr="http://schemas.openxmlformats.org/drawingml/2006/chartDrawing">
    <cdr:from>
      <cdr:x>0.72151</cdr:x>
      <cdr:y>0.63274</cdr:y>
    </cdr:from>
    <cdr:to>
      <cdr:x>0.76957</cdr:x>
      <cdr:y>0.69063</cdr:y>
    </cdr:to>
    <cdr:sp macro="" textlink="">
      <cdr:nvSpPr>
        <cdr:cNvPr id="6" name="Rectangle : coins arrondis 5">
          <a:extLst xmlns:a="http://schemas.openxmlformats.org/drawingml/2006/main">
            <a:ext uri="{FF2B5EF4-FFF2-40B4-BE49-F238E27FC236}">
              <a16:creationId xmlns:a16="http://schemas.microsoft.com/office/drawing/2014/main" id="{8CB30340-2B4E-3B72-19B8-50D9F7888DA8}"/>
            </a:ext>
          </a:extLst>
        </cdr:cNvPr>
        <cdr:cNvSpPr/>
      </cdr:nvSpPr>
      <cdr:spPr>
        <a:xfrm xmlns:a="http://schemas.openxmlformats.org/drawingml/2006/main">
          <a:off x="6101209" y="2477475"/>
          <a:ext cx="406400" cy="22664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149%</a:t>
          </a:r>
          <a:endParaRPr lang="fr-BF" sz="700" dirty="0"/>
        </a:p>
      </cdr:txBody>
    </cdr:sp>
  </cdr:relSizeAnchor>
  <cdr:relSizeAnchor xmlns:cdr="http://schemas.openxmlformats.org/drawingml/2006/chartDrawing">
    <cdr:from>
      <cdr:x>0.84767</cdr:x>
      <cdr:y>0.60879</cdr:y>
    </cdr:from>
    <cdr:to>
      <cdr:x>0.89573</cdr:x>
      <cdr:y>0.66668</cdr:y>
    </cdr:to>
    <cdr:sp macro="" textlink="">
      <cdr:nvSpPr>
        <cdr:cNvPr id="7" name="Rectangle : coins arrondis 6">
          <a:extLst xmlns:a="http://schemas.openxmlformats.org/drawingml/2006/main">
            <a:ext uri="{FF2B5EF4-FFF2-40B4-BE49-F238E27FC236}">
              <a16:creationId xmlns:a16="http://schemas.microsoft.com/office/drawing/2014/main" id="{9E91A822-EF50-CD5D-0955-CF42C55096AC}"/>
            </a:ext>
          </a:extLst>
        </cdr:cNvPr>
        <cdr:cNvSpPr/>
      </cdr:nvSpPr>
      <cdr:spPr>
        <a:xfrm xmlns:a="http://schemas.openxmlformats.org/drawingml/2006/main">
          <a:off x="7168009" y="2383691"/>
          <a:ext cx="406400" cy="22664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22%</a:t>
          </a:r>
          <a:endParaRPr lang="fr-BF" sz="7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9E48-5E7F-D24C-87D5-695B18367D2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10C2-C6DD-5A4A-BF1B-B012B8BA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357CE-B3EB-1B4A-84E5-C1E2DF427ABD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558B-E4E9-A94A-B9C1-029E46A7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7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8"/>
            <a:ext cx="8839199" cy="48768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569937"/>
            <a:ext cx="1369673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07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25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705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56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010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899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703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0831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7"/>
            <a:ext cx="8839201" cy="48768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4344987"/>
            <a:ext cx="1369673" cy="410902"/>
          </a:xfrm>
          <a:prstGeom prst="rect">
            <a:avLst/>
          </a:prstGeom>
          <a:effectLst/>
        </p:spPr>
      </p:pic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5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569937"/>
            <a:ext cx="1369673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632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7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4344987"/>
            <a:ext cx="1369673" cy="410902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46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569937"/>
            <a:ext cx="1369673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771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54325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40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3192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2358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330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4227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06297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4845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6076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18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7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4344987"/>
            <a:ext cx="1369673" cy="410902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9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852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829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609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772400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04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06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6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14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11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4207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ame 13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813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4" r:id="rId2"/>
    <p:sldLayoutId id="2147483654" r:id="rId3"/>
    <p:sldLayoutId id="2147483708" r:id="rId4"/>
    <p:sldLayoutId id="2147483709" r:id="rId5"/>
    <p:sldLayoutId id="2147483758" r:id="rId6"/>
    <p:sldLayoutId id="2147483710" r:id="rId7"/>
    <p:sldLayoutId id="2147483711" r:id="rId8"/>
    <p:sldLayoutId id="2147483712" r:id="rId9"/>
    <p:sldLayoutId id="2147483714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696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•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xtérieur, terrain, ciel, gens&#10;&#10;Description générée automatiquement">
            <a:extLst>
              <a:ext uri="{FF2B5EF4-FFF2-40B4-BE49-F238E27FC236}">
                <a16:creationId xmlns:a16="http://schemas.microsoft.com/office/drawing/2014/main" id="{0E703855-A8C7-765B-6E92-60683E944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06" y="137660"/>
            <a:ext cx="8839200" cy="48901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1A58-12D5-4546-995B-9323A3D8C075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4EBA9754-F2A6-3A99-C187-1693FD5B0FB9}"/>
              </a:ext>
            </a:extLst>
          </p:cNvPr>
          <p:cNvSpPr txBox="1">
            <a:spLocks/>
          </p:cNvSpPr>
          <p:nvPr/>
        </p:nvSpPr>
        <p:spPr>
          <a:xfrm>
            <a:off x="685798" y="1496304"/>
            <a:ext cx="5615595" cy="4802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USAID-PREPARE-BURKINA</a:t>
            </a:r>
            <a:endParaRPr lang="fr-F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12" name="Subtitle 5">
            <a:extLst>
              <a:ext uri="{FF2B5EF4-FFF2-40B4-BE49-F238E27FC236}">
                <a16:creationId xmlns:a16="http://schemas.microsoft.com/office/drawing/2014/main" id="{9FC0ED9B-F795-59FA-A0BE-AD5B9086F0EF}"/>
              </a:ext>
            </a:extLst>
          </p:cNvPr>
          <p:cNvSpPr txBox="1">
            <a:spLocks/>
          </p:cNvSpPr>
          <p:nvPr/>
        </p:nvSpPr>
        <p:spPr>
          <a:xfrm>
            <a:off x="316402" y="2649170"/>
            <a:ext cx="5615595" cy="1416643"/>
          </a:xfrm>
          <a:prstGeom prst="rect">
            <a:avLst/>
          </a:prstGeo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REPOSITIONNEMENT DES ACCOUCHEUSES VILLAGEOISES : UNE RÉPONSE RÉSILIENTE POUR L’AMÉLIORATION DE LA SANTÉ MATERNELLE ET NÉONATALE DANS LES ZONES À HAUT DÉFI SÉCURITAIRE AU BURKINA FASO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BAED9C6-4FE4-46AA-BED7-35EDFEE27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42" y="539130"/>
            <a:ext cx="1497771" cy="4802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5B4D168-7B85-94E2-5E04-80B564B2C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875" y="140653"/>
            <a:ext cx="2823494" cy="942471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49B48F84-DF40-645B-31F3-FC103848CF64}"/>
              </a:ext>
            </a:extLst>
          </p:cNvPr>
          <p:cNvSpPr txBox="1">
            <a:spLocks/>
          </p:cNvSpPr>
          <p:nvPr/>
        </p:nvSpPr>
        <p:spPr>
          <a:xfrm>
            <a:off x="555961" y="4440325"/>
            <a:ext cx="7575668" cy="334942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fr-FR" sz="1400" b="1" dirty="0">
                <a:solidFill>
                  <a:srgbClr val="00437C"/>
                </a:solidFill>
                <a:highlight>
                  <a:srgbClr val="00FF00"/>
                </a:highlight>
              </a:rPr>
              <a:t>Foire aux savoirs sur les pratiques de résilience au Burkina Faso,  12 et 13 décembre 2023</a:t>
            </a:r>
          </a:p>
        </p:txBody>
      </p:sp>
    </p:spTree>
    <p:extLst>
      <p:ext uri="{BB962C8B-B14F-4D97-AF65-F5344CB8AC3E}">
        <p14:creationId xmlns:p14="http://schemas.microsoft.com/office/powerpoint/2010/main" val="204170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6104" y="791257"/>
            <a:ext cx="3828143" cy="3918629"/>
          </a:xfrm>
        </p:spPr>
        <p:txBody>
          <a:bodyPr>
            <a:normAutofit lnSpcReduction="10000"/>
          </a:bodyPr>
          <a:lstStyle/>
          <a:p>
            <a:r>
              <a:rPr lang="fr-FR" sz="1800" dirty="0"/>
              <a:t>Profil des formateurs : Membres de l’ECD</a:t>
            </a:r>
          </a:p>
          <a:p>
            <a:pPr lvl="1"/>
            <a:r>
              <a:rPr lang="fr-FR" sz="1800" dirty="0"/>
              <a:t>Responsable SR.</a:t>
            </a:r>
          </a:p>
          <a:p>
            <a:pPr lvl="1"/>
            <a:r>
              <a:rPr lang="fr-FR" sz="1800" dirty="0"/>
              <a:t>Responsable promotion de la santé(SPS).</a:t>
            </a:r>
          </a:p>
          <a:p>
            <a:r>
              <a:rPr lang="fr-FR" sz="1800" dirty="0"/>
              <a:t>Lieu de la formation : Chef lieu des DS</a:t>
            </a:r>
          </a:p>
          <a:p>
            <a:r>
              <a:rPr lang="fr-FR" sz="1800" dirty="0"/>
              <a:t>Durée de la formation : 06 jours.</a:t>
            </a:r>
          </a:p>
          <a:p>
            <a:pPr lvl="1"/>
            <a:r>
              <a:rPr lang="fr-FR" sz="1800" dirty="0"/>
              <a:t>Phase théorique : 3 jours, exercice                  sur mannequin en salle.</a:t>
            </a:r>
          </a:p>
          <a:p>
            <a:pPr lvl="1"/>
            <a:r>
              <a:rPr lang="fr-FR" sz="1800" dirty="0"/>
              <a:t>Phase pratique : 03 jours au niveau des CM/CMA.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7BD8AF58-5485-E7A3-5B85-AF2CDB2B45E2}"/>
              </a:ext>
            </a:extLst>
          </p:cNvPr>
          <p:cNvSpPr txBox="1">
            <a:spLocks/>
          </p:cNvSpPr>
          <p:nvPr/>
        </p:nvSpPr>
        <p:spPr>
          <a:xfrm>
            <a:off x="686104" y="349098"/>
            <a:ext cx="3029553" cy="46166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>
                <a:solidFill>
                  <a:srgbClr val="651D32"/>
                </a:solidFill>
              </a:rPr>
              <a:t>METHODOLOGIE</a:t>
            </a:r>
            <a:endParaRPr lang="en-US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46A59EF-F750-98C3-2DD5-65CD564F3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r-BF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C03C5F-36C4-CD96-59A1-1820F809C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3988"/>
            <a:ext cx="4419600" cy="48768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7133B40-6B4B-62D4-F3C8-E0102EF9DF53}"/>
              </a:ext>
            </a:extLst>
          </p:cNvPr>
          <p:cNvSpPr txBox="1">
            <a:spLocks/>
          </p:cNvSpPr>
          <p:nvPr/>
        </p:nvSpPr>
        <p:spPr>
          <a:xfrm rot="16200000">
            <a:off x="7811513" y="1052442"/>
            <a:ext cx="2073910" cy="276999"/>
          </a:xfrm>
          <a:prstGeom prst="rect">
            <a:avLst/>
          </a:prstGeom>
          <a:solidFill>
            <a:srgbClr val="651D32"/>
          </a:solidFill>
        </p:spPr>
        <p:txBody>
          <a:bodyPr vert="horz" lIns="91440" tIns="45720" rIns="91440" bIns="45720" rtlCol="0">
            <a:sp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600" b="0" i="0" kern="1200" baseline="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230187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2pPr>
            <a:lvl3pPr marL="4603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3pPr>
            <a:lvl4pPr marL="684212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4pPr>
            <a:lvl5pPr marL="102552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Formation des Accoucheuses Villageoises : Exercice sur mannequin, Sebba. </a:t>
            </a:r>
            <a:r>
              <a:rPr lang="fr-FR" dirty="0" err="1"/>
              <a:t>Credit</a:t>
            </a:r>
            <a:r>
              <a:rPr lang="fr-FR" dirty="0"/>
              <a:t> photo: DS Sebba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74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41006" y="845828"/>
            <a:ext cx="4273242" cy="39898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fr-FR" sz="2000" dirty="0">
                <a:solidFill>
                  <a:srgbClr val="BA0C2F"/>
                </a:solidFill>
                <a:ea typeface="+mj-ea"/>
              </a:rPr>
              <a:t>Equipements des AV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7BD8AF58-5485-E7A3-5B85-AF2CDB2B45E2}"/>
              </a:ext>
            </a:extLst>
          </p:cNvPr>
          <p:cNvSpPr txBox="1">
            <a:spLocks/>
          </p:cNvSpPr>
          <p:nvPr/>
        </p:nvSpPr>
        <p:spPr>
          <a:xfrm>
            <a:off x="686104" y="349098"/>
            <a:ext cx="3029553" cy="46166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>
                <a:solidFill>
                  <a:srgbClr val="651D32"/>
                </a:solidFill>
              </a:rPr>
              <a:t>METHODOLOGIE</a:t>
            </a:r>
            <a:endParaRPr lang="en-US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E9B7A39-7632-D0A1-CA6D-D772E9AF13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88" r="46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7133B40-6B4B-62D4-F3C8-E0102EF9DF53}"/>
              </a:ext>
            </a:extLst>
          </p:cNvPr>
          <p:cNvSpPr txBox="1">
            <a:spLocks/>
          </p:cNvSpPr>
          <p:nvPr/>
        </p:nvSpPr>
        <p:spPr>
          <a:xfrm>
            <a:off x="4514247" y="4643498"/>
            <a:ext cx="2073910" cy="276999"/>
          </a:xfrm>
          <a:prstGeom prst="rect">
            <a:avLst/>
          </a:prstGeom>
          <a:solidFill>
            <a:srgbClr val="651D32"/>
          </a:solidFill>
        </p:spPr>
        <p:txBody>
          <a:bodyPr vert="horz" lIns="91440" tIns="45720" rIns="91440" bIns="45720" rtlCol="0">
            <a:sp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600" b="0" i="0" kern="1200" baseline="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230187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2pPr>
            <a:lvl3pPr marL="4603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3pPr>
            <a:lvl4pPr marL="684212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4pPr>
            <a:lvl5pPr marL="102552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Formation des Accoucheuses Villageoises : Exercice sur mannequin, Kongoussi </a:t>
            </a:r>
            <a:r>
              <a:rPr lang="fr-FR" dirty="0" err="1"/>
              <a:t>Credit</a:t>
            </a:r>
            <a:r>
              <a:rPr lang="fr-FR" dirty="0"/>
              <a:t> photo: DS Kongoussi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8F6803-C4B7-5037-60C5-A2583A1B8CC9}"/>
              </a:ext>
            </a:extLst>
          </p:cNvPr>
          <p:cNvSpPr txBox="1"/>
          <p:nvPr/>
        </p:nvSpPr>
        <p:spPr>
          <a:xfrm>
            <a:off x="170121" y="1467663"/>
            <a:ext cx="43441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/>
              <a:t>-Kit de protection individuelle</a:t>
            </a:r>
            <a:r>
              <a:rPr lang="fr-FR" sz="1800" dirty="0"/>
              <a:t> : lunettes de protection, tablier, bottes, blouses, gants de ménage, gants en vrac.</a:t>
            </a:r>
          </a:p>
          <a:p>
            <a:endParaRPr lang="fr-FR" sz="1800" dirty="0">
              <a:latin typeface="+mj-lt"/>
            </a:endParaRPr>
          </a:p>
          <a:p>
            <a:r>
              <a:rPr lang="fr-FR" sz="1800" b="1" dirty="0"/>
              <a:t>-Kit </a:t>
            </a:r>
            <a:r>
              <a:rPr lang="fr-FR" sz="1800" b="1" dirty="0">
                <a:latin typeface="+mj-lt"/>
              </a:rPr>
              <a:t>d’accouchement</a:t>
            </a:r>
            <a:r>
              <a:rPr lang="fr-FR" sz="1800" b="1" dirty="0"/>
              <a:t> hygiénique </a:t>
            </a:r>
            <a:r>
              <a:rPr lang="fr-FR" sz="1800" dirty="0"/>
              <a:t> :  Tissu de coton / Serviettes, Lame de bistouri, Gants en vrac, Boule de savon, Fil pour ligature du cordon ombilical ou Clamp de Bar,  Alèze en plastique,  Tampon alcoolisé, Sac plastique pour le placenta.</a:t>
            </a:r>
          </a:p>
        </p:txBody>
      </p:sp>
    </p:spTree>
    <p:extLst>
      <p:ext uri="{BB962C8B-B14F-4D97-AF65-F5344CB8AC3E}">
        <p14:creationId xmlns:p14="http://schemas.microsoft.com/office/powerpoint/2010/main" val="181328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349098"/>
            <a:ext cx="3029553" cy="461665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METHODOLOGIE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E0F9896-173E-7EB4-6C54-087C4933E97A}"/>
              </a:ext>
            </a:extLst>
          </p:cNvPr>
          <p:cNvSpPr txBox="1">
            <a:spLocks/>
          </p:cNvSpPr>
          <p:nvPr/>
        </p:nvSpPr>
        <p:spPr>
          <a:xfrm>
            <a:off x="686104" y="1370834"/>
            <a:ext cx="7771791" cy="2373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Suivi à distance.</a:t>
            </a:r>
          </a:p>
          <a:p>
            <a:r>
              <a:rPr lang="fr-FR" sz="1800" dirty="0"/>
              <a:t>Responsables Maternité, ICP.</a:t>
            </a:r>
          </a:p>
          <a:p>
            <a:pPr marL="0" indent="0">
              <a:buNone/>
            </a:pPr>
            <a:r>
              <a:rPr lang="fr-FR" sz="1800" dirty="0"/>
              <a:t>Contact téléphonique régulier avec les responsables maternité et les ICP pour des orientations sur la Gestion des situations compliquées : suivi de la grossesse, pendant l’accouchement, suivi de la femme accouchée, suivi du nouveau-né.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34578FD3-2E23-45AF-D2F9-6EC94A137E37}"/>
              </a:ext>
            </a:extLst>
          </p:cNvPr>
          <p:cNvSpPr txBox="1">
            <a:spLocks/>
          </p:cNvSpPr>
          <p:nvPr/>
        </p:nvSpPr>
        <p:spPr>
          <a:xfrm>
            <a:off x="686104" y="875354"/>
            <a:ext cx="3886200" cy="40011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fr-FR" sz="2000" dirty="0"/>
              <a:t>Coaching 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19DEC59-8D0F-457A-7F0A-10FB187C2C30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569192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406400"/>
            <a:ext cx="3885896" cy="404363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ZONE D’INTERVENTION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BB911BB-B2B8-9594-D251-F0E05CE969DA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3A8CC3B-30D2-AA8C-BA14-4CD4D5408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372186"/>
              </p:ext>
            </p:extLst>
          </p:nvPr>
        </p:nvGraphicFramePr>
        <p:xfrm>
          <a:off x="686104" y="989012"/>
          <a:ext cx="7927217" cy="36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412">
                  <a:extLst>
                    <a:ext uri="{9D8B030D-6E8A-4147-A177-3AD203B41FA5}">
                      <a16:colId xmlns:a16="http://schemas.microsoft.com/office/drawing/2014/main" val="4221274180"/>
                    </a:ext>
                  </a:extLst>
                </a:gridCol>
                <a:gridCol w="2567291">
                  <a:extLst>
                    <a:ext uri="{9D8B030D-6E8A-4147-A177-3AD203B41FA5}">
                      <a16:colId xmlns:a16="http://schemas.microsoft.com/office/drawing/2014/main" val="3889381395"/>
                    </a:ext>
                  </a:extLst>
                </a:gridCol>
                <a:gridCol w="1173866">
                  <a:extLst>
                    <a:ext uri="{9D8B030D-6E8A-4147-A177-3AD203B41FA5}">
                      <a16:colId xmlns:a16="http://schemas.microsoft.com/office/drawing/2014/main" val="1815517278"/>
                    </a:ext>
                  </a:extLst>
                </a:gridCol>
                <a:gridCol w="1579648">
                  <a:extLst>
                    <a:ext uri="{9D8B030D-6E8A-4147-A177-3AD203B41FA5}">
                      <a16:colId xmlns:a16="http://schemas.microsoft.com/office/drawing/2014/main" val="2389024239"/>
                    </a:ext>
                  </a:extLst>
                </a:gridCol>
              </a:tblGrid>
              <a:tr h="52401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District sanitaire</a:t>
                      </a:r>
                      <a:endParaRPr lang="fr-FR" sz="1600" b="0" i="0" u="none" strike="noStrike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 dirty="0">
                          <a:effectLst/>
                        </a:rPr>
                        <a:t># FS couverts par les AV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# villages</a:t>
                      </a:r>
                      <a:endParaRPr lang="fr-FR" sz="1600" b="0" i="0" u="none" strike="noStrike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# AV formées</a:t>
                      </a:r>
                      <a:endParaRPr lang="fr-FR" sz="1600" b="0" i="0" u="none" strike="noStrike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3290296426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Barsalogho, Centre Nord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0000"/>
                          </a:solidFill>
                          <a:effectLst/>
                          <a:latin typeface="Gill Sans MT"/>
                          <a:ea typeface="+mn-ea"/>
                        </a:rPr>
                        <a:t>6</a:t>
                      </a:r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88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95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2370899490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Tougouri, Centre Nord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0000"/>
                          </a:solidFill>
                          <a:effectLst/>
                          <a:latin typeface="Gill Sans M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3373019737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Kaya, Centre Nord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0000"/>
                          </a:solidFill>
                          <a:effectLst/>
                          <a:latin typeface="Gill Sans MT"/>
                          <a:ea typeface="+mn-ea"/>
                          <a:cs typeface="+mn-cs"/>
                        </a:rPr>
                        <a:t>17</a:t>
                      </a:r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/33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41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45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1705659545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Kongoussi, Centre Nord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</a:rPr>
                        <a:t>11</a:t>
                      </a:r>
                      <a:r>
                        <a:rPr lang="en-US" sz="1600" b="0" dirty="0">
                          <a:solidFill>
                            <a:srgbClr val="651D32"/>
                          </a:solidFill>
                          <a:effectLst/>
                          <a:latin typeface="Gill Sans MT" panose="020B0502020104020203" pitchFamily="34" charset="0"/>
                        </a:rPr>
                        <a:t>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40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43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2025377135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Bogandé, Est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0000"/>
                          </a:solidFill>
                          <a:effectLst/>
                          <a:latin typeface="Gill Sans MT"/>
                          <a:ea typeface="+mn-ea"/>
                        </a:rPr>
                        <a:t>7</a:t>
                      </a:r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3252162367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Manni, Est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0000"/>
                          </a:solidFill>
                          <a:effectLst/>
                          <a:latin typeface="Gill Sans MT"/>
                          <a:ea typeface="+mn-ea"/>
                        </a:rPr>
                        <a:t>6</a:t>
                      </a:r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20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20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1193948039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Sebba, Sahel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0000"/>
                          </a:solidFill>
                          <a:effectLst/>
                          <a:latin typeface="Gill Sans M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7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478869170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Dori, Sahel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0000"/>
                          </a:solidFill>
                          <a:effectLst/>
                          <a:latin typeface="Gill Sans MT"/>
                          <a:ea typeface="+mn-ea"/>
                        </a:rPr>
                        <a:t>6</a:t>
                      </a:r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31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90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3659608564"/>
                  </a:ext>
                </a:extLst>
              </a:tr>
              <a:tr h="31966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</a:t>
                      </a:r>
                      <a:endParaRPr lang="fr-FR" sz="1600" b="1" i="0" u="none" strike="noStrike" dirty="0">
                        <a:solidFill>
                          <a:srgbClr val="651D32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65</a:t>
                      </a:r>
                      <a:r>
                        <a:rPr lang="fr-FR" sz="1600" b="1" u="none" strike="noStrike" dirty="0">
                          <a:effectLst/>
                        </a:rPr>
                        <a:t>/112</a:t>
                      </a:r>
                      <a:endParaRPr lang="fr-FR" sz="1600" b="1" i="0" u="none" strike="noStrike" dirty="0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277</a:t>
                      </a:r>
                      <a:endParaRPr lang="fr-FR" sz="1600" b="1" i="0" u="none" strike="noStrike" dirty="0">
                        <a:solidFill>
                          <a:srgbClr val="FF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368</a:t>
                      </a:r>
                      <a:endParaRPr lang="fr-FR" sz="1600" b="1" i="0" u="none" strike="noStrike" dirty="0">
                        <a:solidFill>
                          <a:srgbClr val="FF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25628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984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8D6E04B-58F7-8C30-054A-87B376F4C0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3988"/>
            <a:ext cx="4419600" cy="4876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5799" y="1807257"/>
            <a:ext cx="3828143" cy="2946172"/>
          </a:xfrm>
        </p:spPr>
        <p:txBody>
          <a:bodyPr>
            <a:normAutofit/>
          </a:bodyPr>
          <a:lstStyle/>
          <a:p>
            <a:r>
              <a:rPr lang="fr-FR" sz="1800" dirty="0"/>
              <a:t>Faire les accouchements eutociques.</a:t>
            </a:r>
          </a:p>
          <a:p>
            <a:r>
              <a:rPr lang="fr-FR" sz="1800" dirty="0"/>
              <a:t>Identifier et Référer les grossesses à risque (utérus cicatriciel, rétrécissement vulvaire, avortements, saignements, grossesse précieuse, parturientes très jeune, etc.).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 rot="16200000">
            <a:off x="7600024" y="3640561"/>
            <a:ext cx="2438400" cy="342052"/>
          </a:xfrm>
          <a:solidFill>
            <a:srgbClr val="651D32"/>
          </a:solidFill>
        </p:spPr>
        <p:txBody>
          <a:bodyPr/>
          <a:lstStyle/>
          <a:p>
            <a:r>
              <a:rPr lang="fr-FR" dirty="0"/>
              <a:t>Accoucheuse villageoise de Tougouri avec une de ses clients accouchées </a:t>
            </a:r>
            <a:r>
              <a:rPr lang="fr-FR" dirty="0" err="1"/>
              <a:t>Credit</a:t>
            </a:r>
            <a:r>
              <a:rPr lang="fr-FR" dirty="0"/>
              <a:t> photo: </a:t>
            </a:r>
            <a:r>
              <a:rPr lang="fr-FR" dirty="0" err="1"/>
              <a:t>Kargougou</a:t>
            </a:r>
            <a:r>
              <a:rPr lang="fr-FR" dirty="0"/>
              <a:t> </a:t>
            </a:r>
            <a:r>
              <a:rPr lang="fr-FR" dirty="0" err="1"/>
              <a:t>Salamata</a:t>
            </a:r>
            <a:r>
              <a:rPr lang="fr-FR" dirty="0"/>
              <a:t> CMCO PREPARE-BURKINA, 2023</a:t>
            </a:r>
          </a:p>
          <a:p>
            <a:endParaRPr lang="fr-F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28584" y="349926"/>
            <a:ext cx="3742571" cy="1200329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ACTIVITES DES ACCOUCHEUSES VILLAGEOISES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78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8748663-E21D-D8C2-7CAB-BB5A24A28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592388"/>
            <a:ext cx="8837850" cy="24383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5799" y="1386344"/>
            <a:ext cx="8305801" cy="1306057"/>
          </a:xfrm>
        </p:spPr>
        <p:txBody>
          <a:bodyPr>
            <a:normAutofit/>
          </a:bodyPr>
          <a:lstStyle/>
          <a:p>
            <a:r>
              <a:rPr lang="fr-FR" sz="1800" dirty="0"/>
              <a:t>Faire le suivi post-natal : surveiller l’état de santé de la femme et du nouveau-né. </a:t>
            </a:r>
          </a:p>
          <a:p>
            <a:r>
              <a:rPr lang="fr-FR" sz="1800" dirty="0"/>
              <a:t>Assurer les soins essentiels au nouveau-né.</a:t>
            </a:r>
          </a:p>
          <a:p>
            <a:r>
              <a:rPr lang="fr-FR" sz="1800" dirty="0"/>
              <a:t>Rapporter et transmettre de façon mensuelle les données à l’ICP.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 rot="16200000">
            <a:off x="7642123" y="3675083"/>
            <a:ext cx="2438400" cy="273010"/>
          </a:xfrm>
          <a:solidFill>
            <a:srgbClr val="651D32"/>
          </a:solidFill>
        </p:spPr>
        <p:txBody>
          <a:bodyPr/>
          <a:lstStyle/>
          <a:p>
            <a:r>
              <a:rPr lang="fr-FR" dirty="0"/>
              <a:t>Formation des Accoucheuses villageoise de Barsalogho. Crédit photo: DS Barsalogho, PREPARE-BURKINA, 2021</a:t>
            </a:r>
          </a:p>
          <a:p>
            <a:endParaRPr lang="fr-F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28584" y="420915"/>
            <a:ext cx="5679473" cy="868084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ACTIVITES DES ACCOUCHEUSES VILLAGEOISES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54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9119" y="1959789"/>
            <a:ext cx="8552481" cy="13234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en-US" sz="2800" dirty="0">
                <a:solidFill>
                  <a:srgbClr val="651D32"/>
                </a:solidFill>
              </a:rPr>
            </a:br>
            <a:r>
              <a:rPr lang="en-US" dirty="0">
                <a:solidFill>
                  <a:srgbClr val="651D32"/>
                </a:solidFill>
              </a:rPr>
              <a:t>Performance globale des AV de 2021au 30 September 2023</a:t>
            </a:r>
            <a:br>
              <a:rPr lang="en-US" sz="2800" dirty="0">
                <a:solidFill>
                  <a:srgbClr val="651D32"/>
                </a:solidFill>
              </a:rPr>
            </a:b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202232-5EAE-5679-8CB1-7CDDEDFD2C3B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1716128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56877" y="101177"/>
            <a:ext cx="3885896" cy="369332"/>
          </a:xfrm>
        </p:spPr>
        <p:txBody>
          <a:bodyPr/>
          <a:lstStyle/>
          <a:p>
            <a:r>
              <a:rPr lang="en-US" sz="1800" dirty="0">
                <a:solidFill>
                  <a:srgbClr val="651D32"/>
                </a:solidFill>
              </a:rPr>
              <a:t>RESULTATS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E1B2F5-BF12-44C5-430C-6F84F56AD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90230"/>
              </p:ext>
            </p:extLst>
          </p:nvPr>
        </p:nvGraphicFramePr>
        <p:xfrm>
          <a:off x="278980" y="1061633"/>
          <a:ext cx="8586038" cy="365559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29429">
                  <a:extLst>
                    <a:ext uri="{9D8B030D-6E8A-4147-A177-3AD203B41FA5}">
                      <a16:colId xmlns:a16="http://schemas.microsoft.com/office/drawing/2014/main" val="2159319868"/>
                    </a:ext>
                  </a:extLst>
                </a:gridCol>
                <a:gridCol w="1617863">
                  <a:extLst>
                    <a:ext uri="{9D8B030D-6E8A-4147-A177-3AD203B41FA5}">
                      <a16:colId xmlns:a16="http://schemas.microsoft.com/office/drawing/2014/main" val="205480342"/>
                    </a:ext>
                  </a:extLst>
                </a:gridCol>
                <a:gridCol w="1447562">
                  <a:extLst>
                    <a:ext uri="{9D8B030D-6E8A-4147-A177-3AD203B41FA5}">
                      <a16:colId xmlns:a16="http://schemas.microsoft.com/office/drawing/2014/main" val="38301833"/>
                    </a:ext>
                  </a:extLst>
                </a:gridCol>
                <a:gridCol w="1192111">
                  <a:extLst>
                    <a:ext uri="{9D8B030D-6E8A-4147-A177-3AD203B41FA5}">
                      <a16:colId xmlns:a16="http://schemas.microsoft.com/office/drawing/2014/main" val="3038588492"/>
                    </a:ext>
                  </a:extLst>
                </a:gridCol>
                <a:gridCol w="1192111">
                  <a:extLst>
                    <a:ext uri="{9D8B030D-6E8A-4147-A177-3AD203B41FA5}">
                      <a16:colId xmlns:a16="http://schemas.microsoft.com/office/drawing/2014/main" val="3018599004"/>
                    </a:ext>
                  </a:extLst>
                </a:gridCol>
                <a:gridCol w="1106962">
                  <a:extLst>
                    <a:ext uri="{9D8B030D-6E8A-4147-A177-3AD203B41FA5}">
                      <a16:colId xmlns:a16="http://schemas.microsoft.com/office/drawing/2014/main" val="917485542"/>
                    </a:ext>
                  </a:extLst>
                </a:gridCol>
              </a:tblGrid>
              <a:tr h="50860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District sanitaire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Acchts</a:t>
                      </a:r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réalisés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Nces</a:t>
                      </a:r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vivantes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Morts</a:t>
                      </a:r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nés</a:t>
                      </a:r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09614"/>
                  </a:ext>
                </a:extLst>
              </a:tr>
              <a:tr h="312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#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%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#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%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81311"/>
                  </a:ext>
                </a:extLst>
              </a:tr>
              <a:tr h="355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Barsalogho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0,3%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57599"/>
                  </a:ext>
                </a:extLst>
              </a:tr>
              <a:tr h="44448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Bogandé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101,9%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203899"/>
                  </a:ext>
                </a:extLst>
              </a:tr>
              <a:tr h="322479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Dori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138685"/>
                  </a:ext>
                </a:extLst>
              </a:tr>
              <a:tr h="35733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Kongoussi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0,3%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109844"/>
                  </a:ext>
                </a:extLst>
              </a:tr>
              <a:tr h="33990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Sebba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4,0%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41090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Tougouri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1763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101,2%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2,1%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271865"/>
                  </a:ext>
                </a:extLst>
              </a:tr>
              <a:tr h="64860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6963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fr-BF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6917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fr-BF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99,3%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fr-BF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fr-BF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1,4%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9283653"/>
                  </a:ext>
                </a:extLst>
              </a:tr>
            </a:tbl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id="{1F908E88-EDC2-B422-AE1B-6D8554995F79}"/>
              </a:ext>
            </a:extLst>
          </p:cNvPr>
          <p:cNvSpPr txBox="1">
            <a:spLocks/>
          </p:cNvSpPr>
          <p:nvPr/>
        </p:nvSpPr>
        <p:spPr>
          <a:xfrm>
            <a:off x="257082" y="467544"/>
            <a:ext cx="8629835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fr-FR" sz="1800" dirty="0"/>
              <a:t>Tableau 1: Vitalité des nouveau-nés avec l’assistance des AV de </a:t>
            </a:r>
            <a:r>
              <a:rPr lang="en-US" sz="1800" b="0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de 2021 au 30 sept 2023</a:t>
            </a:r>
            <a:endParaRPr lang="fr-FR" sz="18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202232-5EAE-5679-8CB1-7CDDEDFD2C3B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1562027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249872"/>
            <a:ext cx="3885896" cy="349467"/>
          </a:xfrm>
        </p:spPr>
        <p:txBody>
          <a:bodyPr/>
          <a:lstStyle/>
          <a:p>
            <a:r>
              <a:rPr lang="en-US" sz="1800" dirty="0">
                <a:solidFill>
                  <a:srgbClr val="651D32"/>
                </a:solidFill>
              </a:rPr>
              <a:t>RESULTATS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126FD39-6A46-CD3F-9B85-C5D81D904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788061"/>
              </p:ext>
            </p:extLst>
          </p:nvPr>
        </p:nvGraphicFramePr>
        <p:xfrm>
          <a:off x="201584" y="1093478"/>
          <a:ext cx="8740831" cy="365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882">
                  <a:extLst>
                    <a:ext uri="{9D8B030D-6E8A-4147-A177-3AD203B41FA5}">
                      <a16:colId xmlns:a16="http://schemas.microsoft.com/office/drawing/2014/main" val="64638521"/>
                    </a:ext>
                  </a:extLst>
                </a:gridCol>
                <a:gridCol w="2440033">
                  <a:extLst>
                    <a:ext uri="{9D8B030D-6E8A-4147-A177-3AD203B41FA5}">
                      <a16:colId xmlns:a16="http://schemas.microsoft.com/office/drawing/2014/main" val="4142849269"/>
                    </a:ext>
                  </a:extLst>
                </a:gridCol>
                <a:gridCol w="1915539">
                  <a:extLst>
                    <a:ext uri="{9D8B030D-6E8A-4147-A177-3AD203B41FA5}">
                      <a16:colId xmlns:a16="http://schemas.microsoft.com/office/drawing/2014/main" val="2996579023"/>
                    </a:ext>
                  </a:extLst>
                </a:gridCol>
                <a:gridCol w="2128377">
                  <a:extLst>
                    <a:ext uri="{9D8B030D-6E8A-4147-A177-3AD203B41FA5}">
                      <a16:colId xmlns:a16="http://schemas.microsoft.com/office/drawing/2014/main" val="3712493584"/>
                    </a:ext>
                  </a:extLst>
                </a:gridCol>
              </a:tblGrid>
              <a:tr h="7434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District sanitaire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Nombre de morts nés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Morts nés frais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Morts nés macérés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426479"/>
                  </a:ext>
                </a:extLst>
              </a:tr>
              <a:tr h="39399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Barsalogho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46030685"/>
                  </a:ext>
                </a:extLst>
              </a:tr>
              <a:tr h="41666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Bogandé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44251855"/>
                  </a:ext>
                </a:extLst>
              </a:tr>
              <a:tr h="39399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Dori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F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8836456"/>
                  </a:ext>
                </a:extLst>
              </a:tr>
              <a:tr h="376382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Kongoussi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5146437"/>
                  </a:ext>
                </a:extLst>
              </a:tr>
              <a:tr h="376382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Sebba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4271099"/>
                  </a:ext>
                </a:extLst>
              </a:tr>
              <a:tr h="376382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Tougouri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97688644"/>
                  </a:ext>
                </a:extLst>
              </a:tr>
              <a:tr h="57403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4440235"/>
                  </a:ext>
                </a:extLst>
              </a:tr>
            </a:tbl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id="{A3E74CDB-665D-22C9-7347-3F1B8678131A}"/>
              </a:ext>
            </a:extLst>
          </p:cNvPr>
          <p:cNvSpPr txBox="1">
            <a:spLocks/>
          </p:cNvSpPr>
          <p:nvPr/>
        </p:nvSpPr>
        <p:spPr>
          <a:xfrm>
            <a:off x="250769" y="624256"/>
            <a:ext cx="8740831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fr-FR" sz="1800" dirty="0"/>
              <a:t>Tableau II : Types de mort-nés enregistrés par les AV de </a:t>
            </a:r>
            <a:r>
              <a:rPr lang="en-US" sz="1800" b="0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 2021 au 30 sept 2023</a:t>
            </a:r>
            <a:endParaRPr lang="fr-FR" sz="18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6DF5993-CC1D-459A-88CB-C8602BEBC2EE}"/>
              </a:ext>
            </a:extLst>
          </p:cNvPr>
          <p:cNvSpPr txBox="1">
            <a:spLocks/>
          </p:cNvSpPr>
          <p:nvPr/>
        </p:nvSpPr>
        <p:spPr>
          <a:xfrm>
            <a:off x="3124200" y="4954798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234278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9892" y="1959789"/>
            <a:ext cx="8650637" cy="13234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en-US" sz="2800" dirty="0">
                <a:solidFill>
                  <a:srgbClr val="651D32"/>
                </a:solidFill>
              </a:rPr>
            </a:br>
            <a:r>
              <a:rPr lang="en-US" dirty="0">
                <a:solidFill>
                  <a:srgbClr val="651D32"/>
                </a:solidFill>
              </a:rPr>
              <a:t>Performance des AV de Janvier 2023 au 30 September 2023</a:t>
            </a:r>
            <a:br>
              <a:rPr lang="en-US" sz="2800" dirty="0">
                <a:solidFill>
                  <a:srgbClr val="651D32"/>
                </a:solidFill>
              </a:rPr>
            </a:b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202232-5EAE-5679-8CB1-7CDDEDFD2C3B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182941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534987"/>
            <a:ext cx="5486400" cy="461665"/>
          </a:xfrm>
        </p:spPr>
        <p:txBody>
          <a:bodyPr/>
          <a:lstStyle/>
          <a:p>
            <a:r>
              <a:rPr lang="en-US" dirty="0"/>
              <a:t>PLAN DE PRESENTATION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7F02-9C8D-9C43-8CF1-E7D544BE7C72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8D77859-0C0D-4E50-80C5-C6240B74F954}"/>
              </a:ext>
            </a:extLst>
          </p:cNvPr>
          <p:cNvSpPr txBox="1">
            <a:spLocks/>
          </p:cNvSpPr>
          <p:nvPr/>
        </p:nvSpPr>
        <p:spPr>
          <a:xfrm>
            <a:off x="1058475" y="1010318"/>
            <a:ext cx="7309917" cy="33675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CONTEXTE ET JUSTIFICATION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STRATÉGIE DE MISE EN ŒUVRE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MÉTHODOLOGIE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ZONE D'INTERVENTION 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INTERVENTIONS MENÉES PAR LES ACCOUCHEUSES VILLAGEOISES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RÉSULTATS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LECONS APPRISES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FACTEURS DE DURABILITE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C2BB86-8204-49F5-AE88-2BB1A3B66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02" y="4058533"/>
            <a:ext cx="2637541" cy="8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5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668" y="201636"/>
            <a:ext cx="8456112" cy="276999"/>
          </a:xfrm>
        </p:spPr>
        <p:txBody>
          <a:bodyPr/>
          <a:lstStyle/>
          <a:p>
            <a:pPr marL="0" algn="ctr" defTabSz="457200" rtl="0" eaLnBrk="1" latinLnBrk="0" hangingPunct="1">
              <a:spcBef>
                <a:spcPct val="0"/>
              </a:spcBef>
              <a:buNone/>
              <a:defRPr sz="2200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Contribution des AV dans les accouchements </a:t>
            </a:r>
            <a:r>
              <a:rPr lang="fr-FR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réalisés</a:t>
            </a: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 par district sanitaire (</a:t>
            </a:r>
            <a:r>
              <a:rPr lang="en-US" sz="1200" b="1" i="0" kern="1200" cap="none" dirty="0" err="1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Janv</a:t>
            </a: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 2023- sept 2023)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CF1E0E4-172A-3CD4-E6B4-B00BD6FFDFC4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B09A571B-4DC7-EB8A-A0A3-52D0FE721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730350"/>
              </p:ext>
            </p:extLst>
          </p:nvPr>
        </p:nvGraphicFramePr>
        <p:xfrm>
          <a:off x="416668" y="865414"/>
          <a:ext cx="7847373" cy="397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7798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3233" y="278688"/>
            <a:ext cx="8456112" cy="461665"/>
          </a:xfrm>
        </p:spPr>
        <p:txBody>
          <a:bodyPr/>
          <a:lstStyle/>
          <a:p>
            <a:pPr marL="0" algn="ctr" defTabSz="457200" rtl="0" eaLnBrk="1" latinLnBrk="0" hangingPunct="1">
              <a:spcBef>
                <a:spcPct val="0"/>
              </a:spcBef>
              <a:buNone/>
              <a:defRPr sz="2200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Contribution des AV dans les accouchements </a:t>
            </a:r>
            <a:r>
              <a:rPr lang="fr-FR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réalisés</a:t>
            </a: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 par les FS </a:t>
            </a:r>
            <a:r>
              <a:rPr lang="en-US" sz="1200" b="1" i="0" kern="1200" cap="none" dirty="0" err="1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d’intervention</a:t>
            </a: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 du </a:t>
            </a:r>
            <a:r>
              <a:rPr lang="en-US" sz="1200" b="1" i="0" kern="1200" cap="none" dirty="0" err="1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projet</a:t>
            </a: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 dans les district sanitaire (</a:t>
            </a:r>
            <a:r>
              <a:rPr lang="en-US" sz="1200" b="1" i="0" kern="1200" cap="none" dirty="0" err="1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Janv</a:t>
            </a: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 2023- sept 2023) </a:t>
            </a:r>
            <a:endParaRPr lang="en-US" sz="1600" b="1" i="0" kern="1200" cap="none" dirty="0">
              <a:solidFill>
                <a:srgbClr val="BA0C2F"/>
              </a:solidFill>
              <a:latin typeface="Gill Sans MT"/>
              <a:ea typeface="+mj-ea"/>
              <a:cs typeface="Gill Sans M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CF1E0E4-172A-3CD4-E6B4-B00BD6FFDFC4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F230CD14-DEF9-D918-3DE1-2884027B28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1085923"/>
              </p:ext>
            </p:extLst>
          </p:nvPr>
        </p:nvGraphicFramePr>
        <p:xfrm>
          <a:off x="350391" y="797170"/>
          <a:ext cx="8456112" cy="3915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4232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56877" y="101177"/>
            <a:ext cx="3885896" cy="369332"/>
          </a:xfrm>
        </p:spPr>
        <p:txBody>
          <a:bodyPr/>
          <a:lstStyle/>
          <a:p>
            <a:r>
              <a:rPr lang="en-US" sz="1800" dirty="0">
                <a:solidFill>
                  <a:srgbClr val="651D32"/>
                </a:solidFill>
              </a:rPr>
              <a:t>RESULTATS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E1B2F5-BF12-44C5-430C-6F84F56AD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741255"/>
              </p:ext>
            </p:extLst>
          </p:nvPr>
        </p:nvGraphicFramePr>
        <p:xfrm>
          <a:off x="349754" y="1225379"/>
          <a:ext cx="8586038" cy="329684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29429">
                  <a:extLst>
                    <a:ext uri="{9D8B030D-6E8A-4147-A177-3AD203B41FA5}">
                      <a16:colId xmlns:a16="http://schemas.microsoft.com/office/drawing/2014/main" val="2159319868"/>
                    </a:ext>
                  </a:extLst>
                </a:gridCol>
                <a:gridCol w="1617863">
                  <a:extLst>
                    <a:ext uri="{9D8B030D-6E8A-4147-A177-3AD203B41FA5}">
                      <a16:colId xmlns:a16="http://schemas.microsoft.com/office/drawing/2014/main" val="205480342"/>
                    </a:ext>
                  </a:extLst>
                </a:gridCol>
                <a:gridCol w="1447562">
                  <a:extLst>
                    <a:ext uri="{9D8B030D-6E8A-4147-A177-3AD203B41FA5}">
                      <a16:colId xmlns:a16="http://schemas.microsoft.com/office/drawing/2014/main" val="38301833"/>
                    </a:ext>
                  </a:extLst>
                </a:gridCol>
                <a:gridCol w="1192111">
                  <a:extLst>
                    <a:ext uri="{9D8B030D-6E8A-4147-A177-3AD203B41FA5}">
                      <a16:colId xmlns:a16="http://schemas.microsoft.com/office/drawing/2014/main" val="3038588492"/>
                    </a:ext>
                  </a:extLst>
                </a:gridCol>
                <a:gridCol w="1192111">
                  <a:extLst>
                    <a:ext uri="{9D8B030D-6E8A-4147-A177-3AD203B41FA5}">
                      <a16:colId xmlns:a16="http://schemas.microsoft.com/office/drawing/2014/main" val="3018599004"/>
                    </a:ext>
                  </a:extLst>
                </a:gridCol>
                <a:gridCol w="1106962">
                  <a:extLst>
                    <a:ext uri="{9D8B030D-6E8A-4147-A177-3AD203B41FA5}">
                      <a16:colId xmlns:a16="http://schemas.microsoft.com/office/drawing/2014/main" val="917485542"/>
                    </a:ext>
                  </a:extLst>
                </a:gridCol>
              </a:tblGrid>
              <a:tr h="45869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District sanitaire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Acchts</a:t>
                      </a:r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réalisés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Nces</a:t>
                      </a:r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vivantes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Morts</a:t>
                      </a:r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nés</a:t>
                      </a:r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09614"/>
                  </a:ext>
                </a:extLst>
              </a:tr>
              <a:tr h="282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#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%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#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%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81311"/>
                  </a:ext>
                </a:extLst>
              </a:tr>
              <a:tr h="32054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Barsalogho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619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57599"/>
                  </a:ext>
                </a:extLst>
              </a:tr>
              <a:tr h="400866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Bogandé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203899"/>
                  </a:ext>
                </a:extLst>
              </a:tr>
              <a:tr h="290832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Dori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138685"/>
                  </a:ext>
                </a:extLst>
              </a:tr>
              <a:tr h="322265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Kongoussi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109844"/>
                  </a:ext>
                </a:extLst>
              </a:tr>
              <a:tr h="306546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Sebba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41090"/>
                  </a:ext>
                </a:extLst>
              </a:tr>
              <a:tr h="330126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Tougouri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744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363602"/>
                  </a:ext>
                </a:extLst>
              </a:tr>
              <a:tr h="58495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2437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9283653"/>
                  </a:ext>
                </a:extLst>
              </a:tr>
            </a:tbl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id="{1F908E88-EDC2-B422-AE1B-6D8554995F79}"/>
              </a:ext>
            </a:extLst>
          </p:cNvPr>
          <p:cNvSpPr txBox="1">
            <a:spLocks/>
          </p:cNvSpPr>
          <p:nvPr/>
        </p:nvSpPr>
        <p:spPr>
          <a:xfrm>
            <a:off x="257082" y="467544"/>
            <a:ext cx="8629835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fr-FR" sz="1800" dirty="0"/>
              <a:t>Tableau 1: Vitalité des nouveau-nés avec l’assistance des AV de janvier à septembre 2023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202232-5EAE-5679-8CB1-7CDDEDFD2C3B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3405814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249872"/>
            <a:ext cx="3885896" cy="349467"/>
          </a:xfrm>
        </p:spPr>
        <p:txBody>
          <a:bodyPr/>
          <a:lstStyle/>
          <a:p>
            <a:r>
              <a:rPr lang="en-US" sz="1800" dirty="0">
                <a:solidFill>
                  <a:srgbClr val="651D32"/>
                </a:solidFill>
              </a:rPr>
              <a:t>RESULTATS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126FD39-6A46-CD3F-9B85-C5D81D904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224099"/>
              </p:ext>
            </p:extLst>
          </p:nvPr>
        </p:nvGraphicFramePr>
        <p:xfrm>
          <a:off x="250769" y="1446830"/>
          <a:ext cx="8540305" cy="3218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726">
                  <a:extLst>
                    <a:ext uri="{9D8B030D-6E8A-4147-A177-3AD203B41FA5}">
                      <a16:colId xmlns:a16="http://schemas.microsoft.com/office/drawing/2014/main" val="64638521"/>
                    </a:ext>
                  </a:extLst>
                </a:gridCol>
                <a:gridCol w="2313451">
                  <a:extLst>
                    <a:ext uri="{9D8B030D-6E8A-4147-A177-3AD203B41FA5}">
                      <a16:colId xmlns:a16="http://schemas.microsoft.com/office/drawing/2014/main" val="4142849269"/>
                    </a:ext>
                  </a:extLst>
                </a:gridCol>
                <a:gridCol w="1816166">
                  <a:extLst>
                    <a:ext uri="{9D8B030D-6E8A-4147-A177-3AD203B41FA5}">
                      <a16:colId xmlns:a16="http://schemas.microsoft.com/office/drawing/2014/main" val="2996579023"/>
                    </a:ext>
                  </a:extLst>
                </a:gridCol>
                <a:gridCol w="2017962">
                  <a:extLst>
                    <a:ext uri="{9D8B030D-6E8A-4147-A177-3AD203B41FA5}">
                      <a16:colId xmlns:a16="http://schemas.microsoft.com/office/drawing/2014/main" val="3712493584"/>
                    </a:ext>
                  </a:extLst>
                </a:gridCol>
              </a:tblGrid>
              <a:tr h="4550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District sanitaire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Nombre de morts nés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Morts nés frais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Morts nés macérés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426479"/>
                  </a:ext>
                </a:extLst>
              </a:tr>
              <a:tr h="374379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Barsalogho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46030685"/>
                  </a:ext>
                </a:extLst>
              </a:tr>
              <a:tr h="395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Bogandé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44251855"/>
                  </a:ext>
                </a:extLst>
              </a:tr>
              <a:tr h="374379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Dori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F" sz="18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8836456"/>
                  </a:ext>
                </a:extLst>
              </a:tr>
              <a:tr h="357644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Kongoussi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5146437"/>
                  </a:ext>
                </a:extLst>
              </a:tr>
              <a:tr h="357644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Sebba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4271099"/>
                  </a:ext>
                </a:extLst>
              </a:tr>
              <a:tr h="357644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Tougouri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3929669"/>
                  </a:ext>
                </a:extLst>
              </a:tr>
              <a:tr h="545454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4440235"/>
                  </a:ext>
                </a:extLst>
              </a:tr>
            </a:tbl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id="{A3E74CDB-665D-22C9-7347-3F1B8678131A}"/>
              </a:ext>
            </a:extLst>
          </p:cNvPr>
          <p:cNvSpPr txBox="1">
            <a:spLocks/>
          </p:cNvSpPr>
          <p:nvPr/>
        </p:nvSpPr>
        <p:spPr>
          <a:xfrm>
            <a:off x="250769" y="624256"/>
            <a:ext cx="8740831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fr-FR" sz="1800" dirty="0"/>
              <a:t>Tableau II : Types de mort-nés enregistrés par les AV de janvier à septembre 2023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6DF5993-CC1D-459A-88CB-C8602BEBC2EE}"/>
              </a:ext>
            </a:extLst>
          </p:cNvPr>
          <p:cNvSpPr txBox="1">
            <a:spLocks/>
          </p:cNvSpPr>
          <p:nvPr/>
        </p:nvSpPr>
        <p:spPr>
          <a:xfrm>
            <a:off x="3124200" y="4954798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1958263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74032" y="119680"/>
            <a:ext cx="4386639" cy="476934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LECONS APPRISES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9617" y="725712"/>
            <a:ext cx="4124134" cy="3495224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7000"/>
              </a:lnSpc>
              <a:buNone/>
            </a:pPr>
            <a:r>
              <a:rPr lang="fr-FR" sz="1800" b="1" dirty="0">
                <a:solidFill>
                  <a:srgbClr val="00B050"/>
                </a:solidFill>
              </a:rPr>
              <a:t>Conditions de succès </a:t>
            </a:r>
          </a:p>
          <a:p>
            <a:pPr>
              <a:lnSpc>
                <a:spcPct val="115000"/>
              </a:lnSpc>
            </a:pPr>
            <a:r>
              <a:rPr lang="fr-FR" sz="1800" dirty="0"/>
              <a:t>Bonne adhésion et implication de tous les différents acteurs dans le processus : DRS, ECD, ICP/Responsable de maternité </a:t>
            </a:r>
          </a:p>
          <a:p>
            <a:pPr>
              <a:lnSpc>
                <a:spcPct val="115000"/>
              </a:lnSpc>
            </a:pPr>
            <a:r>
              <a:rPr lang="fr-FR" sz="1800" dirty="0"/>
              <a:t>Disponibilité continue des kits de protection individuelle et des Kits d’accouchement  </a:t>
            </a:r>
          </a:p>
          <a:p>
            <a:pPr>
              <a:lnSpc>
                <a:spcPct val="115000"/>
              </a:lnSpc>
            </a:pPr>
            <a:r>
              <a:rPr lang="fr-FR" sz="1800" dirty="0"/>
              <a:t>Suivi des AV.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1827AEA-DA63-CA5E-BAC6-1988FD9C0FAD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071448A-EFB0-C326-EB3F-9841EBEB6976}"/>
              </a:ext>
            </a:extLst>
          </p:cNvPr>
          <p:cNvSpPr txBox="1">
            <a:spLocks/>
          </p:cNvSpPr>
          <p:nvPr/>
        </p:nvSpPr>
        <p:spPr>
          <a:xfrm>
            <a:off x="4482193" y="708985"/>
            <a:ext cx="4509408" cy="4321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35000"/>
              </a:lnSpc>
              <a:buNone/>
            </a:pPr>
            <a:r>
              <a:rPr lang="fr-FR" sz="1700" b="1" dirty="0">
                <a:solidFill>
                  <a:schemeClr val="bg2"/>
                </a:solidFill>
              </a:rPr>
              <a:t>Difficultés du point de vue technique</a:t>
            </a:r>
          </a:p>
          <a:p>
            <a:pPr lvl="0">
              <a:lnSpc>
                <a:spcPct val="135000"/>
              </a:lnSpc>
            </a:pPr>
            <a:r>
              <a:rPr lang="fr-FR" sz="1700" dirty="0"/>
              <a:t>Regroupement des AV pour les formations</a:t>
            </a:r>
          </a:p>
          <a:p>
            <a:pPr lvl="0">
              <a:lnSpc>
                <a:spcPct val="135000"/>
              </a:lnSpc>
            </a:pPr>
            <a:r>
              <a:rPr lang="fr-FR" sz="1700" dirty="0"/>
              <a:t>Insuffisance du suivi - supervision des AV et de la collecte des données (</a:t>
            </a:r>
            <a:r>
              <a:rPr lang="fr-FR" sz="1700" i="1" dirty="0"/>
              <a:t>inaccessibilité des zones et l’interruption des réseaux de téléphonie mobile</a:t>
            </a:r>
            <a:r>
              <a:rPr lang="fr-FR" sz="1700" dirty="0"/>
              <a:t>)</a:t>
            </a:r>
          </a:p>
          <a:p>
            <a:pPr lvl="0">
              <a:lnSpc>
                <a:spcPct val="135000"/>
              </a:lnSpc>
            </a:pPr>
            <a:r>
              <a:rPr lang="fr-FR" sz="1700" dirty="0"/>
              <a:t>Ruptures de kits d’accouchement (inaccessibilité des zones pour l’approvisionnement des AV)</a:t>
            </a:r>
          </a:p>
          <a:p>
            <a:pPr lvl="0">
              <a:lnSpc>
                <a:spcPct val="135000"/>
              </a:lnSpc>
            </a:pPr>
            <a:r>
              <a:rPr lang="fr-FR" sz="1700" dirty="0"/>
              <a:t>Référence des cas difficiles vers les CSPS ouverts</a:t>
            </a:r>
          </a:p>
        </p:txBody>
      </p:sp>
    </p:spTree>
    <p:extLst>
      <p:ext uri="{BB962C8B-B14F-4D97-AF65-F5344CB8AC3E}">
        <p14:creationId xmlns:p14="http://schemas.microsoft.com/office/powerpoint/2010/main" val="860175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74032" y="119680"/>
            <a:ext cx="4386639" cy="476934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FACTEURS DE DURABILITE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4929" y="725712"/>
            <a:ext cx="4124134" cy="3348267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15000"/>
              </a:lnSpc>
              <a:buNone/>
            </a:pPr>
            <a:r>
              <a:rPr lang="fr-FR" sz="1800" b="1" dirty="0">
                <a:solidFill>
                  <a:srgbClr val="00B050"/>
                </a:solidFill>
              </a:rPr>
              <a:t>Opportunité</a:t>
            </a:r>
            <a:endParaRPr lang="fr-FR" sz="1800" dirty="0">
              <a:solidFill>
                <a:srgbClr val="00B050"/>
              </a:solidFill>
            </a:endParaRPr>
          </a:p>
          <a:p>
            <a:pPr>
              <a:lnSpc>
                <a:spcPct val="115000"/>
              </a:lnSpc>
            </a:pPr>
            <a:r>
              <a:rPr lang="fr-FR" sz="1800" dirty="0"/>
              <a:t>Alignement sur la ligne de la « Politique nationale de résilience du système de santé dans un contexte à défi sécuritaire au Burkina Faso »</a:t>
            </a:r>
          </a:p>
          <a:p>
            <a:pPr>
              <a:lnSpc>
                <a:spcPct val="115000"/>
              </a:lnSpc>
            </a:pPr>
            <a:r>
              <a:rPr lang="fr-FR" sz="1800" dirty="0"/>
              <a:t>Soutien du bailleur USAID.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1827AEA-DA63-CA5E-BAC6-1988FD9C0FAD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071448A-EFB0-C326-EB3F-9841EBEB6976}"/>
              </a:ext>
            </a:extLst>
          </p:cNvPr>
          <p:cNvSpPr txBox="1">
            <a:spLocks/>
          </p:cNvSpPr>
          <p:nvPr/>
        </p:nvSpPr>
        <p:spPr>
          <a:xfrm>
            <a:off x="4732182" y="700821"/>
            <a:ext cx="4259418" cy="3740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15000"/>
              </a:lnSpc>
              <a:buNone/>
            </a:pPr>
            <a:r>
              <a:rPr lang="fr-FR" sz="1800" b="1" dirty="0">
                <a:solidFill>
                  <a:schemeClr val="bg2"/>
                </a:solidFill>
              </a:rPr>
              <a:t>Menaces, ou potentiels blocages à court ou à long terme</a:t>
            </a:r>
          </a:p>
          <a:p>
            <a:pPr lvl="0">
              <a:lnSpc>
                <a:spcPct val="115000"/>
              </a:lnSpc>
            </a:pPr>
            <a:r>
              <a:rPr lang="fr-FR" sz="1800" dirty="0"/>
              <a:t>Persistance et Aggravation de la situation sécuritaire qui pourrait entrainer le déplacement des AV</a:t>
            </a:r>
          </a:p>
          <a:p>
            <a:pPr lvl="0">
              <a:lnSpc>
                <a:spcPct val="115000"/>
              </a:lnSpc>
            </a:pPr>
            <a:r>
              <a:rPr lang="fr-FR" sz="1800" dirty="0"/>
              <a:t>Impossibilité d’approvisionnement des AV en kits de protection et d’accouchements hygiéniques </a:t>
            </a:r>
          </a:p>
          <a:p>
            <a:pPr lvl="0">
              <a:lnSpc>
                <a:spcPct val="115000"/>
              </a:lnSpc>
            </a:pPr>
            <a:r>
              <a:rPr lang="fr-FR" sz="1800" dirty="0"/>
              <a:t>Fin du financement</a:t>
            </a:r>
          </a:p>
        </p:txBody>
      </p:sp>
    </p:spTree>
    <p:extLst>
      <p:ext uri="{BB962C8B-B14F-4D97-AF65-F5344CB8AC3E}">
        <p14:creationId xmlns:p14="http://schemas.microsoft.com/office/powerpoint/2010/main" val="1197203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personne, extérieur, terrain, gens&#10;&#10;Description générée automatiquement">
            <a:extLst>
              <a:ext uri="{FF2B5EF4-FFF2-40B4-BE49-F238E27FC236}">
                <a16:creationId xmlns:a16="http://schemas.microsoft.com/office/drawing/2014/main" id="{5696BC5B-A1B0-F98D-E1B0-ECD8B17EA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86" y="153986"/>
            <a:ext cx="8851915" cy="488434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 rot="16200000">
            <a:off x="7862313" y="1052443"/>
            <a:ext cx="2073910" cy="276999"/>
          </a:xfrm>
        </p:spPr>
        <p:txBody>
          <a:bodyPr/>
          <a:lstStyle/>
          <a:p>
            <a:r>
              <a:rPr lang="fr-FR" dirty="0"/>
              <a:t>Club de santé communautaire PREPARE-BURKINA Mars 2022, Crédit Abdoulaye </a:t>
            </a:r>
            <a:r>
              <a:rPr lang="fr-FR" dirty="0" err="1"/>
              <a:t>Maïga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CCE5460-4FB7-5647-9AB1-CEF5116A5DCA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685800" y="3135207"/>
            <a:ext cx="3429000" cy="942472"/>
          </a:xfrm>
        </p:spPr>
        <p:txBody>
          <a:bodyPr>
            <a:normAutofit/>
          </a:bodyPr>
          <a:lstStyle/>
          <a:p>
            <a:r>
              <a:rPr lang="en-US" sz="1200" dirty="0"/>
              <a:t>Pour plus </a:t>
            </a:r>
            <a:r>
              <a:rPr lang="en-US" sz="1200" dirty="0" err="1"/>
              <a:t>d’information</a:t>
            </a:r>
            <a:r>
              <a:rPr lang="en-US" sz="1200" dirty="0"/>
              <a:t>, </a:t>
            </a:r>
            <a:r>
              <a:rPr lang="en-US" sz="1200" dirty="0" err="1"/>
              <a:t>veuillez</a:t>
            </a:r>
            <a:r>
              <a:rPr lang="en-US" sz="1200" dirty="0"/>
              <a:t> </a:t>
            </a:r>
            <a:r>
              <a:rPr lang="en-US" sz="1200" dirty="0" err="1"/>
              <a:t>contacter</a:t>
            </a: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1200" dirty="0"/>
              <a:t>DR GINETTE HOUNKANRIN</a:t>
            </a:r>
          </a:p>
          <a:p>
            <a:pPr>
              <a:spcAft>
                <a:spcPts val="0"/>
              </a:spcAft>
            </a:pPr>
            <a:r>
              <a:rPr lang="en-US" sz="1200" dirty="0"/>
              <a:t>ghounkanrin@pathfinder.org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25427E-4E36-C109-4A9C-32A2196A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946" y="3994623"/>
            <a:ext cx="2823494" cy="9424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FF5A8F-D4C7-C506-0F6A-E44FAB87A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93" y="4308043"/>
            <a:ext cx="1497771" cy="480202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E058788-7D49-AB6D-3244-5C1CC272F4E4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bg1"/>
                </a:solidFill>
              </a:rPr>
              <a:t>USAID –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205063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884582" cy="3200400"/>
          </a:xfrm>
        </p:spPr>
        <p:txBody>
          <a:bodyPr>
            <a:normAutofit/>
          </a:bodyPr>
          <a:lstStyle/>
          <a:p>
            <a:r>
              <a:rPr lang="fr-FR" sz="1800" dirty="0"/>
              <a:t>Crise sécuritaire : Déplacement massif des populations, y compris agents de santé.</a:t>
            </a:r>
          </a:p>
          <a:p>
            <a:r>
              <a:rPr lang="fr-FR" sz="1800" dirty="0"/>
              <a:t>Désorganisation du système de santé.</a:t>
            </a:r>
          </a:p>
          <a:p>
            <a:pPr lvl="1"/>
            <a:r>
              <a:rPr lang="fr-FR" sz="1800" dirty="0"/>
              <a:t>Niveau national :  </a:t>
            </a:r>
            <a:r>
              <a:rPr lang="fr-FR" sz="1800" b="1" dirty="0">
                <a:solidFill>
                  <a:schemeClr val="tx1"/>
                </a:solidFill>
              </a:rPr>
              <a:t>398</a:t>
            </a:r>
            <a:r>
              <a:rPr lang="fr-FR" sz="1800" dirty="0"/>
              <a:t> FS  fermées et </a:t>
            </a:r>
            <a:r>
              <a:rPr lang="fr-FR" sz="1800" b="1" dirty="0">
                <a:solidFill>
                  <a:schemeClr val="tx1"/>
                </a:solidFill>
              </a:rPr>
              <a:t>381</a:t>
            </a:r>
            <a:r>
              <a:rPr lang="fr-FR" sz="1800" dirty="0"/>
              <a:t> fonctionnant à minima  à la date </a:t>
            </a:r>
            <a:r>
              <a:rPr lang="fr-FR" sz="1800" b="1" dirty="0">
                <a:solidFill>
                  <a:schemeClr val="tx1"/>
                </a:solidFill>
              </a:rPr>
              <a:t>du 31 Aout 2023</a:t>
            </a:r>
            <a:r>
              <a:rPr lang="fr-FR" sz="1800" dirty="0"/>
              <a:t>.(données rapport </a:t>
            </a:r>
            <a:r>
              <a:rPr lang="fr-FR" sz="1800"/>
              <a:t>cluster santé)</a:t>
            </a:r>
            <a:endParaRPr lang="fr-FR" sz="1800" dirty="0"/>
          </a:p>
          <a:p>
            <a:pPr lvl="1"/>
            <a:r>
              <a:rPr lang="fr-FR" sz="1800" dirty="0"/>
              <a:t>Zones PREPARE-BURKINA : </a:t>
            </a:r>
            <a:r>
              <a:rPr lang="fr-FR" sz="1800" b="1" dirty="0">
                <a:solidFill>
                  <a:schemeClr val="tx1"/>
                </a:solidFill>
              </a:rPr>
              <a:t>59</a:t>
            </a:r>
            <a:r>
              <a:rPr lang="fr-FR" sz="1800" dirty="0"/>
              <a:t> FS  fermées et </a:t>
            </a:r>
            <a:r>
              <a:rPr lang="fr-FR" sz="1800" b="1" dirty="0">
                <a:solidFill>
                  <a:schemeClr val="tx1"/>
                </a:solidFill>
              </a:rPr>
              <a:t>52</a:t>
            </a:r>
            <a:r>
              <a:rPr lang="fr-FR" sz="1800" dirty="0"/>
              <a:t> fonctionnant à minima  à la date du </a:t>
            </a:r>
            <a:r>
              <a:rPr lang="fr-FR" sz="1800" dirty="0">
                <a:solidFill>
                  <a:schemeClr val="tx1"/>
                </a:solidFill>
              </a:rPr>
              <a:t>30 sept 2023 </a:t>
            </a:r>
            <a:r>
              <a:rPr lang="fr-FR" sz="1800" dirty="0"/>
              <a:t>soit </a:t>
            </a:r>
            <a:r>
              <a:rPr lang="fr-FR" sz="1800" b="1" dirty="0">
                <a:solidFill>
                  <a:schemeClr val="tx1"/>
                </a:solidFill>
              </a:rPr>
              <a:t>69%</a:t>
            </a:r>
            <a:r>
              <a:rPr lang="fr-FR" sz="1800" dirty="0"/>
              <a:t>  FS affectées (Données projet).</a:t>
            </a:r>
          </a:p>
          <a:p>
            <a:pPr lvl="1"/>
            <a:r>
              <a:rPr lang="fr-FR" sz="1800" dirty="0"/>
              <a:t>Non disponibilité des services de santé : PMA non assuré ou incomplet</a:t>
            </a:r>
            <a:r>
              <a:rPr lang="en-US" sz="1800" dirty="0"/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1A58-12D5-4546-995B-9323A3D8C075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6104" y="682922"/>
            <a:ext cx="4539039" cy="461665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CONTEXTE ET JUSTIFICATION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9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686104" y="1296987"/>
            <a:ext cx="7772400" cy="3200400"/>
          </a:xfrm>
        </p:spPr>
        <p:txBody>
          <a:bodyPr>
            <a:normAutofit/>
          </a:bodyPr>
          <a:lstStyle/>
          <a:p>
            <a:r>
              <a:rPr lang="fr-FR" sz="1800" dirty="0"/>
              <a:t>Impact négatif sur la santé des populations, y compris la santé maternelle néonatale.</a:t>
            </a:r>
          </a:p>
          <a:p>
            <a:r>
              <a:rPr lang="fr-FR" sz="1800" dirty="0"/>
              <a:t>Approche de soins à base communautaire : Renforcer la résilience du système de santé local et Alternative pour la continuité de l’offre des services de santé.</a:t>
            </a:r>
          </a:p>
          <a:p>
            <a:pPr lvl="1"/>
            <a:r>
              <a:rPr lang="fr-FR" sz="1800" dirty="0"/>
              <a:t>Repositionnement des Accoucheuses Villageoises (AV) pour l’amélioration de la Santé maternelle et néonatale par la réalisation des accouchements hygiéniques dans les zones à haut défi sécuritaire.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1A58-12D5-4546-995B-9323A3D8C075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6104" y="682922"/>
            <a:ext cx="4539039" cy="461665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CONTEXTE ET JUSTIFICATION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6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5799" y="1190401"/>
            <a:ext cx="3828143" cy="3840385"/>
          </a:xfrm>
        </p:spPr>
        <p:txBody>
          <a:bodyPr>
            <a:normAutofit/>
          </a:bodyPr>
          <a:lstStyle/>
          <a:p>
            <a:r>
              <a:rPr lang="fr-FR" sz="1800" dirty="0"/>
              <a:t>Collaboration étroite avec les DRS et les MCD.</a:t>
            </a:r>
          </a:p>
          <a:p>
            <a:r>
              <a:rPr lang="fr-FR" sz="1800" dirty="0"/>
              <a:t>Ciblage des districts sanitaires (DS) à haut défi sécuritaire avec les DRS et MCD.</a:t>
            </a:r>
          </a:p>
          <a:p>
            <a:r>
              <a:rPr lang="fr-FR" sz="1800" dirty="0"/>
              <a:t>Ciblage des Centre de Santé et de Promotion Sociale (CSPS) fermés ou fonctionnant à minima.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 rot="16200000">
            <a:off x="7862312" y="954980"/>
            <a:ext cx="2073910" cy="471924"/>
          </a:xfrm>
        </p:spPr>
        <p:txBody>
          <a:bodyPr/>
          <a:lstStyle/>
          <a:p>
            <a:r>
              <a:rPr lang="fr-FR" dirty="0"/>
              <a:t>Formation des Accoucheuses Villageoises : Exercice sur mannequin, Sebba. </a:t>
            </a:r>
            <a:r>
              <a:rPr lang="fr-FR" dirty="0" err="1"/>
              <a:t>Credit</a:t>
            </a:r>
            <a:r>
              <a:rPr lang="fr-FR" dirty="0"/>
              <a:t> photo: DS Sebba </a:t>
            </a:r>
          </a:p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359404"/>
            <a:ext cx="3657600" cy="830997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STRATEGIE DE MISE EN OEUVRE</a:t>
            </a:r>
            <a:endParaRPr lang="en-US" dirty="0"/>
          </a:p>
        </p:txBody>
      </p:sp>
      <p:pic>
        <p:nvPicPr>
          <p:cNvPr id="8" name="Espace réservé pour une image  7" descr="Une image contenant terrain, personne, extérieur&#10;&#10;Description générée automatiquement">
            <a:extLst>
              <a:ext uri="{FF2B5EF4-FFF2-40B4-BE49-F238E27FC236}">
                <a16:creationId xmlns:a16="http://schemas.microsoft.com/office/drawing/2014/main" id="{7F20FB34-70B6-ADE6-CD88-087E25F149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8D5DBE-E6B7-C574-8061-7A563B54AFB4}"/>
              </a:ext>
            </a:extLst>
          </p:cNvPr>
          <p:cNvSpPr txBox="1">
            <a:spLocks/>
          </p:cNvSpPr>
          <p:nvPr/>
        </p:nvSpPr>
        <p:spPr>
          <a:xfrm rot="16200000">
            <a:off x="7503945" y="1360686"/>
            <a:ext cx="2690397" cy="276999"/>
          </a:xfrm>
          <a:prstGeom prst="rect">
            <a:avLst/>
          </a:prstGeom>
          <a:solidFill>
            <a:srgbClr val="651D32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600" b="0" i="0" kern="1200" baseline="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230187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2pPr>
            <a:lvl3pPr marL="4603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3pPr>
            <a:lvl4pPr marL="684212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4pPr>
            <a:lvl5pPr marL="102552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Zongo </a:t>
            </a:r>
            <a:r>
              <a:rPr lang="fr-FR" dirty="0" err="1"/>
              <a:t>Cathérine</a:t>
            </a:r>
            <a:r>
              <a:rPr lang="fr-FR" dirty="0"/>
              <a:t>, Accoucheuse villageoise de </a:t>
            </a:r>
            <a:r>
              <a:rPr lang="fr-FR" dirty="0" err="1"/>
              <a:t>Tougouri,Credit</a:t>
            </a:r>
            <a:r>
              <a:rPr lang="fr-FR" dirty="0"/>
              <a:t> photo: </a:t>
            </a:r>
            <a:r>
              <a:rPr lang="fr-FR" dirty="0" err="1"/>
              <a:t>Kargougou</a:t>
            </a:r>
            <a:r>
              <a:rPr lang="fr-FR" dirty="0"/>
              <a:t> </a:t>
            </a:r>
            <a:r>
              <a:rPr lang="fr-FR" dirty="0" err="1"/>
              <a:t>Salamata</a:t>
            </a:r>
            <a:r>
              <a:rPr lang="fr-FR" dirty="0"/>
              <a:t> CMCO PREPARE-BURKINA, 2023</a:t>
            </a:r>
          </a:p>
        </p:txBody>
      </p:sp>
    </p:spTree>
    <p:extLst>
      <p:ext uri="{BB962C8B-B14F-4D97-AF65-F5344CB8AC3E}">
        <p14:creationId xmlns:p14="http://schemas.microsoft.com/office/powerpoint/2010/main" val="31245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5799" y="1190401"/>
            <a:ext cx="7512051" cy="3057749"/>
          </a:xfrm>
        </p:spPr>
        <p:txBody>
          <a:bodyPr>
            <a:normAutofit/>
          </a:bodyPr>
          <a:lstStyle/>
          <a:p>
            <a:r>
              <a:rPr lang="fr-FR" sz="1800" dirty="0"/>
              <a:t>Critères de sélection des AV :</a:t>
            </a:r>
          </a:p>
          <a:p>
            <a:pPr lvl="1"/>
            <a:r>
              <a:rPr lang="fr-FR" sz="1800" dirty="0"/>
              <a:t>Être déjà impliquée dans l’accompagnement des parturientes vers les CSPS.</a:t>
            </a:r>
          </a:p>
          <a:p>
            <a:pPr lvl="1"/>
            <a:r>
              <a:rPr lang="fr-FR" sz="1800" dirty="0"/>
              <a:t>Être ancienne AV reconverties dans l’accompagnement des parturientes.</a:t>
            </a:r>
          </a:p>
          <a:p>
            <a:pPr lvl="1"/>
            <a:r>
              <a:rPr lang="fr-FR" sz="1800" dirty="0"/>
              <a:t>Résider dans le village ou le quartier.</a:t>
            </a:r>
          </a:p>
          <a:p>
            <a:pPr lvl="1"/>
            <a:r>
              <a:rPr lang="fr-FR" sz="1800" dirty="0"/>
              <a:t>Être acceptée par sa communauté.</a:t>
            </a:r>
          </a:p>
          <a:p>
            <a:pPr lvl="1"/>
            <a:r>
              <a:rPr lang="fr-FR" sz="1800" dirty="0"/>
              <a:t>Être impliquée dans les activités de la FS.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799" y="359404"/>
            <a:ext cx="4669971" cy="577221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STRATEGIE DE MISE EN OEUVRE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7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52400" y="791257"/>
            <a:ext cx="4361847" cy="423953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rgbClr val="BA0C2F"/>
                </a:solidFill>
                <a:ea typeface="+mj-ea"/>
              </a:rPr>
              <a:t>Renforcement des capacités techniques des AV sélectionnées</a:t>
            </a:r>
          </a:p>
          <a:p>
            <a:r>
              <a:rPr lang="fr-FR" sz="1800" b="1" dirty="0"/>
              <a:t>Formation sur les soins maternels et néonatal en utilisant des modules adaptés,</a:t>
            </a:r>
            <a:r>
              <a:rPr lang="fr-FR" sz="1800" dirty="0"/>
              <a:t> </a:t>
            </a:r>
          </a:p>
          <a:p>
            <a:pPr marL="0" indent="0">
              <a:buNone/>
            </a:pPr>
            <a:r>
              <a:rPr lang="fr-FR" sz="1800" dirty="0"/>
              <a:t>   - Reconnaissance des signes de danger chez la femme enceinte et le Nouveau-Né au niveau communautaire.</a:t>
            </a:r>
          </a:p>
          <a:p>
            <a:pPr marL="0" indent="0">
              <a:buNone/>
            </a:pPr>
            <a:r>
              <a:rPr lang="fr-FR" sz="1800" dirty="0"/>
              <a:t>-Réalisation des accouchements eutociques au niveau communautaire.</a:t>
            </a:r>
          </a:p>
          <a:p>
            <a:pPr marL="0" indent="0">
              <a:buNone/>
            </a:pPr>
            <a:r>
              <a:rPr lang="fr-FR" sz="1800" dirty="0"/>
              <a:t>-Promotion de pratiques familiales essentielles au niveau communautaire.</a:t>
            </a:r>
          </a:p>
          <a:p>
            <a:pPr marL="0" indent="0">
              <a:buNone/>
            </a:pPr>
            <a:r>
              <a:rPr lang="fr-FR" sz="1800" dirty="0"/>
              <a:t>-Référence des cas compliqués.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7BD8AF58-5485-E7A3-5B85-AF2CDB2B45E2}"/>
              </a:ext>
            </a:extLst>
          </p:cNvPr>
          <p:cNvSpPr txBox="1">
            <a:spLocks/>
          </p:cNvSpPr>
          <p:nvPr/>
        </p:nvSpPr>
        <p:spPr>
          <a:xfrm>
            <a:off x="686104" y="349098"/>
            <a:ext cx="3029553" cy="46166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>
                <a:solidFill>
                  <a:srgbClr val="651D32"/>
                </a:solidFill>
              </a:rPr>
              <a:t>METHODOLOGIE</a:t>
            </a:r>
            <a:endParaRPr lang="en-US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9191252-4171-6044-45F9-00181AB342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88" r="46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7133B40-6B4B-62D4-F3C8-E0102EF9DF53}"/>
              </a:ext>
            </a:extLst>
          </p:cNvPr>
          <p:cNvSpPr txBox="1">
            <a:spLocks/>
          </p:cNvSpPr>
          <p:nvPr/>
        </p:nvSpPr>
        <p:spPr>
          <a:xfrm>
            <a:off x="4572000" y="4564912"/>
            <a:ext cx="2133600" cy="276999"/>
          </a:xfrm>
          <a:prstGeom prst="rect">
            <a:avLst/>
          </a:prstGeom>
          <a:solidFill>
            <a:srgbClr val="651D32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600" b="0" i="0" kern="1200" baseline="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230187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2pPr>
            <a:lvl3pPr marL="4603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3pPr>
            <a:lvl4pPr marL="684212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4pPr>
            <a:lvl5pPr marL="102552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Formation des Accoucheuses Villageoises : Exercice sur mannequin, Kongoussi. </a:t>
            </a:r>
            <a:r>
              <a:rPr lang="fr-FR" dirty="0" err="1"/>
              <a:t>Credit</a:t>
            </a:r>
            <a:r>
              <a:rPr lang="fr-FR" dirty="0"/>
              <a:t> photo: DS Kongoussi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349098"/>
            <a:ext cx="3029553" cy="461665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METHODOLOGIE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411287"/>
            <a:ext cx="7772400" cy="2138363"/>
          </a:xfrm>
        </p:spPr>
        <p:txBody>
          <a:bodyPr>
            <a:normAutofit/>
          </a:bodyPr>
          <a:lstStyle/>
          <a:p>
            <a:r>
              <a:rPr lang="fr-FR" sz="1800" b="1" dirty="0"/>
              <a:t>Gestion des données </a:t>
            </a:r>
          </a:p>
          <a:p>
            <a:pPr lvl="1"/>
            <a:r>
              <a:rPr lang="fr-FR" sz="1800" dirty="0"/>
              <a:t>Outil simplifié de collecte de données communautaires.</a:t>
            </a:r>
          </a:p>
          <a:p>
            <a:pPr lvl="1"/>
            <a:r>
              <a:rPr lang="fr-FR" sz="1800" dirty="0"/>
              <a:t>Collecte et la transmission mensuelle des données à l’Infirmier Chef de poste (ICP).</a:t>
            </a:r>
          </a:p>
          <a:p>
            <a:pPr lvl="1"/>
            <a:r>
              <a:rPr lang="fr-FR" sz="1800" dirty="0"/>
              <a:t>Transmission mensuelle des données au district (RMA).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7020D62E-C73E-8B77-9D9D-C8A79248ABC9}"/>
              </a:ext>
            </a:extLst>
          </p:cNvPr>
          <p:cNvSpPr txBox="1">
            <a:spLocks/>
          </p:cNvSpPr>
          <p:nvPr/>
        </p:nvSpPr>
        <p:spPr>
          <a:xfrm>
            <a:off x="685801" y="894757"/>
            <a:ext cx="7405006" cy="40011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fr-FR" sz="2000" dirty="0"/>
              <a:t>Renforcement des capacités techniques des AV sélectionnées 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CA281CB-4127-9484-DAA8-54E3B2915420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–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60120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94AB8CCB-6A3F-BEE8-0659-03940C094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349098"/>
            <a:ext cx="3029553" cy="461665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METHODOLOGIE</a:t>
            </a:r>
            <a:endParaRPr lang="en-US" dirty="0"/>
          </a:p>
        </p:txBody>
      </p:sp>
      <p:graphicFrame>
        <p:nvGraphicFramePr>
          <p:cNvPr id="14" name="Tableau 14">
            <a:extLst>
              <a:ext uri="{FF2B5EF4-FFF2-40B4-BE49-F238E27FC236}">
                <a16:creationId xmlns:a16="http://schemas.microsoft.com/office/drawing/2014/main" id="{57A08D71-FB69-0F8A-0DEC-636EB6819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990127"/>
              </p:ext>
            </p:extLst>
          </p:nvPr>
        </p:nvGraphicFramePr>
        <p:xfrm>
          <a:off x="362857" y="1061924"/>
          <a:ext cx="3955145" cy="3060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488306084"/>
                    </a:ext>
                  </a:extLst>
                </a:gridCol>
                <a:gridCol w="967617">
                  <a:extLst>
                    <a:ext uri="{9D8B030D-6E8A-4147-A177-3AD203B41FA5}">
                      <a16:colId xmlns:a16="http://schemas.microsoft.com/office/drawing/2014/main" val="2552506746"/>
                    </a:ext>
                  </a:extLst>
                </a:gridCol>
                <a:gridCol w="632582">
                  <a:extLst>
                    <a:ext uri="{9D8B030D-6E8A-4147-A177-3AD203B41FA5}">
                      <a16:colId xmlns:a16="http://schemas.microsoft.com/office/drawing/2014/main" val="1472964797"/>
                    </a:ext>
                  </a:extLst>
                </a:gridCol>
                <a:gridCol w="632582">
                  <a:extLst>
                    <a:ext uri="{9D8B030D-6E8A-4147-A177-3AD203B41FA5}">
                      <a16:colId xmlns:a16="http://schemas.microsoft.com/office/drawing/2014/main" val="2151329046"/>
                    </a:ext>
                  </a:extLst>
                </a:gridCol>
                <a:gridCol w="632582">
                  <a:extLst>
                    <a:ext uri="{9D8B030D-6E8A-4147-A177-3AD203B41FA5}">
                      <a16:colId xmlns:a16="http://schemas.microsoft.com/office/drawing/2014/main" val="1340809325"/>
                    </a:ext>
                  </a:extLst>
                </a:gridCol>
                <a:gridCol w="632582">
                  <a:extLst>
                    <a:ext uri="{9D8B030D-6E8A-4147-A177-3AD203B41FA5}">
                      <a16:colId xmlns:a16="http://schemas.microsoft.com/office/drawing/2014/main" val="3541485291"/>
                    </a:ext>
                  </a:extLst>
                </a:gridCol>
              </a:tblGrid>
              <a:tr h="765232">
                <a:tc>
                  <a:txBody>
                    <a:bodyPr/>
                    <a:lstStyle/>
                    <a:p>
                      <a:r>
                        <a:rPr lang="fr-FR" sz="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N°</a:t>
                      </a:r>
                    </a:p>
                  </a:txBody>
                  <a:tcPr marL="37928" marR="37928" marT="18964" marB="1896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Accouchements</a:t>
                      </a:r>
                    </a:p>
                  </a:txBody>
                  <a:tcPr marL="37928" marR="37928" marT="18964" marB="1896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Références</a:t>
                      </a:r>
                    </a:p>
                  </a:txBody>
                  <a:tcPr marL="37928" marR="37928" marT="18964" marB="1896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Naissances vivantes</a:t>
                      </a:r>
                    </a:p>
                  </a:txBody>
                  <a:tcPr marL="37928" marR="37928" marT="18964" marB="18964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Mort-nés frais</a:t>
                      </a:r>
                    </a:p>
                  </a:txBody>
                  <a:tcPr marL="37928" marR="37928" marT="18964" marB="1896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Mort-nés macérés</a:t>
                      </a:r>
                    </a:p>
                  </a:txBody>
                  <a:tcPr marL="37928" marR="37928" marT="18964" marB="18964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43644"/>
                  </a:ext>
                </a:extLst>
              </a:tr>
              <a:tr h="765232"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37928" marR="37928" marT="18964" marB="1896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extLst>
                  <a:ext uri="{0D108BD9-81ED-4DB2-BD59-A6C34878D82A}">
                    <a16:rowId xmlns:a16="http://schemas.microsoft.com/office/drawing/2014/main" val="2024365224"/>
                  </a:ext>
                </a:extLst>
              </a:tr>
              <a:tr h="765232"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37928" marR="37928" marT="18964" marB="1896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extLst>
                  <a:ext uri="{0D108BD9-81ED-4DB2-BD59-A6C34878D82A}">
                    <a16:rowId xmlns:a16="http://schemas.microsoft.com/office/drawing/2014/main" val="2720653736"/>
                  </a:ext>
                </a:extLst>
              </a:tr>
              <a:tr h="765232">
                <a:tc>
                  <a:txBody>
                    <a:bodyPr/>
                    <a:lstStyle/>
                    <a:p>
                      <a:r>
                        <a:rPr lang="fr-FR" sz="700" b="1" dirty="0"/>
                        <a:t>TOTAL</a:t>
                      </a:r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37928" marR="37928" marT="18964" marB="1896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37928" marR="37928" marT="18964" marB="18964"/>
                </a:tc>
                <a:extLst>
                  <a:ext uri="{0D108BD9-81ED-4DB2-BD59-A6C34878D82A}">
                    <a16:rowId xmlns:a16="http://schemas.microsoft.com/office/drawing/2014/main" val="1495030238"/>
                  </a:ext>
                </a:extLst>
              </a:tr>
            </a:tbl>
          </a:graphicData>
        </a:graphic>
      </p:graphicFrame>
      <p:sp>
        <p:nvSpPr>
          <p:cNvPr id="15" name="TextBox 12">
            <a:extLst>
              <a:ext uri="{FF2B5EF4-FFF2-40B4-BE49-F238E27FC236}">
                <a16:creationId xmlns:a16="http://schemas.microsoft.com/office/drawing/2014/main" id="{D3A02008-4A91-4351-66A6-A4502A40DB5B}"/>
              </a:ext>
            </a:extLst>
          </p:cNvPr>
          <p:cNvSpPr txBox="1"/>
          <p:nvPr/>
        </p:nvSpPr>
        <p:spPr>
          <a:xfrm>
            <a:off x="766240" y="4534765"/>
            <a:ext cx="3308031" cy="230832"/>
          </a:xfrm>
          <a:prstGeom prst="rect">
            <a:avLst/>
          </a:prstGeom>
          <a:solidFill>
            <a:srgbClr val="651D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  <a:latin typeface="Gill Sans MT" panose="020B0502020104020203" pitchFamily="34" charset="0"/>
              </a:rPr>
              <a:t>Fiche de collecte de données de AV vierge</a:t>
            </a:r>
          </a:p>
        </p:txBody>
      </p:sp>
      <p:pic>
        <p:nvPicPr>
          <p:cNvPr id="18" name="Picture 8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D6F1CB2A-CF15-9693-C5A6-495E8D7E99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53988"/>
            <a:ext cx="4419600" cy="4876800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696EB56E-5272-20E3-FDD9-95D548A94D02}"/>
              </a:ext>
            </a:extLst>
          </p:cNvPr>
          <p:cNvSpPr txBox="1"/>
          <p:nvPr/>
        </p:nvSpPr>
        <p:spPr>
          <a:xfrm>
            <a:off x="5203984" y="4779685"/>
            <a:ext cx="3308031" cy="230832"/>
          </a:xfrm>
          <a:prstGeom prst="rect">
            <a:avLst/>
          </a:prstGeom>
          <a:solidFill>
            <a:srgbClr val="651D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Fiche de collecte de données de AV renseignée</a:t>
            </a:r>
          </a:p>
        </p:txBody>
      </p:sp>
    </p:spTree>
    <p:extLst>
      <p:ext uri="{BB962C8B-B14F-4D97-AF65-F5344CB8AC3E}">
        <p14:creationId xmlns:p14="http://schemas.microsoft.com/office/powerpoint/2010/main" val="3934806726"/>
      </p:ext>
    </p:extLst>
  </p:cSld>
  <p:clrMapOvr>
    <a:masterClrMapping/>
  </p:clrMapOvr>
</p:sld>
</file>

<file path=ppt/theme/theme1.xml><?xml version="1.0" encoding="utf-8"?>
<a:theme xmlns:a="http://schemas.openxmlformats.org/drawingml/2006/main" name="16.9-Template_12.7.2016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A65CF24E2CCB47876795610C76E9A7" ma:contentTypeVersion="100" ma:contentTypeDescription="Create a new document." ma:contentTypeScope="" ma:versionID="200d33c585e4ff8b67a4d1fe27d8e26c">
  <xsd:schema xmlns:xsd="http://www.w3.org/2001/XMLSchema" xmlns:xs="http://www.w3.org/2001/XMLSchema" xmlns:p="http://schemas.microsoft.com/office/2006/metadata/properties" xmlns:ns1="http://schemas.microsoft.com/sharepoint/v3" xmlns:ns2="a96d1671-b0b4-4464-a043-593dbebfaddd" xmlns:ns3="18bd3759-27b3-4e3e-8815-95d00e93ca02" targetNamespace="http://schemas.microsoft.com/office/2006/metadata/properties" ma:root="true" ma:fieldsID="36db0489d68ea0889f8eda984e84ec34" ns1:_="" ns2:_="" ns3:_="">
    <xsd:import namespace="http://schemas.microsoft.com/sharepoint/v3"/>
    <xsd:import namespace="a96d1671-b0b4-4464-a043-593dbebfaddd"/>
    <xsd:import namespace="18bd3759-27b3-4e3e-8815-95d00e93ca0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Year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d1671-b0b4-4464-a043-593dbebfadd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a8e3777-5ae6-4194-b38e-2d3bd7ec326e}" ma:internalName="TaxCatchAll" ma:showField="CatchAllData" ma:web="a96d1671-b0b4-4464-a043-593dbebfad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d3759-27b3-4e3e-8815-95d00e93c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cea9d53-396a-4643-8c3b-a46bd9f06c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Year" ma:index="27" nillable="true" ma:displayName="Year" ma:format="Dropdown" ma:internalName="Year">
      <xsd:simpleType>
        <xsd:restriction base="dms:Text">
          <xsd:maxLength value="255"/>
        </xsd:restriction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96d1671-b0b4-4464-a043-593dbebfaddd" xsi:nil="true"/>
    <lcf76f155ced4ddcb4097134ff3c332f xmlns="18bd3759-27b3-4e3e-8815-95d00e93ca02">
      <Terms xmlns="http://schemas.microsoft.com/office/infopath/2007/PartnerControls"/>
    </lcf76f155ced4ddcb4097134ff3c332f>
    <Year xmlns="18bd3759-27b3-4e3e-8815-95d00e93ca02" xsi:nil="true"/>
    <_dlc_DocId xmlns="a96d1671-b0b4-4464-a043-593dbebfaddd">XV4EPD6DQDWV-1103935761-6977</_dlc_DocId>
    <_dlc_DocIdUrl xmlns="a96d1671-b0b4-4464-a043-593dbebfaddd">
      <Url>https://acdivoca.sharepoint.com/sites/Intranet/projects/Burkina%20Faso/vimplus/_layouts/15/DocIdRedir.aspx?ID=XV4EPD6DQDWV-1103935761-6977</Url>
      <Description>XV4EPD6DQDWV-1103935761-6977</Description>
    </_dlc_DocIdUrl>
  </documentManagement>
</p:properties>
</file>

<file path=customXml/itemProps1.xml><?xml version="1.0" encoding="utf-8"?>
<ds:datastoreItem xmlns:ds="http://schemas.openxmlformats.org/officeDocument/2006/customXml" ds:itemID="{2A559098-0CBC-4714-9797-79542D62A036}"/>
</file>

<file path=customXml/itemProps2.xml><?xml version="1.0" encoding="utf-8"?>
<ds:datastoreItem xmlns:ds="http://schemas.openxmlformats.org/officeDocument/2006/customXml" ds:itemID="{7F249D14-083F-440A-A511-82114D6D668D}"/>
</file>

<file path=customXml/itemProps3.xml><?xml version="1.0" encoding="utf-8"?>
<ds:datastoreItem xmlns:ds="http://schemas.openxmlformats.org/officeDocument/2006/customXml" ds:itemID="{5DC8AEA8-4006-44B7-9C05-8F5E06D2609D}"/>
</file>

<file path=customXml/itemProps4.xml><?xml version="1.0" encoding="utf-8"?>
<ds:datastoreItem xmlns:ds="http://schemas.openxmlformats.org/officeDocument/2006/customXml" ds:itemID="{3D8F299B-CF61-4407-A8DE-6008F1F44799}"/>
</file>

<file path=docProps/app.xml><?xml version="1.0" encoding="utf-8"?>
<Properties xmlns="http://schemas.openxmlformats.org/officeDocument/2006/extended-properties" xmlns:vt="http://schemas.openxmlformats.org/officeDocument/2006/docPropsVTypes">
  <Template>16.9-Template_12.7.2016</Template>
  <TotalTime>3526</TotalTime>
  <Words>1634</Words>
  <Application>Microsoft Office PowerPoint</Application>
  <PresentationFormat>Custom</PresentationFormat>
  <Paragraphs>401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Gill Sans MT</vt:lpstr>
      <vt:lpstr>Wingdings</vt:lpstr>
      <vt:lpstr>16.9-Template_12.7.2016</vt:lpstr>
      <vt:lpstr>PowerPoint Presentation</vt:lpstr>
      <vt:lpstr>PLAN DE PRESENTATION</vt:lpstr>
      <vt:lpstr>CONTEXTE ET JUSTIFICATION</vt:lpstr>
      <vt:lpstr>CONTEXTE ET JUSTIFICATION</vt:lpstr>
      <vt:lpstr>STRATEGIE DE MISE EN OEUVRE</vt:lpstr>
      <vt:lpstr>STRATEGIE DE MISE EN OEUVRE</vt:lpstr>
      <vt:lpstr>PowerPoint Presentation</vt:lpstr>
      <vt:lpstr>METHODOLOGIE</vt:lpstr>
      <vt:lpstr>METHODOLOGIE</vt:lpstr>
      <vt:lpstr>PowerPoint Presentation</vt:lpstr>
      <vt:lpstr>PowerPoint Presentation</vt:lpstr>
      <vt:lpstr>METHODOLOGIE</vt:lpstr>
      <vt:lpstr>ZONE D’INTERVENTION</vt:lpstr>
      <vt:lpstr>ACTIVITES DES ACCOUCHEUSES VILLAGEOISES</vt:lpstr>
      <vt:lpstr>ACTIVITES DES ACCOUCHEUSES VILLAGEOISES</vt:lpstr>
      <vt:lpstr> Performance globale des AV de 2021au 30 September 2023 </vt:lpstr>
      <vt:lpstr>RESULTATS</vt:lpstr>
      <vt:lpstr>RESULTATS</vt:lpstr>
      <vt:lpstr> Performance des AV de Janvier 2023 au 30 September 2023 </vt:lpstr>
      <vt:lpstr>Contribution des AV dans les accouchements réalisés par district sanitaire (Janv 2023- sept 2023) </vt:lpstr>
      <vt:lpstr>Contribution des AV dans les accouchements réalisés par les FS d’intervention du projet dans les district sanitaire (Janv 2023- sept 2023) </vt:lpstr>
      <vt:lpstr>RESULTATS</vt:lpstr>
      <vt:lpstr>RESULTATS</vt:lpstr>
      <vt:lpstr>LECONS APPRISES</vt:lpstr>
      <vt:lpstr>FACTEURS DE DURABILITE</vt:lpstr>
      <vt:lpstr>PowerPoint Presentation</vt:lpstr>
    </vt:vector>
  </TitlesOfParts>
  <Company>USAID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COVER OPTION TITLE GOES HERE CAN  RUN THREE LINES</dc:title>
  <dc:creator>USAID</dc:creator>
  <cp:lastModifiedBy>Lucien Ouali</cp:lastModifiedBy>
  <cp:revision>65</cp:revision>
  <dcterms:created xsi:type="dcterms:W3CDTF">2017-03-16T17:43:27Z</dcterms:created>
  <dcterms:modified xsi:type="dcterms:W3CDTF">2023-12-07T10:46:29Z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0x010100A9A65CF24E2CCB47876795610C76E9A7</vt:lpwstr>
  </property>
  <property fmtid="{D5CDD505-2E9C-101B-9397-08002B2CF9AE}" pid="3" name="_dlc_DocIdItemGuid">
    <vt:lpwstr>b4f10ac8-757f-42cb-9f84-6a3ab615dec4</vt:lpwstr>
  </property>
</Properties>
</file>