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diagrams/data1.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colors1.xml" ContentType="application/vnd.openxmlformats-officedocument.drawingml.diagramColors+xml"/>
  <Override PartName="/ppt/diagrams/drawing1.xml" ContentType="application/vnd.ms-office.drawingml.diagramDrawing+xml"/>
  <Override PartName="/ppt/diagrams/quickStyle1.xml" ContentType="application/vnd.openxmlformats-officedocument.drawingml.diagram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317" r:id="rId3"/>
    <p:sldId id="256" r:id="rId4"/>
    <p:sldId id="265" r:id="rId5"/>
    <p:sldId id="310" r:id="rId6"/>
    <p:sldId id="320" r:id="rId7"/>
    <p:sldId id="298" r:id="rId8"/>
    <p:sldId id="267" r:id="rId9"/>
    <p:sldId id="322" r:id="rId10"/>
    <p:sldId id="268" r:id="rId11"/>
    <p:sldId id="263" r:id="rId12"/>
    <p:sldId id="330" r:id="rId13"/>
    <p:sldId id="294" r:id="rId14"/>
    <p:sldId id="286" r:id="rId15"/>
    <p:sldId id="332" r:id="rId16"/>
    <p:sldId id="295" r:id="rId17"/>
    <p:sldId id="323" r:id="rId18"/>
    <p:sldId id="269" r:id="rId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extLst>
      <p:ext uri="{19B8F6BF-5375-455C-9EA6-DF929625EA0E}">
        <p15:presenceInfo xmlns:p15="http://schemas.microsoft.com/office/powerpoint/2012/main" userId="H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95033" autoAdjust="0"/>
  </p:normalViewPr>
  <p:slideViewPr>
    <p:cSldViewPr snapToGrid="0">
      <p:cViewPr varScale="1">
        <p:scale>
          <a:sx n="59" d="100"/>
          <a:sy n="59" d="100"/>
        </p:scale>
        <p:origin x="1268" y="6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ustomXml" Target="../customXml/item1.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customXml" Target="../customXml/item4.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 Id="rId27" Type="http://schemas.openxmlformats.org/officeDocument/2006/relationships/customXml" Target="../customXml/item2.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965DB5-74B1-4372-B643-BD5367C35F0B}" type="doc">
      <dgm:prSet loTypeId="urn:microsoft.com/office/officeart/2005/8/layout/cycle5" loCatId="cycle" qsTypeId="urn:microsoft.com/office/officeart/2005/8/quickstyle/simple1" qsCatId="simple" csTypeId="urn:microsoft.com/office/officeart/2005/8/colors/accent0_2" csCatId="mainScheme" phldr="1"/>
      <dgm:spPr/>
      <dgm:t>
        <a:bodyPr/>
        <a:lstStyle/>
        <a:p>
          <a:endParaRPr lang="fr-FR"/>
        </a:p>
      </dgm:t>
    </dgm:pt>
    <dgm:pt modelId="{A9555F79-25E3-4AD0-B8F9-FA3E3D7CD6DE}">
      <dgm:prSet phldrT="[Texte]" custT="1"/>
      <dgm:spPr>
        <a:ln w="63500"/>
      </dgm:spPr>
      <dgm:t>
        <a:bodyPr/>
        <a:lstStyle/>
        <a:p>
          <a:r>
            <a:rPr lang="fr-FR" sz="2400" dirty="0">
              <a:latin typeface="Arial Narrow" panose="020B0606020202030204" pitchFamily="34" charset="0"/>
            </a:rPr>
            <a:t>Information/sensibilisation</a:t>
          </a:r>
        </a:p>
      </dgm:t>
    </dgm:pt>
    <dgm:pt modelId="{7A955CB7-D9A1-4252-8B7A-7AC92C1061A2}" type="parTrans" cxnId="{0C9E4EE0-5988-4CA5-B567-F579DE101842}">
      <dgm:prSet/>
      <dgm:spPr/>
      <dgm:t>
        <a:bodyPr/>
        <a:lstStyle/>
        <a:p>
          <a:endParaRPr lang="fr-FR"/>
        </a:p>
      </dgm:t>
    </dgm:pt>
    <dgm:pt modelId="{671DBDAA-3A52-420E-9C75-16810FF495C1}" type="sibTrans" cxnId="{0C9E4EE0-5988-4CA5-B567-F579DE101842}">
      <dgm:prSet>
        <dgm:style>
          <a:lnRef idx="3">
            <a:schemeClr val="accent1"/>
          </a:lnRef>
          <a:fillRef idx="0">
            <a:schemeClr val="accent1"/>
          </a:fillRef>
          <a:effectRef idx="2">
            <a:schemeClr val="accent1"/>
          </a:effectRef>
          <a:fontRef idx="minor">
            <a:schemeClr val="tx1"/>
          </a:fontRef>
        </dgm:style>
      </dgm:prSet>
      <dgm:spPr>
        <a:ln w="63500">
          <a:solidFill>
            <a:schemeClr val="tx1"/>
          </a:solidFill>
        </a:ln>
      </dgm:spPr>
      <dgm:t>
        <a:bodyPr/>
        <a:lstStyle/>
        <a:p>
          <a:endParaRPr lang="fr-FR"/>
        </a:p>
      </dgm:t>
    </dgm:pt>
    <dgm:pt modelId="{CC907EFF-E90C-40FC-A3F1-02EB71BB7657}">
      <dgm:prSet phldrT="[Texte]" custT="1"/>
      <dgm:spPr>
        <a:ln w="63500"/>
      </dgm:spPr>
      <dgm:t>
        <a:bodyPr/>
        <a:lstStyle/>
        <a:p>
          <a:r>
            <a:rPr lang="fr-FR" sz="2400" dirty="0">
              <a:latin typeface="Arial Narrow" panose="020B0606020202030204" pitchFamily="34" charset="0"/>
            </a:rPr>
            <a:t>Montage des SPAM</a:t>
          </a:r>
        </a:p>
      </dgm:t>
    </dgm:pt>
    <dgm:pt modelId="{B3B811D5-79DE-4CFF-A0F0-692EBA4F4CE5}" type="parTrans" cxnId="{2AC66232-DDFD-47E6-9A02-E2CB578DFEA8}">
      <dgm:prSet/>
      <dgm:spPr/>
      <dgm:t>
        <a:bodyPr/>
        <a:lstStyle/>
        <a:p>
          <a:endParaRPr lang="fr-FR"/>
        </a:p>
      </dgm:t>
    </dgm:pt>
    <dgm:pt modelId="{CF5A2EEE-AACA-4FE8-B8CE-3B57090A66A9}" type="sibTrans" cxnId="{2AC66232-DDFD-47E6-9A02-E2CB578DFEA8}">
      <dgm:prSet/>
      <dgm:spPr>
        <a:ln w="63500"/>
      </dgm:spPr>
      <dgm:t>
        <a:bodyPr/>
        <a:lstStyle/>
        <a:p>
          <a:endParaRPr lang="fr-FR"/>
        </a:p>
      </dgm:t>
    </dgm:pt>
    <dgm:pt modelId="{FE8E476F-B9C6-4684-9AB1-DF8E04264899}">
      <dgm:prSet phldrT="[Texte]" custT="1"/>
      <dgm:spPr>
        <a:ln w="63500"/>
      </dgm:spPr>
      <dgm:t>
        <a:bodyPr/>
        <a:lstStyle/>
        <a:p>
          <a:r>
            <a:rPr lang="fr-FR" sz="2400" dirty="0">
              <a:latin typeface="Arial Narrow" panose="020B0606020202030204" pitchFamily="34" charset="0"/>
            </a:rPr>
            <a:t>Sélection des dossiers SPAM</a:t>
          </a:r>
        </a:p>
      </dgm:t>
    </dgm:pt>
    <dgm:pt modelId="{ED55DDE6-0D01-48ED-9D73-6E32238BEBD3}" type="parTrans" cxnId="{D3A6CDDD-0542-4BA2-8C14-45FC6B90861A}">
      <dgm:prSet/>
      <dgm:spPr/>
      <dgm:t>
        <a:bodyPr/>
        <a:lstStyle/>
        <a:p>
          <a:endParaRPr lang="fr-FR"/>
        </a:p>
      </dgm:t>
    </dgm:pt>
    <dgm:pt modelId="{11BDF376-B877-43EB-90CC-85E0BF4FD226}" type="sibTrans" cxnId="{D3A6CDDD-0542-4BA2-8C14-45FC6B90861A}">
      <dgm:prSet/>
      <dgm:spPr>
        <a:ln w="34925"/>
      </dgm:spPr>
      <dgm:t>
        <a:bodyPr/>
        <a:lstStyle/>
        <a:p>
          <a:endParaRPr lang="fr-FR"/>
        </a:p>
      </dgm:t>
    </dgm:pt>
    <dgm:pt modelId="{4419EA70-8EEC-4318-99EF-A6B6C95923AA}">
      <dgm:prSet phldrT="[Texte]" custT="1"/>
      <dgm:spPr>
        <a:ln w="63500"/>
      </dgm:spPr>
      <dgm:t>
        <a:bodyPr/>
        <a:lstStyle/>
        <a:p>
          <a:r>
            <a:rPr lang="fr-FR" sz="2400" dirty="0">
              <a:latin typeface="Arial Narrow" panose="020B0606020202030204" pitchFamily="34" charset="0"/>
            </a:rPr>
            <a:t>Mise en œuvre</a:t>
          </a:r>
        </a:p>
      </dgm:t>
    </dgm:pt>
    <dgm:pt modelId="{FBDB1F9E-35FF-4EEE-9590-F01F21324077}" type="parTrans" cxnId="{7A118F08-17CE-4E4C-BDDA-26185A4BBFD3}">
      <dgm:prSet/>
      <dgm:spPr/>
      <dgm:t>
        <a:bodyPr/>
        <a:lstStyle/>
        <a:p>
          <a:endParaRPr lang="fr-FR"/>
        </a:p>
      </dgm:t>
    </dgm:pt>
    <dgm:pt modelId="{870F1B6D-911A-4B84-80BB-1DE9C03094FF}" type="sibTrans" cxnId="{7A118F08-17CE-4E4C-BDDA-26185A4BBFD3}">
      <dgm:prSet/>
      <dgm:spPr>
        <a:ln w="50800"/>
      </dgm:spPr>
      <dgm:t>
        <a:bodyPr/>
        <a:lstStyle/>
        <a:p>
          <a:endParaRPr lang="fr-FR"/>
        </a:p>
      </dgm:t>
    </dgm:pt>
    <dgm:pt modelId="{86737E70-08B7-4C24-AE7A-A0057090742B}">
      <dgm:prSet phldrT="[Texte]" custT="1"/>
      <dgm:spPr>
        <a:ln w="63500"/>
      </dgm:spPr>
      <dgm:t>
        <a:bodyPr/>
        <a:lstStyle/>
        <a:p>
          <a:r>
            <a:rPr lang="fr-FR" sz="2400" dirty="0">
              <a:latin typeface="Arial Narrow" panose="020B0606020202030204" pitchFamily="34" charset="0"/>
            </a:rPr>
            <a:t>Evaluation</a:t>
          </a:r>
        </a:p>
      </dgm:t>
    </dgm:pt>
    <dgm:pt modelId="{E6DF63A9-A518-4702-8964-C98037C35150}" type="parTrans" cxnId="{6489D637-CF87-4303-9474-C4993DB9B521}">
      <dgm:prSet/>
      <dgm:spPr/>
      <dgm:t>
        <a:bodyPr/>
        <a:lstStyle/>
        <a:p>
          <a:endParaRPr lang="fr-FR"/>
        </a:p>
      </dgm:t>
    </dgm:pt>
    <dgm:pt modelId="{BF17CB1A-F6C1-466A-ADDA-EB384D446D57}" type="sibTrans" cxnId="{6489D637-CF87-4303-9474-C4993DB9B521}">
      <dgm:prSet/>
      <dgm:spPr>
        <a:ln w="63500"/>
      </dgm:spPr>
      <dgm:t>
        <a:bodyPr/>
        <a:lstStyle/>
        <a:p>
          <a:endParaRPr lang="fr-FR"/>
        </a:p>
      </dgm:t>
    </dgm:pt>
    <dgm:pt modelId="{531BE157-0FB4-49DD-9050-27C08A76075D}" type="pres">
      <dgm:prSet presAssocID="{EA965DB5-74B1-4372-B643-BD5367C35F0B}" presName="cycle" presStyleCnt="0">
        <dgm:presLayoutVars>
          <dgm:dir/>
          <dgm:resizeHandles val="exact"/>
        </dgm:presLayoutVars>
      </dgm:prSet>
      <dgm:spPr/>
    </dgm:pt>
    <dgm:pt modelId="{ABCEA696-E9A2-4ACF-94EC-0D0842D511CA}" type="pres">
      <dgm:prSet presAssocID="{A9555F79-25E3-4AD0-B8F9-FA3E3D7CD6DE}" presName="node" presStyleLbl="node1" presStyleIdx="0" presStyleCnt="5" custScaleX="116370">
        <dgm:presLayoutVars>
          <dgm:bulletEnabled val="1"/>
        </dgm:presLayoutVars>
      </dgm:prSet>
      <dgm:spPr/>
    </dgm:pt>
    <dgm:pt modelId="{421F9F74-FDCB-4CBF-818D-3E71884A1FD6}" type="pres">
      <dgm:prSet presAssocID="{A9555F79-25E3-4AD0-B8F9-FA3E3D7CD6DE}" presName="spNode" presStyleCnt="0"/>
      <dgm:spPr/>
    </dgm:pt>
    <dgm:pt modelId="{20ADE174-4D58-4C3A-97CC-942A0624E73C}" type="pres">
      <dgm:prSet presAssocID="{671DBDAA-3A52-420E-9C75-16810FF495C1}" presName="sibTrans" presStyleLbl="sibTrans1D1" presStyleIdx="0" presStyleCnt="5"/>
      <dgm:spPr/>
    </dgm:pt>
    <dgm:pt modelId="{26B1A878-517D-40D5-B6FC-F9EC6E3F45DF}" type="pres">
      <dgm:prSet presAssocID="{CC907EFF-E90C-40FC-A3F1-02EB71BB7657}" presName="node" presStyleLbl="node1" presStyleIdx="1" presStyleCnt="5" custRadScaleRad="100648" custRadScaleInc="-4597">
        <dgm:presLayoutVars>
          <dgm:bulletEnabled val="1"/>
        </dgm:presLayoutVars>
      </dgm:prSet>
      <dgm:spPr/>
    </dgm:pt>
    <dgm:pt modelId="{DB8F414C-4A83-493F-BB40-AD7AFC6760AC}" type="pres">
      <dgm:prSet presAssocID="{CC907EFF-E90C-40FC-A3F1-02EB71BB7657}" presName="spNode" presStyleCnt="0"/>
      <dgm:spPr/>
    </dgm:pt>
    <dgm:pt modelId="{574E4F52-86DE-4E4D-8B01-68D3819AE55C}" type="pres">
      <dgm:prSet presAssocID="{CF5A2EEE-AACA-4FE8-B8CE-3B57090A66A9}" presName="sibTrans" presStyleLbl="sibTrans1D1" presStyleIdx="1" presStyleCnt="5"/>
      <dgm:spPr/>
    </dgm:pt>
    <dgm:pt modelId="{A16DE8F5-A1B2-4FD5-9C18-7B13ACFC33B5}" type="pres">
      <dgm:prSet presAssocID="{FE8E476F-B9C6-4684-9AB1-DF8E04264899}" presName="node" presStyleLbl="node1" presStyleIdx="2" presStyleCnt="5" custScaleX="135185">
        <dgm:presLayoutVars>
          <dgm:bulletEnabled val="1"/>
        </dgm:presLayoutVars>
      </dgm:prSet>
      <dgm:spPr/>
    </dgm:pt>
    <dgm:pt modelId="{2280DEC7-D33F-4C7E-87AC-B3EE3D4CE81A}" type="pres">
      <dgm:prSet presAssocID="{FE8E476F-B9C6-4684-9AB1-DF8E04264899}" presName="spNode" presStyleCnt="0"/>
      <dgm:spPr/>
    </dgm:pt>
    <dgm:pt modelId="{8BBB6548-6B49-440B-B674-3865F7CAD7C7}" type="pres">
      <dgm:prSet presAssocID="{11BDF376-B877-43EB-90CC-85E0BF4FD226}" presName="sibTrans" presStyleLbl="sibTrans1D1" presStyleIdx="2" presStyleCnt="5"/>
      <dgm:spPr/>
    </dgm:pt>
    <dgm:pt modelId="{51C0E1B5-C1E4-4AC2-B212-A93F00866E89}" type="pres">
      <dgm:prSet presAssocID="{4419EA70-8EEC-4318-99EF-A6B6C95923AA}" presName="node" presStyleLbl="node1" presStyleIdx="3" presStyleCnt="5" custScaleX="132873">
        <dgm:presLayoutVars>
          <dgm:bulletEnabled val="1"/>
        </dgm:presLayoutVars>
      </dgm:prSet>
      <dgm:spPr/>
    </dgm:pt>
    <dgm:pt modelId="{EA1AD9C1-AE27-48B4-A0F2-6F8579C6EDE6}" type="pres">
      <dgm:prSet presAssocID="{4419EA70-8EEC-4318-99EF-A6B6C95923AA}" presName="spNode" presStyleCnt="0"/>
      <dgm:spPr/>
    </dgm:pt>
    <dgm:pt modelId="{338CEE1F-51DB-49DE-BE2C-1428EE998AB8}" type="pres">
      <dgm:prSet presAssocID="{870F1B6D-911A-4B84-80BB-1DE9C03094FF}" presName="sibTrans" presStyleLbl="sibTrans1D1" presStyleIdx="3" presStyleCnt="5"/>
      <dgm:spPr/>
    </dgm:pt>
    <dgm:pt modelId="{14FC0DD2-5971-4E56-A858-76452F3E7EC7}" type="pres">
      <dgm:prSet presAssocID="{86737E70-08B7-4C24-AE7A-A0057090742B}" presName="node" presStyleLbl="node1" presStyleIdx="4" presStyleCnt="5" custScaleX="105558">
        <dgm:presLayoutVars>
          <dgm:bulletEnabled val="1"/>
        </dgm:presLayoutVars>
      </dgm:prSet>
      <dgm:spPr/>
    </dgm:pt>
    <dgm:pt modelId="{8366AA2C-7FB5-4E0C-84B2-21C60ABF23ED}" type="pres">
      <dgm:prSet presAssocID="{86737E70-08B7-4C24-AE7A-A0057090742B}" presName="spNode" presStyleCnt="0"/>
      <dgm:spPr/>
    </dgm:pt>
    <dgm:pt modelId="{243B7D0A-ABF1-4203-A459-44CCF56F98F3}" type="pres">
      <dgm:prSet presAssocID="{BF17CB1A-F6C1-466A-ADDA-EB384D446D57}" presName="sibTrans" presStyleLbl="sibTrans1D1" presStyleIdx="4" presStyleCnt="5"/>
      <dgm:spPr/>
    </dgm:pt>
  </dgm:ptLst>
  <dgm:cxnLst>
    <dgm:cxn modelId="{7A118F08-17CE-4E4C-BDDA-26185A4BBFD3}" srcId="{EA965DB5-74B1-4372-B643-BD5367C35F0B}" destId="{4419EA70-8EEC-4318-99EF-A6B6C95923AA}" srcOrd="3" destOrd="0" parTransId="{FBDB1F9E-35FF-4EEE-9590-F01F21324077}" sibTransId="{870F1B6D-911A-4B84-80BB-1DE9C03094FF}"/>
    <dgm:cxn modelId="{AF5D2F0B-C506-40F4-BDF3-B900BC23B6FF}" type="presOf" srcId="{FE8E476F-B9C6-4684-9AB1-DF8E04264899}" destId="{A16DE8F5-A1B2-4FD5-9C18-7B13ACFC33B5}" srcOrd="0" destOrd="0" presId="urn:microsoft.com/office/officeart/2005/8/layout/cycle5"/>
    <dgm:cxn modelId="{C113360B-BDCA-485A-9D58-E090067DDD2E}" type="presOf" srcId="{671DBDAA-3A52-420E-9C75-16810FF495C1}" destId="{20ADE174-4D58-4C3A-97CC-942A0624E73C}" srcOrd="0" destOrd="0" presId="urn:microsoft.com/office/officeart/2005/8/layout/cycle5"/>
    <dgm:cxn modelId="{E1295B11-455D-4EE6-B306-14CF031B5B30}" type="presOf" srcId="{11BDF376-B877-43EB-90CC-85E0BF4FD226}" destId="{8BBB6548-6B49-440B-B674-3865F7CAD7C7}" srcOrd="0" destOrd="0" presId="urn:microsoft.com/office/officeart/2005/8/layout/cycle5"/>
    <dgm:cxn modelId="{23C13C29-836F-4FBD-89FC-874EC1FE7547}" type="presOf" srcId="{CF5A2EEE-AACA-4FE8-B8CE-3B57090A66A9}" destId="{574E4F52-86DE-4E4D-8B01-68D3819AE55C}" srcOrd="0" destOrd="0" presId="urn:microsoft.com/office/officeart/2005/8/layout/cycle5"/>
    <dgm:cxn modelId="{2AC66232-DDFD-47E6-9A02-E2CB578DFEA8}" srcId="{EA965DB5-74B1-4372-B643-BD5367C35F0B}" destId="{CC907EFF-E90C-40FC-A3F1-02EB71BB7657}" srcOrd="1" destOrd="0" parTransId="{B3B811D5-79DE-4CFF-A0F0-692EBA4F4CE5}" sibTransId="{CF5A2EEE-AACA-4FE8-B8CE-3B57090A66A9}"/>
    <dgm:cxn modelId="{6489D637-CF87-4303-9474-C4993DB9B521}" srcId="{EA965DB5-74B1-4372-B643-BD5367C35F0B}" destId="{86737E70-08B7-4C24-AE7A-A0057090742B}" srcOrd="4" destOrd="0" parTransId="{E6DF63A9-A518-4702-8964-C98037C35150}" sibTransId="{BF17CB1A-F6C1-466A-ADDA-EB384D446D57}"/>
    <dgm:cxn modelId="{F591F559-A42C-4046-9737-F00BC4D651F6}" type="presOf" srcId="{EA965DB5-74B1-4372-B643-BD5367C35F0B}" destId="{531BE157-0FB4-49DD-9050-27C08A76075D}" srcOrd="0" destOrd="0" presId="urn:microsoft.com/office/officeart/2005/8/layout/cycle5"/>
    <dgm:cxn modelId="{024A3788-04D7-4014-882F-CB526D79C4B4}" type="presOf" srcId="{BF17CB1A-F6C1-466A-ADDA-EB384D446D57}" destId="{243B7D0A-ABF1-4203-A459-44CCF56F98F3}" srcOrd="0" destOrd="0" presId="urn:microsoft.com/office/officeart/2005/8/layout/cycle5"/>
    <dgm:cxn modelId="{7D604289-8780-4C1F-BBC4-E5C1DB14F8B8}" type="presOf" srcId="{870F1B6D-911A-4B84-80BB-1DE9C03094FF}" destId="{338CEE1F-51DB-49DE-BE2C-1428EE998AB8}" srcOrd="0" destOrd="0" presId="urn:microsoft.com/office/officeart/2005/8/layout/cycle5"/>
    <dgm:cxn modelId="{64036B96-76E3-4245-A14D-1F0259B85322}" type="presOf" srcId="{86737E70-08B7-4C24-AE7A-A0057090742B}" destId="{14FC0DD2-5971-4E56-A858-76452F3E7EC7}" srcOrd="0" destOrd="0" presId="urn:microsoft.com/office/officeart/2005/8/layout/cycle5"/>
    <dgm:cxn modelId="{F1C16AA4-FF4D-4EF4-9FA9-5FE8143EC4F6}" type="presOf" srcId="{CC907EFF-E90C-40FC-A3F1-02EB71BB7657}" destId="{26B1A878-517D-40D5-B6FC-F9EC6E3F45DF}" srcOrd="0" destOrd="0" presId="urn:microsoft.com/office/officeart/2005/8/layout/cycle5"/>
    <dgm:cxn modelId="{8191F1B2-497A-4346-9CFE-BACAD822C2D1}" type="presOf" srcId="{4419EA70-8EEC-4318-99EF-A6B6C95923AA}" destId="{51C0E1B5-C1E4-4AC2-B212-A93F00866E89}" srcOrd="0" destOrd="0" presId="urn:microsoft.com/office/officeart/2005/8/layout/cycle5"/>
    <dgm:cxn modelId="{3ACEE1D2-A851-4B36-B2BE-5E81CE00AB0A}" type="presOf" srcId="{A9555F79-25E3-4AD0-B8F9-FA3E3D7CD6DE}" destId="{ABCEA696-E9A2-4ACF-94EC-0D0842D511CA}" srcOrd="0" destOrd="0" presId="urn:microsoft.com/office/officeart/2005/8/layout/cycle5"/>
    <dgm:cxn modelId="{D3A6CDDD-0542-4BA2-8C14-45FC6B90861A}" srcId="{EA965DB5-74B1-4372-B643-BD5367C35F0B}" destId="{FE8E476F-B9C6-4684-9AB1-DF8E04264899}" srcOrd="2" destOrd="0" parTransId="{ED55DDE6-0D01-48ED-9D73-6E32238BEBD3}" sibTransId="{11BDF376-B877-43EB-90CC-85E0BF4FD226}"/>
    <dgm:cxn modelId="{0C9E4EE0-5988-4CA5-B567-F579DE101842}" srcId="{EA965DB5-74B1-4372-B643-BD5367C35F0B}" destId="{A9555F79-25E3-4AD0-B8F9-FA3E3D7CD6DE}" srcOrd="0" destOrd="0" parTransId="{7A955CB7-D9A1-4252-8B7A-7AC92C1061A2}" sibTransId="{671DBDAA-3A52-420E-9C75-16810FF495C1}"/>
    <dgm:cxn modelId="{C828701D-1C6B-4B7A-8FDE-91BCAD736575}" type="presParOf" srcId="{531BE157-0FB4-49DD-9050-27C08A76075D}" destId="{ABCEA696-E9A2-4ACF-94EC-0D0842D511CA}" srcOrd="0" destOrd="0" presId="urn:microsoft.com/office/officeart/2005/8/layout/cycle5"/>
    <dgm:cxn modelId="{099F22C0-4EE0-4573-918B-ADD0DB88A5B7}" type="presParOf" srcId="{531BE157-0FB4-49DD-9050-27C08A76075D}" destId="{421F9F74-FDCB-4CBF-818D-3E71884A1FD6}" srcOrd="1" destOrd="0" presId="urn:microsoft.com/office/officeart/2005/8/layout/cycle5"/>
    <dgm:cxn modelId="{05A4E060-2DDF-4E35-BE4A-0F875B042719}" type="presParOf" srcId="{531BE157-0FB4-49DD-9050-27C08A76075D}" destId="{20ADE174-4D58-4C3A-97CC-942A0624E73C}" srcOrd="2" destOrd="0" presId="urn:microsoft.com/office/officeart/2005/8/layout/cycle5"/>
    <dgm:cxn modelId="{0EBBAAAD-C458-410B-8723-F00761B781C8}" type="presParOf" srcId="{531BE157-0FB4-49DD-9050-27C08A76075D}" destId="{26B1A878-517D-40D5-B6FC-F9EC6E3F45DF}" srcOrd="3" destOrd="0" presId="urn:microsoft.com/office/officeart/2005/8/layout/cycle5"/>
    <dgm:cxn modelId="{CAA2278A-8E7A-45AF-9D18-2ECB32B16C23}" type="presParOf" srcId="{531BE157-0FB4-49DD-9050-27C08A76075D}" destId="{DB8F414C-4A83-493F-BB40-AD7AFC6760AC}" srcOrd="4" destOrd="0" presId="urn:microsoft.com/office/officeart/2005/8/layout/cycle5"/>
    <dgm:cxn modelId="{2CEDC6CE-3666-49E0-9173-A005EAF58D65}" type="presParOf" srcId="{531BE157-0FB4-49DD-9050-27C08A76075D}" destId="{574E4F52-86DE-4E4D-8B01-68D3819AE55C}" srcOrd="5" destOrd="0" presId="urn:microsoft.com/office/officeart/2005/8/layout/cycle5"/>
    <dgm:cxn modelId="{F58B37E9-E382-4575-B0F1-DC3FFBC04008}" type="presParOf" srcId="{531BE157-0FB4-49DD-9050-27C08A76075D}" destId="{A16DE8F5-A1B2-4FD5-9C18-7B13ACFC33B5}" srcOrd="6" destOrd="0" presId="urn:microsoft.com/office/officeart/2005/8/layout/cycle5"/>
    <dgm:cxn modelId="{FA74FD76-9011-4318-AD36-9EE03F40B4ED}" type="presParOf" srcId="{531BE157-0FB4-49DD-9050-27C08A76075D}" destId="{2280DEC7-D33F-4C7E-87AC-B3EE3D4CE81A}" srcOrd="7" destOrd="0" presId="urn:microsoft.com/office/officeart/2005/8/layout/cycle5"/>
    <dgm:cxn modelId="{55137A1A-4715-42F3-95E0-6B76766B4EB8}" type="presParOf" srcId="{531BE157-0FB4-49DD-9050-27C08A76075D}" destId="{8BBB6548-6B49-440B-B674-3865F7CAD7C7}" srcOrd="8" destOrd="0" presId="urn:microsoft.com/office/officeart/2005/8/layout/cycle5"/>
    <dgm:cxn modelId="{FE02D51E-F4E4-41D4-B2BA-12C9427950DB}" type="presParOf" srcId="{531BE157-0FB4-49DD-9050-27C08A76075D}" destId="{51C0E1B5-C1E4-4AC2-B212-A93F00866E89}" srcOrd="9" destOrd="0" presId="urn:microsoft.com/office/officeart/2005/8/layout/cycle5"/>
    <dgm:cxn modelId="{DA518FD6-4422-41CC-A4CC-B329A72D0BAB}" type="presParOf" srcId="{531BE157-0FB4-49DD-9050-27C08A76075D}" destId="{EA1AD9C1-AE27-48B4-A0F2-6F8579C6EDE6}" srcOrd="10" destOrd="0" presId="urn:microsoft.com/office/officeart/2005/8/layout/cycle5"/>
    <dgm:cxn modelId="{CFF14BA5-2617-46CB-885E-08E973B81439}" type="presParOf" srcId="{531BE157-0FB4-49DD-9050-27C08A76075D}" destId="{338CEE1F-51DB-49DE-BE2C-1428EE998AB8}" srcOrd="11" destOrd="0" presId="urn:microsoft.com/office/officeart/2005/8/layout/cycle5"/>
    <dgm:cxn modelId="{D95C1C0E-7B98-4EE7-A995-A0B3EACB8A3B}" type="presParOf" srcId="{531BE157-0FB4-49DD-9050-27C08A76075D}" destId="{14FC0DD2-5971-4E56-A858-76452F3E7EC7}" srcOrd="12" destOrd="0" presId="urn:microsoft.com/office/officeart/2005/8/layout/cycle5"/>
    <dgm:cxn modelId="{B499F01B-D497-47E2-A681-DD97D7B72A66}" type="presParOf" srcId="{531BE157-0FB4-49DD-9050-27C08A76075D}" destId="{8366AA2C-7FB5-4E0C-84B2-21C60ABF23ED}" srcOrd="13" destOrd="0" presId="urn:microsoft.com/office/officeart/2005/8/layout/cycle5"/>
    <dgm:cxn modelId="{E24B253B-692D-4D6A-8F68-F600BBA50473}" type="presParOf" srcId="{531BE157-0FB4-49DD-9050-27C08A76075D}" destId="{243B7D0A-ABF1-4203-A459-44CCF56F98F3}"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CEA696-E9A2-4ACF-94EC-0D0842D511CA}">
      <dsp:nvSpPr>
        <dsp:cNvPr id="0" name=""/>
        <dsp:cNvSpPr/>
      </dsp:nvSpPr>
      <dsp:spPr>
        <a:xfrm>
          <a:off x="4145135" y="2336"/>
          <a:ext cx="1895728" cy="1058884"/>
        </a:xfrm>
        <a:prstGeom prst="roundRect">
          <a:avLst/>
        </a:prstGeom>
        <a:solidFill>
          <a:schemeClr val="lt1">
            <a:hueOff val="0"/>
            <a:satOff val="0"/>
            <a:lumOff val="0"/>
            <a:alphaOff val="0"/>
          </a:schemeClr>
        </a:solidFill>
        <a:ln w="635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kern="1200" dirty="0">
              <a:latin typeface="Arial Narrow" panose="020B0606020202030204" pitchFamily="34" charset="0"/>
            </a:rPr>
            <a:t>Information/sensibilisation</a:t>
          </a:r>
        </a:p>
      </dsp:txBody>
      <dsp:txXfrm>
        <a:off x="4196825" y="54026"/>
        <a:ext cx="1792348" cy="955504"/>
      </dsp:txXfrm>
    </dsp:sp>
    <dsp:sp modelId="{20ADE174-4D58-4C3A-97CC-942A0624E73C}">
      <dsp:nvSpPr>
        <dsp:cNvPr id="0" name=""/>
        <dsp:cNvSpPr/>
      </dsp:nvSpPr>
      <dsp:spPr>
        <a:xfrm>
          <a:off x="3001862" y="544557"/>
          <a:ext cx="4234201" cy="4234201"/>
        </a:xfrm>
        <a:custGeom>
          <a:avLst/>
          <a:gdLst/>
          <a:ahLst/>
          <a:cxnLst/>
          <a:rect l="0" t="0" r="0" b="0"/>
          <a:pathLst>
            <a:path>
              <a:moveTo>
                <a:pt x="3220949" y="310547"/>
              </a:moveTo>
              <a:arcTo wR="2117100" hR="2117100" stAng="18085557" swAng="1027407"/>
            </a:path>
          </a:pathLst>
        </a:custGeom>
        <a:noFill/>
        <a:ln w="63500" cap="flat" cmpd="sng" algn="ctr">
          <a:solidFill>
            <a:schemeClr val="tx1"/>
          </a:solidFill>
          <a:prstDash val="solid"/>
          <a:miter lim="800000"/>
          <a:tailEnd type="arrow"/>
        </a:ln>
        <a:effectLst/>
      </dsp:spPr>
      <dsp:style>
        <a:lnRef idx="3">
          <a:schemeClr val="accent1"/>
        </a:lnRef>
        <a:fillRef idx="0">
          <a:schemeClr val="accent1"/>
        </a:fillRef>
        <a:effectRef idx="2">
          <a:schemeClr val="accent1"/>
        </a:effectRef>
        <a:fontRef idx="minor">
          <a:schemeClr val="tx1"/>
        </a:fontRef>
      </dsp:style>
    </dsp:sp>
    <dsp:sp modelId="{26B1A878-517D-40D5-B6FC-F9EC6E3F45DF}">
      <dsp:nvSpPr>
        <dsp:cNvPr id="0" name=""/>
        <dsp:cNvSpPr/>
      </dsp:nvSpPr>
      <dsp:spPr>
        <a:xfrm>
          <a:off x="6291949" y="1422080"/>
          <a:ext cx="1629052" cy="1058884"/>
        </a:xfrm>
        <a:prstGeom prst="roundRect">
          <a:avLst/>
        </a:prstGeom>
        <a:solidFill>
          <a:schemeClr val="lt1">
            <a:hueOff val="0"/>
            <a:satOff val="0"/>
            <a:lumOff val="0"/>
            <a:alphaOff val="0"/>
          </a:schemeClr>
        </a:solidFill>
        <a:ln w="635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kern="1200" dirty="0">
              <a:latin typeface="Arial Narrow" panose="020B0606020202030204" pitchFamily="34" charset="0"/>
            </a:rPr>
            <a:t>Montage des SPAM</a:t>
          </a:r>
        </a:p>
      </dsp:txBody>
      <dsp:txXfrm>
        <a:off x="6343639" y="1473770"/>
        <a:ext cx="1525672" cy="955504"/>
      </dsp:txXfrm>
    </dsp:sp>
    <dsp:sp modelId="{574E4F52-86DE-4E4D-8B01-68D3819AE55C}">
      <dsp:nvSpPr>
        <dsp:cNvPr id="0" name=""/>
        <dsp:cNvSpPr/>
      </dsp:nvSpPr>
      <dsp:spPr>
        <a:xfrm>
          <a:off x="2988292" y="513596"/>
          <a:ext cx="4234201" cy="4234201"/>
        </a:xfrm>
        <a:custGeom>
          <a:avLst/>
          <a:gdLst/>
          <a:ahLst/>
          <a:cxnLst/>
          <a:rect l="0" t="0" r="0" b="0"/>
          <a:pathLst>
            <a:path>
              <a:moveTo>
                <a:pt x="4230195" y="2247287"/>
              </a:moveTo>
              <a:arcTo wR="2117100" hR="2117100" stAng="21811531" swAng="1408275"/>
            </a:path>
          </a:pathLst>
        </a:custGeom>
        <a:noFill/>
        <a:ln w="635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 modelId="{A16DE8F5-A1B2-4FD5-9C18-7B13ACFC33B5}">
      <dsp:nvSpPr>
        <dsp:cNvPr id="0" name=""/>
        <dsp:cNvSpPr/>
      </dsp:nvSpPr>
      <dsp:spPr>
        <a:xfrm>
          <a:off x="5236283" y="3832208"/>
          <a:ext cx="2202234" cy="1058884"/>
        </a:xfrm>
        <a:prstGeom prst="roundRect">
          <a:avLst/>
        </a:prstGeom>
        <a:solidFill>
          <a:schemeClr val="lt1">
            <a:hueOff val="0"/>
            <a:satOff val="0"/>
            <a:lumOff val="0"/>
            <a:alphaOff val="0"/>
          </a:schemeClr>
        </a:solidFill>
        <a:ln w="635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kern="1200" dirty="0">
              <a:latin typeface="Arial Narrow" panose="020B0606020202030204" pitchFamily="34" charset="0"/>
            </a:rPr>
            <a:t>Sélection des dossiers SPAM</a:t>
          </a:r>
        </a:p>
      </dsp:txBody>
      <dsp:txXfrm>
        <a:off x="5287973" y="3883898"/>
        <a:ext cx="2098854" cy="955504"/>
      </dsp:txXfrm>
    </dsp:sp>
    <dsp:sp modelId="{8BBB6548-6B49-440B-B674-3865F7CAD7C7}">
      <dsp:nvSpPr>
        <dsp:cNvPr id="0" name=""/>
        <dsp:cNvSpPr/>
      </dsp:nvSpPr>
      <dsp:spPr>
        <a:xfrm>
          <a:off x="2975898" y="531779"/>
          <a:ext cx="4234201" cy="4234201"/>
        </a:xfrm>
        <a:custGeom>
          <a:avLst/>
          <a:gdLst/>
          <a:ahLst/>
          <a:cxnLst/>
          <a:rect l="0" t="0" r="0" b="0"/>
          <a:pathLst>
            <a:path>
              <a:moveTo>
                <a:pt x="2199392" y="4232601"/>
              </a:moveTo>
              <a:arcTo wR="2117100" hR="2117100" stAng="5266341" swAng="297978"/>
            </a:path>
          </a:pathLst>
        </a:custGeom>
        <a:noFill/>
        <a:ln w="34925"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 modelId="{51C0E1B5-C1E4-4AC2-B212-A93F00866E89}">
      <dsp:nvSpPr>
        <dsp:cNvPr id="0" name=""/>
        <dsp:cNvSpPr/>
      </dsp:nvSpPr>
      <dsp:spPr>
        <a:xfrm>
          <a:off x="2766313" y="3832208"/>
          <a:ext cx="2164570" cy="1058884"/>
        </a:xfrm>
        <a:prstGeom prst="roundRect">
          <a:avLst/>
        </a:prstGeom>
        <a:solidFill>
          <a:schemeClr val="lt1">
            <a:hueOff val="0"/>
            <a:satOff val="0"/>
            <a:lumOff val="0"/>
            <a:alphaOff val="0"/>
          </a:schemeClr>
        </a:solidFill>
        <a:ln w="635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kern="1200" dirty="0">
              <a:latin typeface="Arial Narrow" panose="020B0606020202030204" pitchFamily="34" charset="0"/>
            </a:rPr>
            <a:t>Mise en œuvre</a:t>
          </a:r>
        </a:p>
      </dsp:txBody>
      <dsp:txXfrm>
        <a:off x="2818003" y="3883898"/>
        <a:ext cx="2061190" cy="955504"/>
      </dsp:txXfrm>
    </dsp:sp>
    <dsp:sp modelId="{338CEE1F-51DB-49DE-BE2C-1428EE998AB8}">
      <dsp:nvSpPr>
        <dsp:cNvPr id="0" name=""/>
        <dsp:cNvSpPr/>
      </dsp:nvSpPr>
      <dsp:spPr>
        <a:xfrm>
          <a:off x="2975898" y="531779"/>
          <a:ext cx="4234201" cy="4234201"/>
        </a:xfrm>
        <a:custGeom>
          <a:avLst/>
          <a:gdLst/>
          <a:ahLst/>
          <a:cxnLst/>
          <a:rect l="0" t="0" r="0" b="0"/>
          <a:pathLst>
            <a:path>
              <a:moveTo>
                <a:pt x="224778" y="3066433"/>
              </a:moveTo>
              <a:arcTo wR="2117100" hR="2117100" stAng="9201490" swAng="1360808"/>
            </a:path>
          </a:pathLst>
        </a:custGeom>
        <a:noFill/>
        <a:ln w="508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 modelId="{14FC0DD2-5971-4E56-A858-76452F3E7EC7}">
      <dsp:nvSpPr>
        <dsp:cNvPr id="0" name=""/>
        <dsp:cNvSpPr/>
      </dsp:nvSpPr>
      <dsp:spPr>
        <a:xfrm>
          <a:off x="2219719" y="1465217"/>
          <a:ext cx="1719595" cy="1058884"/>
        </a:xfrm>
        <a:prstGeom prst="roundRect">
          <a:avLst/>
        </a:prstGeom>
        <a:solidFill>
          <a:schemeClr val="lt1">
            <a:hueOff val="0"/>
            <a:satOff val="0"/>
            <a:lumOff val="0"/>
            <a:alphaOff val="0"/>
          </a:schemeClr>
        </a:solidFill>
        <a:ln w="635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r-FR" sz="2400" kern="1200" dirty="0">
              <a:latin typeface="Arial Narrow" panose="020B0606020202030204" pitchFamily="34" charset="0"/>
            </a:rPr>
            <a:t>Evaluation</a:t>
          </a:r>
        </a:p>
      </dsp:txBody>
      <dsp:txXfrm>
        <a:off x="2271409" y="1516907"/>
        <a:ext cx="1616215" cy="955504"/>
      </dsp:txXfrm>
    </dsp:sp>
    <dsp:sp modelId="{243B7D0A-ABF1-4203-A459-44CCF56F98F3}">
      <dsp:nvSpPr>
        <dsp:cNvPr id="0" name=""/>
        <dsp:cNvSpPr/>
      </dsp:nvSpPr>
      <dsp:spPr>
        <a:xfrm>
          <a:off x="2975898" y="531779"/>
          <a:ext cx="4234201" cy="4234201"/>
        </a:xfrm>
        <a:custGeom>
          <a:avLst/>
          <a:gdLst/>
          <a:ahLst/>
          <a:cxnLst/>
          <a:rect l="0" t="0" r="0" b="0"/>
          <a:pathLst>
            <a:path>
              <a:moveTo>
                <a:pt x="490822" y="761617"/>
              </a:moveTo>
              <a:arcTo wR="2117100" hR="2117100" stAng="13188648" swAng="1066459"/>
            </a:path>
          </a:pathLst>
        </a:custGeom>
        <a:noFill/>
        <a:ln w="6350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B66FA9-5384-4C55-881C-0D393218EE32}" type="datetimeFigureOut">
              <a:rPr lang="fr-FR" smtClean="0"/>
              <a:t>08/12/2023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C2D517-1DCF-4DE8-8B33-92E00C189009}" type="slidenum">
              <a:rPr lang="fr-FR" smtClean="0"/>
              <a:t>‹#›</a:t>
            </a:fld>
            <a:endParaRPr lang="fr-FR"/>
          </a:p>
        </p:txBody>
      </p:sp>
    </p:spTree>
    <p:extLst>
      <p:ext uri="{BB962C8B-B14F-4D97-AF65-F5344CB8AC3E}">
        <p14:creationId xmlns:p14="http://schemas.microsoft.com/office/powerpoint/2010/main" val="584501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2D517-1DCF-4DE8-8B33-92E00C189009}" type="slidenum">
              <a:rPr lang="fr-FR" smtClean="0"/>
              <a:t>1</a:t>
            </a:fld>
            <a:endParaRPr lang="fr-FR"/>
          </a:p>
        </p:txBody>
      </p:sp>
    </p:spTree>
    <p:extLst>
      <p:ext uri="{BB962C8B-B14F-4D97-AF65-F5344CB8AC3E}">
        <p14:creationId xmlns:p14="http://schemas.microsoft.com/office/powerpoint/2010/main" val="1630499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CD588D1-CE9E-4B6A-B98D-4AA4BA4E93AB}" type="slidenum">
              <a:rPr lang="fr-FR" smtClean="0"/>
              <a:t>3</a:t>
            </a:fld>
            <a:endParaRPr lang="fr-FR"/>
          </a:p>
        </p:txBody>
      </p:sp>
    </p:spTree>
    <p:extLst>
      <p:ext uri="{BB962C8B-B14F-4D97-AF65-F5344CB8AC3E}">
        <p14:creationId xmlns:p14="http://schemas.microsoft.com/office/powerpoint/2010/main" val="3081492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CC2D517-1DCF-4DE8-8B33-92E00C189009}" type="slidenum">
              <a:rPr lang="fr-FR" smtClean="0"/>
              <a:t>17</a:t>
            </a:fld>
            <a:endParaRPr lang="fr-FR"/>
          </a:p>
        </p:txBody>
      </p:sp>
    </p:spTree>
    <p:extLst>
      <p:ext uri="{BB962C8B-B14F-4D97-AF65-F5344CB8AC3E}">
        <p14:creationId xmlns:p14="http://schemas.microsoft.com/office/powerpoint/2010/main" val="2232039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C41EA9-EB6B-4B29-B39A-A7903CC5973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359E720-8ED7-4C03-8ABB-3AB367EC87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E9E604E-526A-48BF-A0A0-F80CFB86C85E}"/>
              </a:ext>
            </a:extLst>
          </p:cNvPr>
          <p:cNvSpPr>
            <a:spLocks noGrp="1"/>
          </p:cNvSpPr>
          <p:nvPr>
            <p:ph type="dt" sz="half" idx="10"/>
          </p:nvPr>
        </p:nvSpPr>
        <p:spPr/>
        <p:txBody>
          <a:bodyPr/>
          <a:lstStyle/>
          <a:p>
            <a:fld id="{059E8978-D811-451E-8CA7-D0564043154C}" type="datetimeFigureOut">
              <a:rPr lang="fr-FR" smtClean="0"/>
              <a:t>08/12/2023</a:t>
            </a:fld>
            <a:endParaRPr lang="fr-FR"/>
          </a:p>
        </p:txBody>
      </p:sp>
      <p:sp>
        <p:nvSpPr>
          <p:cNvPr id="5" name="Espace réservé du pied de page 4">
            <a:extLst>
              <a:ext uri="{FF2B5EF4-FFF2-40B4-BE49-F238E27FC236}">
                <a16:creationId xmlns:a16="http://schemas.microsoft.com/office/drawing/2014/main" id="{EFCAB051-4B61-401B-A858-6D323AD9E97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49085E7-D2CB-4B8E-9D81-19E1AB6B8761}"/>
              </a:ext>
            </a:extLst>
          </p:cNvPr>
          <p:cNvSpPr>
            <a:spLocks noGrp="1"/>
          </p:cNvSpPr>
          <p:nvPr>
            <p:ph type="sldNum" sz="quarter" idx="12"/>
          </p:nvPr>
        </p:nvSpPr>
        <p:spPr/>
        <p:txBody>
          <a:bodyPr/>
          <a:lstStyle/>
          <a:p>
            <a:fld id="{ED78D879-A2A7-46B7-ADBB-DD3253F4E9A8}" type="slidenum">
              <a:rPr lang="fr-FR" smtClean="0"/>
              <a:t>‹#›</a:t>
            </a:fld>
            <a:endParaRPr lang="fr-FR"/>
          </a:p>
        </p:txBody>
      </p:sp>
    </p:spTree>
    <p:extLst>
      <p:ext uri="{BB962C8B-B14F-4D97-AF65-F5344CB8AC3E}">
        <p14:creationId xmlns:p14="http://schemas.microsoft.com/office/powerpoint/2010/main" val="3123413411"/>
      </p:ext>
    </p:extLst>
  </p:cSld>
  <p:clrMapOvr>
    <a:masterClrMapping/>
  </p:clrMapOvr>
  <p:transition spd="slow">
    <p:cover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6F9412-4B4D-4CE3-B2FC-F30A92C2616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2A46F1A-8E48-4DD7-BDE8-C0DEE788905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F77F0B9-D677-496D-8248-52B362275C69}"/>
              </a:ext>
            </a:extLst>
          </p:cNvPr>
          <p:cNvSpPr>
            <a:spLocks noGrp="1"/>
          </p:cNvSpPr>
          <p:nvPr>
            <p:ph type="dt" sz="half" idx="10"/>
          </p:nvPr>
        </p:nvSpPr>
        <p:spPr/>
        <p:txBody>
          <a:bodyPr/>
          <a:lstStyle/>
          <a:p>
            <a:fld id="{059E8978-D811-451E-8CA7-D0564043154C}" type="datetimeFigureOut">
              <a:rPr lang="fr-FR" smtClean="0"/>
              <a:t>08/12/2023</a:t>
            </a:fld>
            <a:endParaRPr lang="fr-FR"/>
          </a:p>
        </p:txBody>
      </p:sp>
      <p:sp>
        <p:nvSpPr>
          <p:cNvPr id="5" name="Espace réservé du pied de page 4">
            <a:extLst>
              <a:ext uri="{FF2B5EF4-FFF2-40B4-BE49-F238E27FC236}">
                <a16:creationId xmlns:a16="http://schemas.microsoft.com/office/drawing/2014/main" id="{372009E1-7AB9-4383-A826-AD7BDE4E278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7154833-9944-4A5C-A7E1-18CC90B98992}"/>
              </a:ext>
            </a:extLst>
          </p:cNvPr>
          <p:cNvSpPr>
            <a:spLocks noGrp="1"/>
          </p:cNvSpPr>
          <p:nvPr>
            <p:ph type="sldNum" sz="quarter" idx="12"/>
          </p:nvPr>
        </p:nvSpPr>
        <p:spPr/>
        <p:txBody>
          <a:bodyPr/>
          <a:lstStyle/>
          <a:p>
            <a:fld id="{ED78D879-A2A7-46B7-ADBB-DD3253F4E9A8}" type="slidenum">
              <a:rPr lang="fr-FR" smtClean="0"/>
              <a:t>‹#›</a:t>
            </a:fld>
            <a:endParaRPr lang="fr-FR"/>
          </a:p>
        </p:txBody>
      </p:sp>
    </p:spTree>
    <p:extLst>
      <p:ext uri="{BB962C8B-B14F-4D97-AF65-F5344CB8AC3E}">
        <p14:creationId xmlns:p14="http://schemas.microsoft.com/office/powerpoint/2010/main" val="490383186"/>
      </p:ext>
    </p:extLst>
  </p:cSld>
  <p:clrMapOvr>
    <a:masterClrMapping/>
  </p:clrMapOvr>
  <p:transition spd="slow">
    <p:cover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14EEAB8-4430-4C79-9B4B-8FF781D06CB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159E707-1B9A-4A34-A974-E3D6BF1507A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D693A25-7228-488F-9921-9B4442807684}"/>
              </a:ext>
            </a:extLst>
          </p:cNvPr>
          <p:cNvSpPr>
            <a:spLocks noGrp="1"/>
          </p:cNvSpPr>
          <p:nvPr>
            <p:ph type="dt" sz="half" idx="10"/>
          </p:nvPr>
        </p:nvSpPr>
        <p:spPr/>
        <p:txBody>
          <a:bodyPr/>
          <a:lstStyle/>
          <a:p>
            <a:fld id="{059E8978-D811-451E-8CA7-D0564043154C}" type="datetimeFigureOut">
              <a:rPr lang="fr-FR" smtClean="0"/>
              <a:t>08/12/2023</a:t>
            </a:fld>
            <a:endParaRPr lang="fr-FR"/>
          </a:p>
        </p:txBody>
      </p:sp>
      <p:sp>
        <p:nvSpPr>
          <p:cNvPr id="5" name="Espace réservé du pied de page 4">
            <a:extLst>
              <a:ext uri="{FF2B5EF4-FFF2-40B4-BE49-F238E27FC236}">
                <a16:creationId xmlns:a16="http://schemas.microsoft.com/office/drawing/2014/main" id="{618EEE90-CA92-456C-89BE-E9E415A0D65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8B50C64-18A6-4C39-A4E9-02C26BDE62A1}"/>
              </a:ext>
            </a:extLst>
          </p:cNvPr>
          <p:cNvSpPr>
            <a:spLocks noGrp="1"/>
          </p:cNvSpPr>
          <p:nvPr>
            <p:ph type="sldNum" sz="quarter" idx="12"/>
          </p:nvPr>
        </p:nvSpPr>
        <p:spPr/>
        <p:txBody>
          <a:bodyPr/>
          <a:lstStyle/>
          <a:p>
            <a:fld id="{ED78D879-A2A7-46B7-ADBB-DD3253F4E9A8}" type="slidenum">
              <a:rPr lang="fr-FR" smtClean="0"/>
              <a:t>‹#›</a:t>
            </a:fld>
            <a:endParaRPr lang="fr-FR"/>
          </a:p>
        </p:txBody>
      </p:sp>
    </p:spTree>
    <p:extLst>
      <p:ext uri="{BB962C8B-B14F-4D97-AF65-F5344CB8AC3E}">
        <p14:creationId xmlns:p14="http://schemas.microsoft.com/office/powerpoint/2010/main" val="1055198939"/>
      </p:ext>
    </p:extLst>
  </p:cSld>
  <p:clrMapOvr>
    <a:masterClrMapping/>
  </p:clrMapOvr>
  <p:transition spd="slow">
    <p:cover dir="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Modifiez le style du titre</a:t>
            </a:r>
            <a:endParaRPr lang="en-US"/>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a:p>
        </p:txBody>
      </p:sp>
      <p:sp>
        <p:nvSpPr>
          <p:cNvPr id="4" name="Espace réservé de la date 3"/>
          <p:cNvSpPr>
            <a:spLocks noGrp="1"/>
          </p:cNvSpPr>
          <p:nvPr>
            <p:ph type="dt" sz="half" idx="10"/>
          </p:nvPr>
        </p:nvSpPr>
        <p:spPr/>
        <p:txBody>
          <a:bodyPr/>
          <a:lstStyle/>
          <a:p>
            <a:fld id="{9E86C937-B777-43F1-9A33-6397B7319BF0}" type="datetime1">
              <a:rPr lang="fr-FR" smtClean="0"/>
              <a:t>08/12/2023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FE8CD88-EDF1-45B8-87C6-55320A50575B}" type="slidenum">
              <a:rPr lang="fr-FR" smtClean="0"/>
              <a:t>‹#›</a:t>
            </a:fld>
            <a:endParaRPr lang="fr-FR"/>
          </a:p>
        </p:txBody>
      </p:sp>
    </p:spTree>
    <p:extLst>
      <p:ext uri="{BB962C8B-B14F-4D97-AF65-F5344CB8AC3E}">
        <p14:creationId xmlns:p14="http://schemas.microsoft.com/office/powerpoint/2010/main" val="910408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36348994-DF05-46DF-B00F-ACF6C932E9FE}" type="datetime1">
              <a:rPr lang="fr-FR" smtClean="0"/>
              <a:t>08/12/2023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FE8CD88-EDF1-45B8-87C6-55320A50575B}" type="slidenum">
              <a:rPr lang="fr-FR" smtClean="0"/>
              <a:t>‹#›</a:t>
            </a:fld>
            <a:endParaRPr lang="fr-FR"/>
          </a:p>
        </p:txBody>
      </p:sp>
    </p:spTree>
    <p:extLst>
      <p:ext uri="{BB962C8B-B14F-4D97-AF65-F5344CB8AC3E}">
        <p14:creationId xmlns:p14="http://schemas.microsoft.com/office/powerpoint/2010/main" val="3201832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Modifiez le style du titre</a:t>
            </a:r>
            <a:endParaRPr lang="en-US"/>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FC5E4296-043F-419B-B9E6-3363647D99D2}" type="datetime1">
              <a:rPr lang="fr-FR" smtClean="0"/>
              <a:t>08/12/2023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FE8CD88-EDF1-45B8-87C6-55320A50575B}" type="slidenum">
              <a:rPr lang="fr-FR" smtClean="0"/>
              <a:t>‹#›</a:t>
            </a:fld>
            <a:endParaRPr lang="fr-FR"/>
          </a:p>
        </p:txBody>
      </p:sp>
    </p:spTree>
    <p:extLst>
      <p:ext uri="{BB962C8B-B14F-4D97-AF65-F5344CB8AC3E}">
        <p14:creationId xmlns:p14="http://schemas.microsoft.com/office/powerpoint/2010/main" val="719010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p:cNvSpPr>
            <a:spLocks noGrp="1"/>
          </p:cNvSpPr>
          <p:nvPr>
            <p:ph type="dt" sz="half" idx="10"/>
          </p:nvPr>
        </p:nvSpPr>
        <p:spPr/>
        <p:txBody>
          <a:bodyPr/>
          <a:lstStyle/>
          <a:p>
            <a:fld id="{F7021462-F029-494D-9979-6A2A521E2659}" type="datetime1">
              <a:rPr lang="fr-FR" smtClean="0"/>
              <a:t>08/12/2023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FE8CD88-EDF1-45B8-87C6-55320A50575B}" type="slidenum">
              <a:rPr lang="fr-FR" smtClean="0"/>
              <a:t>‹#›</a:t>
            </a:fld>
            <a:endParaRPr lang="fr-FR"/>
          </a:p>
        </p:txBody>
      </p:sp>
    </p:spTree>
    <p:extLst>
      <p:ext uri="{BB962C8B-B14F-4D97-AF65-F5344CB8AC3E}">
        <p14:creationId xmlns:p14="http://schemas.microsoft.com/office/powerpoint/2010/main" val="2965432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endParaRPr lang="en-US"/>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p:cNvSpPr>
            <a:spLocks noGrp="1"/>
          </p:cNvSpPr>
          <p:nvPr>
            <p:ph type="dt" sz="half" idx="10"/>
          </p:nvPr>
        </p:nvSpPr>
        <p:spPr/>
        <p:txBody>
          <a:bodyPr/>
          <a:lstStyle/>
          <a:p>
            <a:fld id="{6135ED28-12BF-4201-BEC3-F834E58739F6}" type="datetime1">
              <a:rPr lang="fr-FR" smtClean="0"/>
              <a:t>08/12/2023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FE8CD88-EDF1-45B8-87C6-55320A50575B}" type="slidenum">
              <a:rPr lang="fr-FR" smtClean="0"/>
              <a:t>‹#›</a:t>
            </a:fld>
            <a:endParaRPr lang="fr-FR"/>
          </a:p>
        </p:txBody>
      </p:sp>
    </p:spTree>
    <p:extLst>
      <p:ext uri="{BB962C8B-B14F-4D97-AF65-F5344CB8AC3E}">
        <p14:creationId xmlns:p14="http://schemas.microsoft.com/office/powerpoint/2010/main" val="73782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e la date 2"/>
          <p:cNvSpPr>
            <a:spLocks noGrp="1"/>
          </p:cNvSpPr>
          <p:nvPr>
            <p:ph type="dt" sz="half" idx="10"/>
          </p:nvPr>
        </p:nvSpPr>
        <p:spPr/>
        <p:txBody>
          <a:bodyPr/>
          <a:lstStyle/>
          <a:p>
            <a:fld id="{A9494CC5-F9BF-49C5-B6BD-AB73F3339BA1}" type="datetime1">
              <a:rPr lang="fr-FR" smtClean="0"/>
              <a:t>08/12/2023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FE8CD88-EDF1-45B8-87C6-55320A50575B}" type="slidenum">
              <a:rPr lang="fr-FR" smtClean="0"/>
              <a:t>‹#›</a:t>
            </a:fld>
            <a:endParaRPr lang="fr-FR"/>
          </a:p>
        </p:txBody>
      </p:sp>
    </p:spTree>
    <p:extLst>
      <p:ext uri="{BB962C8B-B14F-4D97-AF65-F5344CB8AC3E}">
        <p14:creationId xmlns:p14="http://schemas.microsoft.com/office/powerpoint/2010/main" val="3537507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14CCEE9-2D5A-4A5E-B18D-19D5152CF8EA}" type="datetime1">
              <a:rPr lang="fr-FR" smtClean="0"/>
              <a:t>08/12/2023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FE8CD88-EDF1-45B8-87C6-55320A50575B}" type="slidenum">
              <a:rPr lang="fr-FR" smtClean="0"/>
              <a:t>‹#›</a:t>
            </a:fld>
            <a:endParaRPr lang="fr-FR"/>
          </a:p>
        </p:txBody>
      </p:sp>
    </p:spTree>
    <p:extLst>
      <p:ext uri="{BB962C8B-B14F-4D97-AF65-F5344CB8AC3E}">
        <p14:creationId xmlns:p14="http://schemas.microsoft.com/office/powerpoint/2010/main" val="4078568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Modifiez le style du titre</a:t>
            </a:r>
            <a:endParaRPr lang="en-US"/>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D4E0B38C-BE93-4A10-9872-682A7ABA3615}" type="datetime1">
              <a:rPr lang="fr-FR" smtClean="0"/>
              <a:t>08/12/2023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FE8CD88-EDF1-45B8-87C6-55320A50575B}" type="slidenum">
              <a:rPr lang="fr-FR" smtClean="0"/>
              <a:t>‹#›</a:t>
            </a:fld>
            <a:endParaRPr lang="fr-FR"/>
          </a:p>
        </p:txBody>
      </p:sp>
    </p:spTree>
    <p:extLst>
      <p:ext uri="{BB962C8B-B14F-4D97-AF65-F5344CB8AC3E}">
        <p14:creationId xmlns:p14="http://schemas.microsoft.com/office/powerpoint/2010/main" val="251818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D833BB-84FE-49E2-B55E-F58128B81F0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30D7642-ACA8-44F6-8C48-2CEAAA97754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BC3390B-0D23-485A-9A1C-8C61B92C3CF9}"/>
              </a:ext>
            </a:extLst>
          </p:cNvPr>
          <p:cNvSpPr>
            <a:spLocks noGrp="1"/>
          </p:cNvSpPr>
          <p:nvPr>
            <p:ph type="dt" sz="half" idx="10"/>
          </p:nvPr>
        </p:nvSpPr>
        <p:spPr/>
        <p:txBody>
          <a:bodyPr/>
          <a:lstStyle/>
          <a:p>
            <a:fld id="{059E8978-D811-451E-8CA7-D0564043154C}" type="datetimeFigureOut">
              <a:rPr lang="fr-FR" smtClean="0"/>
              <a:t>08/12/2023</a:t>
            </a:fld>
            <a:endParaRPr lang="fr-FR"/>
          </a:p>
        </p:txBody>
      </p:sp>
      <p:sp>
        <p:nvSpPr>
          <p:cNvPr id="5" name="Espace réservé du pied de page 4">
            <a:extLst>
              <a:ext uri="{FF2B5EF4-FFF2-40B4-BE49-F238E27FC236}">
                <a16:creationId xmlns:a16="http://schemas.microsoft.com/office/drawing/2014/main" id="{5B129D58-962B-4DCC-8251-05BA77F0426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CD47C0E-D777-48D3-A2AA-3528623693B7}"/>
              </a:ext>
            </a:extLst>
          </p:cNvPr>
          <p:cNvSpPr>
            <a:spLocks noGrp="1"/>
          </p:cNvSpPr>
          <p:nvPr>
            <p:ph type="sldNum" sz="quarter" idx="12"/>
          </p:nvPr>
        </p:nvSpPr>
        <p:spPr/>
        <p:txBody>
          <a:bodyPr/>
          <a:lstStyle/>
          <a:p>
            <a:fld id="{ED78D879-A2A7-46B7-ADBB-DD3253F4E9A8}" type="slidenum">
              <a:rPr lang="fr-FR" smtClean="0"/>
              <a:t>‹#›</a:t>
            </a:fld>
            <a:endParaRPr lang="fr-FR"/>
          </a:p>
        </p:txBody>
      </p:sp>
    </p:spTree>
    <p:extLst>
      <p:ext uri="{BB962C8B-B14F-4D97-AF65-F5344CB8AC3E}">
        <p14:creationId xmlns:p14="http://schemas.microsoft.com/office/powerpoint/2010/main" val="1302686792"/>
      </p:ext>
    </p:extLst>
  </p:cSld>
  <p:clrMapOvr>
    <a:masterClrMapping/>
  </p:clrMapOvr>
  <p:transition spd="slow">
    <p:cover dir="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Modifiez le style du titre</a:t>
            </a:r>
            <a:endParaRPr lang="en-US"/>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FA17F43B-CBF7-4DD1-B4A3-B1A8BE2E9405}" type="datetime1">
              <a:rPr lang="fr-FR" smtClean="0"/>
              <a:t>08/12/2023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FE8CD88-EDF1-45B8-87C6-55320A50575B}" type="slidenum">
              <a:rPr lang="fr-FR" smtClean="0"/>
              <a:t>‹#›</a:t>
            </a:fld>
            <a:endParaRPr lang="fr-FR"/>
          </a:p>
        </p:txBody>
      </p:sp>
    </p:spTree>
    <p:extLst>
      <p:ext uri="{BB962C8B-B14F-4D97-AF65-F5344CB8AC3E}">
        <p14:creationId xmlns:p14="http://schemas.microsoft.com/office/powerpoint/2010/main" val="2960431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4372FA58-2B39-4DF8-8139-3973799AABF0}" type="datetime1">
              <a:rPr lang="fr-FR" smtClean="0"/>
              <a:t>08/12/2023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FE8CD88-EDF1-45B8-87C6-55320A50575B}" type="slidenum">
              <a:rPr lang="fr-FR" smtClean="0"/>
              <a:t>‹#›</a:t>
            </a:fld>
            <a:endParaRPr lang="fr-FR"/>
          </a:p>
        </p:txBody>
      </p:sp>
    </p:spTree>
    <p:extLst>
      <p:ext uri="{BB962C8B-B14F-4D97-AF65-F5344CB8AC3E}">
        <p14:creationId xmlns:p14="http://schemas.microsoft.com/office/powerpoint/2010/main" val="1322739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Modifiez le style du titre</a:t>
            </a:r>
            <a:endParaRPr lang="en-US"/>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6594A305-D5C1-460E-A0E0-EE3997044960}" type="datetime1">
              <a:rPr lang="fr-FR" smtClean="0"/>
              <a:t>08/12/2023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FE8CD88-EDF1-45B8-87C6-55320A50575B}" type="slidenum">
              <a:rPr lang="fr-FR" smtClean="0"/>
              <a:t>‹#›</a:t>
            </a:fld>
            <a:endParaRPr lang="fr-FR"/>
          </a:p>
        </p:txBody>
      </p:sp>
    </p:spTree>
    <p:extLst>
      <p:ext uri="{BB962C8B-B14F-4D97-AF65-F5344CB8AC3E}">
        <p14:creationId xmlns:p14="http://schemas.microsoft.com/office/powerpoint/2010/main" val="2040322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06E70E-78F8-49C1-A378-8F5F7F990B9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333C06E-C4A7-4690-B5DC-9A420DBC1E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D831E04-E83A-4CAC-8052-F112FBCA6117}"/>
              </a:ext>
            </a:extLst>
          </p:cNvPr>
          <p:cNvSpPr>
            <a:spLocks noGrp="1"/>
          </p:cNvSpPr>
          <p:nvPr>
            <p:ph type="dt" sz="half" idx="10"/>
          </p:nvPr>
        </p:nvSpPr>
        <p:spPr/>
        <p:txBody>
          <a:bodyPr/>
          <a:lstStyle/>
          <a:p>
            <a:fld id="{059E8978-D811-451E-8CA7-D0564043154C}" type="datetimeFigureOut">
              <a:rPr lang="fr-FR" smtClean="0"/>
              <a:t>08/12/2023</a:t>
            </a:fld>
            <a:endParaRPr lang="fr-FR"/>
          </a:p>
        </p:txBody>
      </p:sp>
      <p:sp>
        <p:nvSpPr>
          <p:cNvPr id="5" name="Espace réservé du pied de page 4">
            <a:extLst>
              <a:ext uri="{FF2B5EF4-FFF2-40B4-BE49-F238E27FC236}">
                <a16:creationId xmlns:a16="http://schemas.microsoft.com/office/drawing/2014/main" id="{22FD6BA9-AB1E-4CBC-BA1B-D61B66F8007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BD9BDA0-848E-442A-838A-AA6762442F90}"/>
              </a:ext>
            </a:extLst>
          </p:cNvPr>
          <p:cNvSpPr>
            <a:spLocks noGrp="1"/>
          </p:cNvSpPr>
          <p:nvPr>
            <p:ph type="sldNum" sz="quarter" idx="12"/>
          </p:nvPr>
        </p:nvSpPr>
        <p:spPr/>
        <p:txBody>
          <a:bodyPr/>
          <a:lstStyle/>
          <a:p>
            <a:fld id="{ED78D879-A2A7-46B7-ADBB-DD3253F4E9A8}" type="slidenum">
              <a:rPr lang="fr-FR" smtClean="0"/>
              <a:t>‹#›</a:t>
            </a:fld>
            <a:endParaRPr lang="fr-FR"/>
          </a:p>
        </p:txBody>
      </p:sp>
    </p:spTree>
    <p:extLst>
      <p:ext uri="{BB962C8B-B14F-4D97-AF65-F5344CB8AC3E}">
        <p14:creationId xmlns:p14="http://schemas.microsoft.com/office/powerpoint/2010/main" val="406951972"/>
      </p:ext>
    </p:extLst>
  </p:cSld>
  <p:clrMapOvr>
    <a:masterClrMapping/>
  </p:clrMapOvr>
  <p:transition spd="slow">
    <p:cover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DCB5F7-98FA-4A40-A6B0-D5EDF5F8C61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24C2788-04C2-48A3-A428-287904540D6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1C2C4F1-6B5E-404F-AB69-4AB6CA8EBA2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90073D2-06FC-4D86-BFF3-7FDAEA48A6F4}"/>
              </a:ext>
            </a:extLst>
          </p:cNvPr>
          <p:cNvSpPr>
            <a:spLocks noGrp="1"/>
          </p:cNvSpPr>
          <p:nvPr>
            <p:ph type="dt" sz="half" idx="10"/>
          </p:nvPr>
        </p:nvSpPr>
        <p:spPr/>
        <p:txBody>
          <a:bodyPr/>
          <a:lstStyle/>
          <a:p>
            <a:fld id="{059E8978-D811-451E-8CA7-D0564043154C}" type="datetimeFigureOut">
              <a:rPr lang="fr-FR" smtClean="0"/>
              <a:t>08/12/2023</a:t>
            </a:fld>
            <a:endParaRPr lang="fr-FR"/>
          </a:p>
        </p:txBody>
      </p:sp>
      <p:sp>
        <p:nvSpPr>
          <p:cNvPr id="6" name="Espace réservé du pied de page 5">
            <a:extLst>
              <a:ext uri="{FF2B5EF4-FFF2-40B4-BE49-F238E27FC236}">
                <a16:creationId xmlns:a16="http://schemas.microsoft.com/office/drawing/2014/main" id="{5273FFE0-9394-480E-AE7C-121FC9445F8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64E6290-56C0-484A-899A-0F5AB4699199}"/>
              </a:ext>
            </a:extLst>
          </p:cNvPr>
          <p:cNvSpPr>
            <a:spLocks noGrp="1"/>
          </p:cNvSpPr>
          <p:nvPr>
            <p:ph type="sldNum" sz="quarter" idx="12"/>
          </p:nvPr>
        </p:nvSpPr>
        <p:spPr/>
        <p:txBody>
          <a:bodyPr/>
          <a:lstStyle/>
          <a:p>
            <a:fld id="{ED78D879-A2A7-46B7-ADBB-DD3253F4E9A8}" type="slidenum">
              <a:rPr lang="fr-FR" smtClean="0"/>
              <a:t>‹#›</a:t>
            </a:fld>
            <a:endParaRPr lang="fr-FR"/>
          </a:p>
        </p:txBody>
      </p:sp>
    </p:spTree>
    <p:extLst>
      <p:ext uri="{BB962C8B-B14F-4D97-AF65-F5344CB8AC3E}">
        <p14:creationId xmlns:p14="http://schemas.microsoft.com/office/powerpoint/2010/main" val="3231544660"/>
      </p:ext>
    </p:extLst>
  </p:cSld>
  <p:clrMapOvr>
    <a:masterClrMapping/>
  </p:clrMapOvr>
  <p:transition spd="slow">
    <p:cover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7B21D3-6B7B-4788-96EB-6A93313549F4}"/>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A57F204-64FB-41FF-BDCA-E5D92E6369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C46FBD6-3F38-4BD6-98CE-B03887D1252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CF1FE31-4155-4E7B-8601-2CE84EF95F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C125100-DB15-4312-9965-DED13F617AF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018DFA4-397E-4DF5-88AE-94305C1D2971}"/>
              </a:ext>
            </a:extLst>
          </p:cNvPr>
          <p:cNvSpPr>
            <a:spLocks noGrp="1"/>
          </p:cNvSpPr>
          <p:nvPr>
            <p:ph type="dt" sz="half" idx="10"/>
          </p:nvPr>
        </p:nvSpPr>
        <p:spPr/>
        <p:txBody>
          <a:bodyPr/>
          <a:lstStyle/>
          <a:p>
            <a:fld id="{059E8978-D811-451E-8CA7-D0564043154C}" type="datetimeFigureOut">
              <a:rPr lang="fr-FR" smtClean="0"/>
              <a:t>08/12/2023</a:t>
            </a:fld>
            <a:endParaRPr lang="fr-FR"/>
          </a:p>
        </p:txBody>
      </p:sp>
      <p:sp>
        <p:nvSpPr>
          <p:cNvPr id="8" name="Espace réservé du pied de page 7">
            <a:extLst>
              <a:ext uri="{FF2B5EF4-FFF2-40B4-BE49-F238E27FC236}">
                <a16:creationId xmlns:a16="http://schemas.microsoft.com/office/drawing/2014/main" id="{33E986B2-528D-4280-B95B-F4710B12FAA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3ACB356-A2A5-40F2-986E-856A6638084D}"/>
              </a:ext>
            </a:extLst>
          </p:cNvPr>
          <p:cNvSpPr>
            <a:spLocks noGrp="1"/>
          </p:cNvSpPr>
          <p:nvPr>
            <p:ph type="sldNum" sz="quarter" idx="12"/>
          </p:nvPr>
        </p:nvSpPr>
        <p:spPr/>
        <p:txBody>
          <a:bodyPr/>
          <a:lstStyle/>
          <a:p>
            <a:fld id="{ED78D879-A2A7-46B7-ADBB-DD3253F4E9A8}" type="slidenum">
              <a:rPr lang="fr-FR" smtClean="0"/>
              <a:t>‹#›</a:t>
            </a:fld>
            <a:endParaRPr lang="fr-FR"/>
          </a:p>
        </p:txBody>
      </p:sp>
    </p:spTree>
    <p:extLst>
      <p:ext uri="{BB962C8B-B14F-4D97-AF65-F5344CB8AC3E}">
        <p14:creationId xmlns:p14="http://schemas.microsoft.com/office/powerpoint/2010/main" val="1627421185"/>
      </p:ext>
    </p:extLst>
  </p:cSld>
  <p:clrMapOvr>
    <a:masterClrMapping/>
  </p:clrMapOvr>
  <p:transition spd="slow">
    <p:cover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B5754B-11A7-4A76-8C9F-4DA7B579333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02F0DDC-B68C-4C1B-912A-73B75D6EBEA0}"/>
              </a:ext>
            </a:extLst>
          </p:cNvPr>
          <p:cNvSpPr>
            <a:spLocks noGrp="1"/>
          </p:cNvSpPr>
          <p:nvPr>
            <p:ph type="dt" sz="half" idx="10"/>
          </p:nvPr>
        </p:nvSpPr>
        <p:spPr/>
        <p:txBody>
          <a:bodyPr/>
          <a:lstStyle/>
          <a:p>
            <a:fld id="{059E8978-D811-451E-8CA7-D0564043154C}" type="datetimeFigureOut">
              <a:rPr lang="fr-FR" smtClean="0"/>
              <a:t>08/12/2023</a:t>
            </a:fld>
            <a:endParaRPr lang="fr-FR"/>
          </a:p>
        </p:txBody>
      </p:sp>
      <p:sp>
        <p:nvSpPr>
          <p:cNvPr id="4" name="Espace réservé du pied de page 3">
            <a:extLst>
              <a:ext uri="{FF2B5EF4-FFF2-40B4-BE49-F238E27FC236}">
                <a16:creationId xmlns:a16="http://schemas.microsoft.com/office/drawing/2014/main" id="{EB5182D5-28D3-4330-8A2E-E9EE2BAAD337}"/>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EB9B112-44FD-45DB-83D4-4689BF4590DD}"/>
              </a:ext>
            </a:extLst>
          </p:cNvPr>
          <p:cNvSpPr>
            <a:spLocks noGrp="1"/>
          </p:cNvSpPr>
          <p:nvPr>
            <p:ph type="sldNum" sz="quarter" idx="12"/>
          </p:nvPr>
        </p:nvSpPr>
        <p:spPr/>
        <p:txBody>
          <a:bodyPr/>
          <a:lstStyle/>
          <a:p>
            <a:fld id="{ED78D879-A2A7-46B7-ADBB-DD3253F4E9A8}" type="slidenum">
              <a:rPr lang="fr-FR" smtClean="0"/>
              <a:t>‹#›</a:t>
            </a:fld>
            <a:endParaRPr lang="fr-FR"/>
          </a:p>
        </p:txBody>
      </p:sp>
    </p:spTree>
    <p:extLst>
      <p:ext uri="{BB962C8B-B14F-4D97-AF65-F5344CB8AC3E}">
        <p14:creationId xmlns:p14="http://schemas.microsoft.com/office/powerpoint/2010/main" val="3251628380"/>
      </p:ext>
    </p:extLst>
  </p:cSld>
  <p:clrMapOvr>
    <a:masterClrMapping/>
  </p:clrMapOvr>
  <p:transition spd="slow">
    <p:cover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B39F77D-D17D-4BBE-A5CD-F95A8E4CCBE0}"/>
              </a:ext>
            </a:extLst>
          </p:cNvPr>
          <p:cNvSpPr>
            <a:spLocks noGrp="1"/>
          </p:cNvSpPr>
          <p:nvPr>
            <p:ph type="dt" sz="half" idx="10"/>
          </p:nvPr>
        </p:nvSpPr>
        <p:spPr/>
        <p:txBody>
          <a:bodyPr/>
          <a:lstStyle/>
          <a:p>
            <a:fld id="{059E8978-D811-451E-8CA7-D0564043154C}" type="datetimeFigureOut">
              <a:rPr lang="fr-FR" smtClean="0"/>
              <a:t>08/12/2023</a:t>
            </a:fld>
            <a:endParaRPr lang="fr-FR"/>
          </a:p>
        </p:txBody>
      </p:sp>
      <p:sp>
        <p:nvSpPr>
          <p:cNvPr id="3" name="Espace réservé du pied de page 2">
            <a:extLst>
              <a:ext uri="{FF2B5EF4-FFF2-40B4-BE49-F238E27FC236}">
                <a16:creationId xmlns:a16="http://schemas.microsoft.com/office/drawing/2014/main" id="{A1AC2989-7B69-4A3D-9011-AF223A65E35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14178E1-19C9-4231-8AC1-4FB79B5F8CCC}"/>
              </a:ext>
            </a:extLst>
          </p:cNvPr>
          <p:cNvSpPr>
            <a:spLocks noGrp="1"/>
          </p:cNvSpPr>
          <p:nvPr>
            <p:ph type="sldNum" sz="quarter" idx="12"/>
          </p:nvPr>
        </p:nvSpPr>
        <p:spPr/>
        <p:txBody>
          <a:bodyPr/>
          <a:lstStyle/>
          <a:p>
            <a:fld id="{ED78D879-A2A7-46B7-ADBB-DD3253F4E9A8}" type="slidenum">
              <a:rPr lang="fr-FR" smtClean="0"/>
              <a:t>‹#›</a:t>
            </a:fld>
            <a:endParaRPr lang="fr-FR"/>
          </a:p>
        </p:txBody>
      </p:sp>
    </p:spTree>
    <p:extLst>
      <p:ext uri="{BB962C8B-B14F-4D97-AF65-F5344CB8AC3E}">
        <p14:creationId xmlns:p14="http://schemas.microsoft.com/office/powerpoint/2010/main" val="4063778434"/>
      </p:ext>
    </p:extLst>
  </p:cSld>
  <p:clrMapOvr>
    <a:masterClrMapping/>
  </p:clrMapOvr>
  <p:transition spd="slow">
    <p:cover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2E8008-5055-4B66-BFD1-9185FD57F76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D417F32F-EABE-4BAE-A569-50E4262687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9770050-652A-4FE4-89CB-A769B0715A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2AC91E3-5851-4719-9C52-67DAF3C0483E}"/>
              </a:ext>
            </a:extLst>
          </p:cNvPr>
          <p:cNvSpPr>
            <a:spLocks noGrp="1"/>
          </p:cNvSpPr>
          <p:nvPr>
            <p:ph type="dt" sz="half" idx="10"/>
          </p:nvPr>
        </p:nvSpPr>
        <p:spPr/>
        <p:txBody>
          <a:bodyPr/>
          <a:lstStyle/>
          <a:p>
            <a:fld id="{059E8978-D811-451E-8CA7-D0564043154C}" type="datetimeFigureOut">
              <a:rPr lang="fr-FR" smtClean="0"/>
              <a:t>08/12/2023</a:t>
            </a:fld>
            <a:endParaRPr lang="fr-FR"/>
          </a:p>
        </p:txBody>
      </p:sp>
      <p:sp>
        <p:nvSpPr>
          <p:cNvPr id="6" name="Espace réservé du pied de page 5">
            <a:extLst>
              <a:ext uri="{FF2B5EF4-FFF2-40B4-BE49-F238E27FC236}">
                <a16:creationId xmlns:a16="http://schemas.microsoft.com/office/drawing/2014/main" id="{A1700BB2-50DC-4FBF-B2F3-AABF6647DD8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15BE903-847E-4110-A275-461796872087}"/>
              </a:ext>
            </a:extLst>
          </p:cNvPr>
          <p:cNvSpPr>
            <a:spLocks noGrp="1"/>
          </p:cNvSpPr>
          <p:nvPr>
            <p:ph type="sldNum" sz="quarter" idx="12"/>
          </p:nvPr>
        </p:nvSpPr>
        <p:spPr/>
        <p:txBody>
          <a:bodyPr/>
          <a:lstStyle/>
          <a:p>
            <a:fld id="{ED78D879-A2A7-46B7-ADBB-DD3253F4E9A8}" type="slidenum">
              <a:rPr lang="fr-FR" smtClean="0"/>
              <a:t>‹#›</a:t>
            </a:fld>
            <a:endParaRPr lang="fr-FR"/>
          </a:p>
        </p:txBody>
      </p:sp>
    </p:spTree>
    <p:extLst>
      <p:ext uri="{BB962C8B-B14F-4D97-AF65-F5344CB8AC3E}">
        <p14:creationId xmlns:p14="http://schemas.microsoft.com/office/powerpoint/2010/main" val="2180557125"/>
      </p:ext>
    </p:extLst>
  </p:cSld>
  <p:clrMapOvr>
    <a:masterClrMapping/>
  </p:clrMapOvr>
  <p:transition spd="slow">
    <p:cover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536667-5A77-46DB-8275-86F362B0FF5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DB69140-F937-4AEF-985B-75728D92F9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D4CFDA2-2913-4F3C-974A-2C2F13243F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4D782A8-5B1B-438D-A38F-3DA06BB45EFA}"/>
              </a:ext>
            </a:extLst>
          </p:cNvPr>
          <p:cNvSpPr>
            <a:spLocks noGrp="1"/>
          </p:cNvSpPr>
          <p:nvPr>
            <p:ph type="dt" sz="half" idx="10"/>
          </p:nvPr>
        </p:nvSpPr>
        <p:spPr/>
        <p:txBody>
          <a:bodyPr/>
          <a:lstStyle/>
          <a:p>
            <a:fld id="{059E8978-D811-451E-8CA7-D0564043154C}" type="datetimeFigureOut">
              <a:rPr lang="fr-FR" smtClean="0"/>
              <a:t>08/12/2023</a:t>
            </a:fld>
            <a:endParaRPr lang="fr-FR"/>
          </a:p>
        </p:txBody>
      </p:sp>
      <p:sp>
        <p:nvSpPr>
          <p:cNvPr id="6" name="Espace réservé du pied de page 5">
            <a:extLst>
              <a:ext uri="{FF2B5EF4-FFF2-40B4-BE49-F238E27FC236}">
                <a16:creationId xmlns:a16="http://schemas.microsoft.com/office/drawing/2014/main" id="{EC721AE8-214A-4CF0-8CB8-BF4A79F199C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67355F6-92A1-4690-B784-09F3864FBBA3}"/>
              </a:ext>
            </a:extLst>
          </p:cNvPr>
          <p:cNvSpPr>
            <a:spLocks noGrp="1"/>
          </p:cNvSpPr>
          <p:nvPr>
            <p:ph type="sldNum" sz="quarter" idx="12"/>
          </p:nvPr>
        </p:nvSpPr>
        <p:spPr/>
        <p:txBody>
          <a:bodyPr/>
          <a:lstStyle/>
          <a:p>
            <a:fld id="{ED78D879-A2A7-46B7-ADBB-DD3253F4E9A8}" type="slidenum">
              <a:rPr lang="fr-FR" smtClean="0"/>
              <a:t>‹#›</a:t>
            </a:fld>
            <a:endParaRPr lang="fr-FR"/>
          </a:p>
        </p:txBody>
      </p:sp>
    </p:spTree>
    <p:extLst>
      <p:ext uri="{BB962C8B-B14F-4D97-AF65-F5344CB8AC3E}">
        <p14:creationId xmlns:p14="http://schemas.microsoft.com/office/powerpoint/2010/main" val="3461640398"/>
      </p:ext>
    </p:extLst>
  </p:cSld>
  <p:clrMapOvr>
    <a:masterClrMapping/>
  </p:clrMapOvr>
  <p:transition spd="slow">
    <p:cover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720ACAA-7EC7-4A5F-AC87-2B73CAAAE8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E447929-A107-460E-ABA5-DCE909D0D6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5C26145-23E4-4E2D-8D94-6472F3A92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9E8978-D811-451E-8CA7-D0564043154C}" type="datetimeFigureOut">
              <a:rPr lang="fr-FR" smtClean="0"/>
              <a:t>08/12/2023</a:t>
            </a:fld>
            <a:endParaRPr lang="fr-FR"/>
          </a:p>
        </p:txBody>
      </p:sp>
      <p:sp>
        <p:nvSpPr>
          <p:cNvPr id="5" name="Espace réservé du pied de page 4">
            <a:extLst>
              <a:ext uri="{FF2B5EF4-FFF2-40B4-BE49-F238E27FC236}">
                <a16:creationId xmlns:a16="http://schemas.microsoft.com/office/drawing/2014/main" id="{D9C2C972-D4BA-480B-B903-C20306297F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CB488A36-FB95-4A5E-AF99-F4AFB3EF04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8D879-A2A7-46B7-ADBB-DD3253F4E9A8}" type="slidenum">
              <a:rPr lang="fr-FR" smtClean="0"/>
              <a:t>‹#›</a:t>
            </a:fld>
            <a:endParaRPr lang="fr-FR"/>
          </a:p>
        </p:txBody>
      </p:sp>
    </p:spTree>
    <p:extLst>
      <p:ext uri="{BB962C8B-B14F-4D97-AF65-F5344CB8AC3E}">
        <p14:creationId xmlns:p14="http://schemas.microsoft.com/office/powerpoint/2010/main" val="3235094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cover dir="r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4ABC94-F46C-4A8B-B707-14D08FB30476}" type="datetime1">
              <a:rPr lang="fr-FR" smtClean="0"/>
              <a:t>08/12/2023</a:t>
            </a:fld>
            <a:endParaRPr lang="fr-F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E8CD88-EDF1-45B8-87C6-55320A50575B}" type="slidenum">
              <a:rPr lang="fr-FR" smtClean="0"/>
              <a:t>‹#›</a:t>
            </a:fld>
            <a:endParaRPr lang="fr-FR"/>
          </a:p>
        </p:txBody>
      </p:sp>
    </p:spTree>
    <p:extLst>
      <p:ext uri="{BB962C8B-B14F-4D97-AF65-F5344CB8AC3E}">
        <p14:creationId xmlns:p14="http://schemas.microsoft.com/office/powerpoint/2010/main" val="20187889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1.xml"/><Relationship Id="rId7" Type="http://schemas.openxmlformats.org/officeDocument/2006/relationships/image" Target="../media/image3.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5.jpeg"/><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notesSlide" Target="../notesSlides/notesSlide2.xml"/><Relationship Id="rId16"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gif"/><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 Id="rId1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19.emf"/><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3.jpeg"/><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2.xml"/><Relationship Id="rId7" Type="http://schemas.openxmlformats.org/officeDocument/2006/relationships/image" Target="../media/image27.png"/><Relationship Id="rId12" Type="http://schemas.openxmlformats.org/officeDocument/2006/relationships/image" Target="../media/image4.png"/><Relationship Id="rId2" Type="http://schemas.openxmlformats.org/officeDocument/2006/relationships/video" Target="file:///C:\Users\HP\Desktop\PAPFA\PAFA%204R\Coll&#232;gues\CIR\2021\Forum%20Foncier\Forum%20r&#233;gional\Pr&#233;sentation%20%20DREYER%202021\WhatsApp%20Video%202021-11-16%20at%2011.12.10.mp4" TargetMode="External"/><Relationship Id="rId1" Type="http://schemas.microsoft.com/office/2007/relationships/media" Target="file:///C:\Users\HP\Desktop\PAPFA\PAFA%204R\Coll&#232;gues\CIR\2021\Forum%20Foncier\Forum%20r&#233;gional\Pr&#233;sentation%20%20DREYER%202021\WhatsApp%20Video%202021-11-16%20at%2011.12.10.mp4" TargetMode="External"/><Relationship Id="rId6" Type="http://schemas.openxmlformats.org/officeDocument/2006/relationships/image" Target="../media/image26.emf"/><Relationship Id="rId11" Type="http://schemas.openxmlformats.org/officeDocument/2006/relationships/image" Target="../media/image31.jpe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3.jpeg"/><Relationship Id="rId9"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100000">
              <a:schemeClr val="accent2">
                <a:hueOff val="1354814"/>
                <a:satOff val="-6632"/>
                <a:lumOff val="3725"/>
                <a:alphaOff val="0"/>
                <a:shade val="90000"/>
                <a:lumMod val="84000"/>
              </a:schemeClr>
            </a:gs>
          </a:gsLst>
          <a:lin ang="5400000" scaled="0"/>
        </a:gradFill>
        <a:effectLst/>
      </p:bgPr>
    </p:bg>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E2E26E48-9D6C-4DC0-8281-1D5EF58DCC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353" y="184367"/>
            <a:ext cx="2241986" cy="2159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Résultat de recherche d'images pour &quot;logo du FIDA&quot;">
            <a:extLst>
              <a:ext uri="{FF2B5EF4-FFF2-40B4-BE49-F238E27FC236}">
                <a16:creationId xmlns:a16="http://schemas.microsoft.com/office/drawing/2014/main" id="{D705C0E4-A024-4E66-ADD2-C13108B529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266" y="394996"/>
            <a:ext cx="3152632" cy="1552223"/>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1129353" y="3688882"/>
            <a:ext cx="10508776" cy="1323439"/>
          </a:xfrm>
          <a:prstGeom prst="rect">
            <a:avLst/>
          </a:prstGeom>
          <a:solidFill>
            <a:schemeClr val="accent2"/>
          </a:solidFill>
        </p:spPr>
        <p:txBody>
          <a:bodyPr wrap="square" rtlCol="0">
            <a:spAutoFit/>
          </a:bodyPr>
          <a:lstStyle/>
          <a:p>
            <a:pPr algn="ctr"/>
            <a:r>
              <a:rPr lang="fr-FR" sz="4000" b="1" dirty="0">
                <a:latin typeface="Stencil" panose="040409050D0802020404" pitchFamily="82" charset="0"/>
                <a:cs typeface="Arial" panose="020B0604020202020204" pitchFamily="34" charset="0"/>
              </a:rPr>
              <a:t>PRESENTATION DE L’APPROCHE SOUS PROJET D’ACCES AU MARCHE (Spam)</a:t>
            </a:r>
          </a:p>
        </p:txBody>
      </p:sp>
      <p:pic>
        <p:nvPicPr>
          <p:cNvPr id="2" name="Image 1" descr="logo VF_01">
            <a:extLst>
              <a:ext uri="{FF2B5EF4-FFF2-40B4-BE49-F238E27FC236}">
                <a16:creationId xmlns:a16="http://schemas.microsoft.com/office/drawing/2014/main" id="{7305F335-E5A3-043B-687A-6C783D1A4633}"/>
              </a:ext>
            </a:extLst>
          </p:cNvPr>
          <p:cNvPicPr>
            <a:picLocks noChangeAspect="1"/>
          </p:cNvPicPr>
          <p:nvPr/>
        </p:nvPicPr>
        <p:blipFill rotWithShape="1">
          <a:blip r:embed="rId5">
            <a:extLst>
              <a:ext uri="{28A0092B-C50C-407E-A947-70E740481C1C}">
                <a14:useLocalDpi xmlns:a14="http://schemas.microsoft.com/office/drawing/2010/main" val="0"/>
              </a:ext>
            </a:extLst>
          </a:blip>
          <a:srcRect r="6472"/>
          <a:stretch/>
        </p:blipFill>
        <p:spPr bwMode="auto">
          <a:xfrm>
            <a:off x="76201" y="5541624"/>
            <a:ext cx="2760132" cy="1280102"/>
          </a:xfrm>
          <a:prstGeom prst="rect">
            <a:avLst/>
          </a:prstGeom>
          <a:noFill/>
        </p:spPr>
      </p:pic>
      <p:pic>
        <p:nvPicPr>
          <p:cNvPr id="6" name="Image 5">
            <a:extLst>
              <a:ext uri="{FF2B5EF4-FFF2-40B4-BE49-F238E27FC236}">
                <a16:creationId xmlns:a16="http://schemas.microsoft.com/office/drawing/2014/main" id="{46138377-D267-7F99-63C7-117571F9C47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662582" y="5626575"/>
            <a:ext cx="2453217" cy="1195151"/>
          </a:xfrm>
          <a:prstGeom prst="rect">
            <a:avLst/>
          </a:prstGeom>
          <a:noFill/>
          <a:ln>
            <a:noFill/>
          </a:ln>
        </p:spPr>
      </p:pic>
      <p:sp>
        <p:nvSpPr>
          <p:cNvPr id="7" name="ZoneTexte 6">
            <a:extLst>
              <a:ext uri="{FF2B5EF4-FFF2-40B4-BE49-F238E27FC236}">
                <a16:creationId xmlns:a16="http://schemas.microsoft.com/office/drawing/2014/main" id="{23AF0655-361B-7DDD-EF01-4FAB60B19FA2}"/>
              </a:ext>
            </a:extLst>
          </p:cNvPr>
          <p:cNvSpPr txBox="1"/>
          <p:nvPr/>
        </p:nvSpPr>
        <p:spPr>
          <a:xfrm>
            <a:off x="1061620" y="2561473"/>
            <a:ext cx="10508776" cy="707886"/>
          </a:xfrm>
          <a:prstGeom prst="rect">
            <a:avLst/>
          </a:prstGeom>
          <a:solidFill>
            <a:schemeClr val="accent5">
              <a:lumMod val="40000"/>
              <a:lumOff val="60000"/>
            </a:schemeClr>
          </a:solidFill>
        </p:spPr>
        <p:txBody>
          <a:bodyPr wrap="square" rtlCol="0">
            <a:spAutoFit/>
          </a:bodyPr>
          <a:lstStyle/>
          <a:p>
            <a:pPr algn="ctr"/>
            <a:r>
              <a:rPr lang="fr-FR" sz="4000" b="1" dirty="0">
                <a:latin typeface="Stencil" panose="040409050D0802020404" pitchFamily="82" charset="0"/>
                <a:cs typeface="Arial" panose="020B0604020202020204" pitchFamily="34" charset="0"/>
              </a:rPr>
              <a:t>FOIRE AUX SAVOIRS</a:t>
            </a:r>
          </a:p>
        </p:txBody>
      </p:sp>
    </p:spTree>
    <p:extLst>
      <p:ext uri="{BB962C8B-B14F-4D97-AF65-F5344CB8AC3E}">
        <p14:creationId xmlns:p14="http://schemas.microsoft.com/office/powerpoint/2010/main" val="370396148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logo VF_01">
            <a:extLst>
              <a:ext uri="{FF2B5EF4-FFF2-40B4-BE49-F238E27FC236}">
                <a16:creationId xmlns:a16="http://schemas.microsoft.com/office/drawing/2014/main" id="{695C23B7-F07A-FD93-2A64-7BC765C5C0B5}"/>
              </a:ext>
            </a:extLst>
          </p:cNvPr>
          <p:cNvPicPr>
            <a:picLocks noChangeAspect="1"/>
          </p:cNvPicPr>
          <p:nvPr/>
        </p:nvPicPr>
        <p:blipFill rotWithShape="1">
          <a:blip r:embed="rId2">
            <a:extLst>
              <a:ext uri="{28A0092B-C50C-407E-A947-70E740481C1C}">
                <a14:useLocalDpi xmlns:a14="http://schemas.microsoft.com/office/drawing/2010/main" val="0"/>
              </a:ext>
            </a:extLst>
          </a:blip>
          <a:srcRect r="6472"/>
          <a:stretch/>
        </p:blipFill>
        <p:spPr bwMode="auto">
          <a:xfrm>
            <a:off x="10455" y="5948434"/>
            <a:ext cx="1967101" cy="912308"/>
          </a:xfrm>
          <a:prstGeom prst="rect">
            <a:avLst/>
          </a:prstGeom>
          <a:noFill/>
        </p:spPr>
      </p:pic>
      <p:sp>
        <p:nvSpPr>
          <p:cNvPr id="7" name="Espace réservé du contenu 2">
            <a:extLst>
              <a:ext uri="{FF2B5EF4-FFF2-40B4-BE49-F238E27FC236}">
                <a16:creationId xmlns:a16="http://schemas.microsoft.com/office/drawing/2014/main" id="{42572E7C-4216-48A8-B27B-3053093B279A}"/>
              </a:ext>
            </a:extLst>
          </p:cNvPr>
          <p:cNvSpPr>
            <a:spLocks noGrp="1"/>
          </p:cNvSpPr>
          <p:nvPr>
            <p:ph idx="1"/>
          </p:nvPr>
        </p:nvSpPr>
        <p:spPr>
          <a:xfrm>
            <a:off x="764309" y="860579"/>
            <a:ext cx="10889202" cy="690507"/>
          </a:xfrm>
        </p:spPr>
        <p:txBody>
          <a:bodyPr vert="horz" lIns="91440" tIns="45720" rIns="91440" bIns="45720" rtlCol="0">
            <a:noAutofit/>
          </a:bodyPr>
          <a:lstStyle/>
          <a:p>
            <a:pPr algn="just">
              <a:buFont typeface="Wingdings" panose="05000000000000000000" pitchFamily="2" charset="2"/>
              <a:buChar char="v"/>
            </a:pPr>
            <a:r>
              <a:rPr lang="fr-FR" sz="3200" b="1" dirty="0">
                <a:solidFill>
                  <a:srgbClr val="FF0000"/>
                </a:solidFill>
                <a:latin typeface="Arial" panose="020B0604020202020204" pitchFamily="34" charset="0"/>
                <a:ea typeface="Calibri"/>
                <a:cs typeface="Arial" panose="020B0604020202020204" pitchFamily="34" charset="0"/>
              </a:rPr>
              <a:t> Financement à coûts partagés</a:t>
            </a:r>
          </a:p>
        </p:txBody>
      </p:sp>
      <p:sp>
        <p:nvSpPr>
          <p:cNvPr id="6" name="Titre 1">
            <a:extLst>
              <a:ext uri="{FF2B5EF4-FFF2-40B4-BE49-F238E27FC236}">
                <a16:creationId xmlns:a16="http://schemas.microsoft.com/office/drawing/2014/main" id="{2AA91DE1-C184-46FC-BDA5-4DBAB83ED9AD}"/>
              </a:ext>
            </a:extLst>
          </p:cNvPr>
          <p:cNvSpPr txBox="1">
            <a:spLocks/>
          </p:cNvSpPr>
          <p:nvPr/>
        </p:nvSpPr>
        <p:spPr>
          <a:xfrm>
            <a:off x="875146" y="212565"/>
            <a:ext cx="10515600" cy="406642"/>
          </a:xfrm>
          <a:prstGeom prst="rect">
            <a:avLst/>
          </a:prstGeom>
          <a:solidFill>
            <a:schemeClr val="accent5">
              <a:lumMod val="60000"/>
              <a:lumOff val="40000"/>
            </a:schemeClr>
          </a:solidFill>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chemeClr val="accent2">
                    <a:lumMod val="75000"/>
                  </a:schemeClr>
                </a:solidFill>
                <a:latin typeface="Arial" panose="020B0604020202020204" pitchFamily="34" charset="0"/>
                <a:cs typeface="Arial" panose="020B0604020202020204" pitchFamily="34" charset="0"/>
              </a:rPr>
              <a:t>2.PRINCIPES ET CONDITIONS D’ACCES (1/5)</a:t>
            </a:r>
            <a:endParaRPr lang="fr-FR" dirty="0">
              <a:solidFill>
                <a:schemeClr val="accent2">
                  <a:lumMod val="75000"/>
                </a:schemeClr>
              </a:solidFill>
              <a:latin typeface="Arial" panose="020B0604020202020204" pitchFamily="34" charset="0"/>
              <a:cs typeface="Arial" panose="020B0604020202020204" pitchFamily="34" charset="0"/>
            </a:endParaRPr>
          </a:p>
        </p:txBody>
      </p:sp>
      <p:graphicFrame>
        <p:nvGraphicFramePr>
          <p:cNvPr id="2" name="Tableau 1">
            <a:extLst>
              <a:ext uri="{FF2B5EF4-FFF2-40B4-BE49-F238E27FC236}">
                <a16:creationId xmlns:a16="http://schemas.microsoft.com/office/drawing/2014/main" id="{FE988736-B3DC-4BC5-9689-B4BA6C2E486D}"/>
              </a:ext>
            </a:extLst>
          </p:cNvPr>
          <p:cNvGraphicFramePr>
            <a:graphicFrameLocks noGrp="1"/>
          </p:cNvGraphicFramePr>
          <p:nvPr>
            <p:extLst>
              <p:ext uri="{D42A27DB-BD31-4B8C-83A1-F6EECF244321}">
                <p14:modId xmlns:p14="http://schemas.microsoft.com/office/powerpoint/2010/main" val="1102626018"/>
              </p:ext>
            </p:extLst>
          </p:nvPr>
        </p:nvGraphicFramePr>
        <p:xfrm>
          <a:off x="1031713" y="1593507"/>
          <a:ext cx="6566290" cy="4462036"/>
        </p:xfrm>
        <a:graphic>
          <a:graphicData uri="http://schemas.openxmlformats.org/drawingml/2006/table">
            <a:tbl>
              <a:tblPr firstRow="1" firstCol="1" bandRow="1">
                <a:tableStyleId>{5C22544A-7EE6-4342-B048-85BDC9FD1C3A}</a:tableStyleId>
              </a:tblPr>
              <a:tblGrid>
                <a:gridCol w="1956582">
                  <a:extLst>
                    <a:ext uri="{9D8B030D-6E8A-4147-A177-3AD203B41FA5}">
                      <a16:colId xmlns:a16="http://schemas.microsoft.com/office/drawing/2014/main" val="2929692638"/>
                    </a:ext>
                  </a:extLst>
                </a:gridCol>
                <a:gridCol w="2045617">
                  <a:extLst>
                    <a:ext uri="{9D8B030D-6E8A-4147-A177-3AD203B41FA5}">
                      <a16:colId xmlns:a16="http://schemas.microsoft.com/office/drawing/2014/main" val="2088146551"/>
                    </a:ext>
                  </a:extLst>
                </a:gridCol>
                <a:gridCol w="2564091">
                  <a:extLst>
                    <a:ext uri="{9D8B030D-6E8A-4147-A177-3AD203B41FA5}">
                      <a16:colId xmlns:a16="http://schemas.microsoft.com/office/drawing/2014/main" val="4223898315"/>
                    </a:ext>
                  </a:extLst>
                </a:gridCol>
              </a:tblGrid>
              <a:tr h="1382014">
                <a:tc>
                  <a:txBody>
                    <a:bodyPr/>
                    <a:lstStyle/>
                    <a:p>
                      <a:pPr marL="457200" algn="ctr">
                        <a:lnSpc>
                          <a:spcPct val="107000"/>
                        </a:lnSpc>
                        <a:spcAft>
                          <a:spcPts val="800"/>
                        </a:spcAft>
                      </a:pPr>
                      <a:r>
                        <a:rPr lang="fr-FR" sz="2400" dirty="0">
                          <a:solidFill>
                            <a:schemeClr val="tx1"/>
                          </a:solidFill>
                          <a:effectLst/>
                          <a:latin typeface="Arial" panose="020B0604020202020204" pitchFamily="34" charset="0"/>
                          <a:cs typeface="Arial" panose="020B0604020202020204" pitchFamily="34" charset="0"/>
                        </a:rPr>
                        <a:t> </a:t>
                      </a:r>
                      <a:endParaRPr lang="fr-FR"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noFill/>
                  </a:tcPr>
                </a:tc>
                <a:tc>
                  <a:txBody>
                    <a:bodyPr/>
                    <a:lstStyle/>
                    <a:p>
                      <a:pPr marL="0" algn="ctr">
                        <a:lnSpc>
                          <a:spcPct val="100000"/>
                        </a:lnSpc>
                        <a:spcAft>
                          <a:spcPts val="0"/>
                        </a:spcAft>
                      </a:pPr>
                      <a:r>
                        <a:rPr lang="fr-FR" sz="2400" dirty="0">
                          <a:solidFill>
                            <a:schemeClr val="tx1"/>
                          </a:solidFill>
                          <a:effectLst/>
                          <a:latin typeface="Arial" panose="020B0604020202020204" pitchFamily="34" charset="0"/>
                          <a:cs typeface="Arial" panose="020B0604020202020204" pitchFamily="34" charset="0"/>
                        </a:rPr>
                        <a:t>Contribution du Projet</a:t>
                      </a:r>
                      <a:endParaRPr lang="fr-FR"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noFill/>
                  </a:tcPr>
                </a:tc>
                <a:tc>
                  <a:txBody>
                    <a:bodyPr/>
                    <a:lstStyle/>
                    <a:p>
                      <a:pPr marL="0" algn="ctr">
                        <a:lnSpc>
                          <a:spcPct val="100000"/>
                        </a:lnSpc>
                        <a:spcAft>
                          <a:spcPts val="0"/>
                        </a:spcAft>
                      </a:pPr>
                      <a:r>
                        <a:rPr lang="fr-FR" sz="2400" dirty="0">
                          <a:solidFill>
                            <a:schemeClr val="tx1"/>
                          </a:solidFill>
                          <a:effectLst/>
                          <a:latin typeface="Arial" panose="020B0604020202020204" pitchFamily="34" charset="0"/>
                          <a:cs typeface="Arial" panose="020B0604020202020204" pitchFamily="34" charset="0"/>
                        </a:rPr>
                        <a:t>Contribution de l’OPB bénéficiaires</a:t>
                      </a:r>
                      <a:endParaRPr lang="fr-FR"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3684202701"/>
                  </a:ext>
                </a:extLst>
              </a:tr>
              <a:tr h="1026674">
                <a:tc>
                  <a:txBody>
                    <a:bodyPr/>
                    <a:lstStyle/>
                    <a:p>
                      <a:pPr marL="0" algn="ctr">
                        <a:lnSpc>
                          <a:spcPct val="100000"/>
                        </a:lnSpc>
                        <a:spcAft>
                          <a:spcPts val="0"/>
                        </a:spcAft>
                      </a:pPr>
                      <a:r>
                        <a:rPr lang="fr-FR" sz="2400" dirty="0">
                          <a:solidFill>
                            <a:schemeClr val="tx1"/>
                          </a:solidFill>
                          <a:effectLst/>
                          <a:latin typeface="Arial" panose="020B0604020202020204" pitchFamily="34" charset="0"/>
                          <a:cs typeface="Arial" panose="020B0604020202020204" pitchFamily="34" charset="0"/>
                        </a:rPr>
                        <a:t>1</a:t>
                      </a:r>
                      <a:r>
                        <a:rPr lang="fr-FR" sz="2400" baseline="30000" dirty="0">
                          <a:solidFill>
                            <a:schemeClr val="tx1"/>
                          </a:solidFill>
                          <a:effectLst/>
                          <a:latin typeface="Arial" panose="020B0604020202020204" pitchFamily="34" charset="0"/>
                          <a:cs typeface="Arial" panose="020B0604020202020204" pitchFamily="34" charset="0"/>
                        </a:rPr>
                        <a:t>ère </a:t>
                      </a:r>
                      <a:r>
                        <a:rPr lang="fr-FR" sz="2400" dirty="0">
                          <a:solidFill>
                            <a:schemeClr val="tx1"/>
                          </a:solidFill>
                          <a:effectLst/>
                          <a:latin typeface="Arial" panose="020B0604020202020204" pitchFamily="34" charset="0"/>
                          <a:cs typeface="Arial" panose="020B0604020202020204" pitchFamily="34" charset="0"/>
                        </a:rPr>
                        <a:t>Campagne</a:t>
                      </a:r>
                      <a:endParaRPr lang="fr-FR"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noFill/>
                  </a:tcPr>
                </a:tc>
                <a:tc>
                  <a:txBody>
                    <a:bodyPr/>
                    <a:lstStyle/>
                    <a:p>
                      <a:pPr marL="457200" algn="ctr">
                        <a:lnSpc>
                          <a:spcPct val="107000"/>
                        </a:lnSpc>
                        <a:spcAft>
                          <a:spcPts val="800"/>
                        </a:spcAft>
                      </a:pPr>
                      <a:r>
                        <a:rPr lang="fr-FR" sz="2400" dirty="0">
                          <a:solidFill>
                            <a:schemeClr val="tx1"/>
                          </a:solidFill>
                          <a:effectLst/>
                          <a:latin typeface="Arial" panose="020B0604020202020204" pitchFamily="34" charset="0"/>
                          <a:cs typeface="Arial" panose="020B0604020202020204" pitchFamily="34" charset="0"/>
                        </a:rPr>
                        <a:t>80%</a:t>
                      </a:r>
                      <a:endParaRPr lang="fr-FR"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noFill/>
                  </a:tcPr>
                </a:tc>
                <a:tc>
                  <a:txBody>
                    <a:bodyPr/>
                    <a:lstStyle/>
                    <a:p>
                      <a:pPr marL="457200" algn="ctr">
                        <a:lnSpc>
                          <a:spcPct val="107000"/>
                        </a:lnSpc>
                        <a:spcAft>
                          <a:spcPts val="800"/>
                        </a:spcAft>
                      </a:pPr>
                      <a:r>
                        <a:rPr lang="fr-FR" sz="2400" dirty="0">
                          <a:solidFill>
                            <a:schemeClr val="tx1"/>
                          </a:solidFill>
                          <a:effectLst/>
                          <a:latin typeface="Arial" panose="020B0604020202020204" pitchFamily="34" charset="0"/>
                          <a:cs typeface="Arial" panose="020B0604020202020204" pitchFamily="34" charset="0"/>
                        </a:rPr>
                        <a:t>20%</a:t>
                      </a:r>
                      <a:endParaRPr lang="fr-FR"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471927333"/>
                  </a:ext>
                </a:extLst>
              </a:tr>
              <a:tr h="1026674">
                <a:tc>
                  <a:txBody>
                    <a:bodyPr/>
                    <a:lstStyle/>
                    <a:p>
                      <a:pPr marL="0" algn="ctr">
                        <a:lnSpc>
                          <a:spcPct val="100000"/>
                        </a:lnSpc>
                        <a:spcAft>
                          <a:spcPts val="0"/>
                        </a:spcAft>
                      </a:pPr>
                      <a:r>
                        <a:rPr lang="fr-FR" sz="2400" dirty="0">
                          <a:solidFill>
                            <a:schemeClr val="tx1"/>
                          </a:solidFill>
                          <a:effectLst/>
                          <a:latin typeface="Arial" panose="020B0604020202020204" pitchFamily="34" charset="0"/>
                          <a:cs typeface="Arial" panose="020B0604020202020204" pitchFamily="34" charset="0"/>
                        </a:rPr>
                        <a:t>2</a:t>
                      </a:r>
                      <a:r>
                        <a:rPr lang="fr-FR" sz="2400" baseline="30000" dirty="0">
                          <a:solidFill>
                            <a:schemeClr val="tx1"/>
                          </a:solidFill>
                          <a:effectLst/>
                          <a:latin typeface="Arial" panose="020B0604020202020204" pitchFamily="34" charset="0"/>
                          <a:cs typeface="Arial" panose="020B0604020202020204" pitchFamily="34" charset="0"/>
                        </a:rPr>
                        <a:t>ième</a:t>
                      </a:r>
                      <a:r>
                        <a:rPr lang="fr-FR" sz="2400" dirty="0">
                          <a:solidFill>
                            <a:schemeClr val="tx1"/>
                          </a:solidFill>
                          <a:effectLst/>
                          <a:latin typeface="Arial" panose="020B0604020202020204" pitchFamily="34" charset="0"/>
                          <a:cs typeface="Arial" panose="020B0604020202020204" pitchFamily="34" charset="0"/>
                        </a:rPr>
                        <a:t> Campagne</a:t>
                      </a:r>
                      <a:endParaRPr lang="fr-FR"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noFill/>
                  </a:tcPr>
                </a:tc>
                <a:tc>
                  <a:txBody>
                    <a:bodyPr/>
                    <a:lstStyle/>
                    <a:p>
                      <a:pPr marL="457200" algn="ctr">
                        <a:lnSpc>
                          <a:spcPct val="107000"/>
                        </a:lnSpc>
                        <a:spcAft>
                          <a:spcPts val="800"/>
                        </a:spcAft>
                      </a:pPr>
                      <a:r>
                        <a:rPr lang="fr-FR" sz="2400" dirty="0">
                          <a:solidFill>
                            <a:schemeClr val="tx1"/>
                          </a:solidFill>
                          <a:effectLst/>
                          <a:latin typeface="Arial" panose="020B0604020202020204" pitchFamily="34" charset="0"/>
                          <a:cs typeface="Arial" panose="020B0604020202020204" pitchFamily="34" charset="0"/>
                        </a:rPr>
                        <a:t>60%</a:t>
                      </a:r>
                      <a:endParaRPr lang="fr-FR"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noFill/>
                  </a:tcPr>
                </a:tc>
                <a:tc>
                  <a:txBody>
                    <a:bodyPr/>
                    <a:lstStyle/>
                    <a:p>
                      <a:pPr marL="457200" algn="ctr">
                        <a:lnSpc>
                          <a:spcPct val="107000"/>
                        </a:lnSpc>
                        <a:spcAft>
                          <a:spcPts val="800"/>
                        </a:spcAft>
                      </a:pPr>
                      <a:r>
                        <a:rPr lang="fr-FR" sz="2400" dirty="0">
                          <a:solidFill>
                            <a:schemeClr val="tx1"/>
                          </a:solidFill>
                          <a:effectLst/>
                          <a:latin typeface="Arial" panose="020B0604020202020204" pitchFamily="34" charset="0"/>
                          <a:cs typeface="Arial" panose="020B0604020202020204" pitchFamily="34" charset="0"/>
                        </a:rPr>
                        <a:t>40%</a:t>
                      </a:r>
                      <a:endParaRPr lang="fr-FR"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3291033555"/>
                  </a:ext>
                </a:extLst>
              </a:tr>
              <a:tr h="1026674">
                <a:tc>
                  <a:txBody>
                    <a:bodyPr/>
                    <a:lstStyle/>
                    <a:p>
                      <a:pPr marL="0" algn="ctr">
                        <a:lnSpc>
                          <a:spcPct val="100000"/>
                        </a:lnSpc>
                        <a:spcAft>
                          <a:spcPts val="0"/>
                        </a:spcAft>
                      </a:pPr>
                      <a:r>
                        <a:rPr lang="fr-FR" sz="2400" dirty="0">
                          <a:solidFill>
                            <a:schemeClr val="tx1"/>
                          </a:solidFill>
                          <a:effectLst/>
                          <a:latin typeface="Arial" panose="020B0604020202020204" pitchFamily="34" charset="0"/>
                          <a:cs typeface="Arial" panose="020B0604020202020204" pitchFamily="34" charset="0"/>
                        </a:rPr>
                        <a:t>3</a:t>
                      </a:r>
                      <a:r>
                        <a:rPr lang="fr-FR" sz="2400" baseline="30000" dirty="0">
                          <a:solidFill>
                            <a:schemeClr val="tx1"/>
                          </a:solidFill>
                          <a:effectLst/>
                          <a:latin typeface="Arial" panose="020B0604020202020204" pitchFamily="34" charset="0"/>
                          <a:cs typeface="Arial" panose="020B0604020202020204" pitchFamily="34" charset="0"/>
                        </a:rPr>
                        <a:t>ième</a:t>
                      </a:r>
                      <a:r>
                        <a:rPr lang="fr-FR" sz="2400" dirty="0">
                          <a:solidFill>
                            <a:schemeClr val="tx1"/>
                          </a:solidFill>
                          <a:effectLst/>
                          <a:latin typeface="Arial" panose="020B0604020202020204" pitchFamily="34" charset="0"/>
                          <a:cs typeface="Arial" panose="020B0604020202020204" pitchFamily="34" charset="0"/>
                        </a:rPr>
                        <a:t> Campagne</a:t>
                      </a:r>
                      <a:endParaRPr lang="fr-FR"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noFill/>
                  </a:tcPr>
                </a:tc>
                <a:tc>
                  <a:txBody>
                    <a:bodyPr/>
                    <a:lstStyle/>
                    <a:p>
                      <a:pPr marL="457200" algn="ctr">
                        <a:lnSpc>
                          <a:spcPct val="107000"/>
                        </a:lnSpc>
                        <a:spcAft>
                          <a:spcPts val="800"/>
                        </a:spcAft>
                      </a:pPr>
                      <a:r>
                        <a:rPr lang="fr-FR" sz="2400" dirty="0">
                          <a:solidFill>
                            <a:schemeClr val="tx1"/>
                          </a:solidFill>
                          <a:effectLst/>
                          <a:latin typeface="Arial" panose="020B0604020202020204" pitchFamily="34" charset="0"/>
                          <a:cs typeface="Arial" panose="020B0604020202020204" pitchFamily="34" charset="0"/>
                        </a:rPr>
                        <a:t>40%</a:t>
                      </a:r>
                      <a:endParaRPr lang="fr-FR"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noFill/>
                  </a:tcPr>
                </a:tc>
                <a:tc>
                  <a:txBody>
                    <a:bodyPr/>
                    <a:lstStyle/>
                    <a:p>
                      <a:pPr marL="457200" algn="ctr">
                        <a:lnSpc>
                          <a:spcPct val="107000"/>
                        </a:lnSpc>
                        <a:spcAft>
                          <a:spcPts val="800"/>
                        </a:spcAft>
                      </a:pPr>
                      <a:r>
                        <a:rPr lang="fr-FR" sz="2400" dirty="0">
                          <a:solidFill>
                            <a:schemeClr val="tx1"/>
                          </a:solidFill>
                          <a:effectLst/>
                          <a:latin typeface="Arial" panose="020B0604020202020204" pitchFamily="34" charset="0"/>
                          <a:cs typeface="Arial" panose="020B0604020202020204" pitchFamily="34" charset="0"/>
                        </a:rPr>
                        <a:t>60%</a:t>
                      </a:r>
                      <a:endParaRPr lang="fr-FR" sz="18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76200" cap="flat" cmpd="sng" algn="ctr">
                      <a:solidFill>
                        <a:srgbClr val="0070C0"/>
                      </a:solidFill>
                      <a:prstDash val="solid"/>
                      <a:round/>
                      <a:headEnd type="none" w="med" len="med"/>
                      <a:tailEnd type="none" w="med" len="med"/>
                    </a:lnL>
                    <a:lnR w="76200" cap="flat" cmpd="sng" algn="ctr">
                      <a:solidFill>
                        <a:srgbClr val="0070C0"/>
                      </a:solidFill>
                      <a:prstDash val="solid"/>
                      <a:round/>
                      <a:headEnd type="none" w="med" len="med"/>
                      <a:tailEnd type="none" w="med" len="med"/>
                    </a:lnR>
                    <a:lnT w="76200" cap="flat" cmpd="sng" algn="ctr">
                      <a:solidFill>
                        <a:srgbClr val="0070C0"/>
                      </a:solidFill>
                      <a:prstDash val="solid"/>
                      <a:round/>
                      <a:headEnd type="none" w="med" len="med"/>
                      <a:tailEnd type="none" w="med" len="med"/>
                    </a:lnT>
                    <a:lnB w="762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487911981"/>
                  </a:ext>
                </a:extLst>
              </a:tr>
            </a:tbl>
          </a:graphicData>
        </a:graphic>
      </p:graphicFrame>
      <p:sp>
        <p:nvSpPr>
          <p:cNvPr id="10" name="ZoneTexte 9">
            <a:extLst>
              <a:ext uri="{FF2B5EF4-FFF2-40B4-BE49-F238E27FC236}">
                <a16:creationId xmlns:a16="http://schemas.microsoft.com/office/drawing/2014/main" id="{C682EC65-B6D6-4B54-AEC2-55227D7E3867}"/>
              </a:ext>
            </a:extLst>
          </p:cNvPr>
          <p:cNvSpPr txBox="1"/>
          <p:nvPr/>
        </p:nvSpPr>
        <p:spPr>
          <a:xfrm>
            <a:off x="7950068" y="1635363"/>
            <a:ext cx="3899426" cy="4401205"/>
          </a:xfrm>
          <a:prstGeom prst="rect">
            <a:avLst/>
          </a:prstGeom>
          <a:noFill/>
        </p:spPr>
        <p:txBody>
          <a:bodyPr wrap="square" rtlCol="0">
            <a:spAutoFit/>
          </a:bodyPr>
          <a:lstStyle/>
          <a:p>
            <a:pPr marL="485100" lvl="1" indent="-342900" algn="just">
              <a:buFont typeface="Wingdings" panose="05000000000000000000" pitchFamily="2" charset="2"/>
              <a:buChar char="v"/>
            </a:pPr>
            <a:r>
              <a:rPr lang="fr-FR" sz="2000" dirty="0">
                <a:latin typeface="Arial" panose="020B0604020202020204" pitchFamily="34" charset="0"/>
                <a:ea typeface="Calibri"/>
                <a:cs typeface="Arial" panose="020B0604020202020204" pitchFamily="34" charset="0"/>
              </a:rPr>
              <a:t>Apports</a:t>
            </a:r>
            <a:r>
              <a:rPr lang="fr-FR" sz="2000" dirty="0">
                <a:latin typeface="Arial" panose="020B0604020202020204" pitchFamily="34" charset="0"/>
                <a:cs typeface="Arial" panose="020B0604020202020204" pitchFamily="34" charset="0"/>
              </a:rPr>
              <a:t> propres des membres des OPB</a:t>
            </a:r>
          </a:p>
          <a:p>
            <a:pPr marL="142200" lvl="1" algn="just"/>
            <a:endParaRPr lang="fr-FR" sz="2000" dirty="0">
              <a:latin typeface="Arial" panose="020B0604020202020204" pitchFamily="34" charset="0"/>
              <a:cs typeface="Arial" panose="020B0604020202020204" pitchFamily="34" charset="0"/>
            </a:endParaRPr>
          </a:p>
          <a:p>
            <a:pPr marL="485100" lvl="1" indent="-342900" algn="just">
              <a:buFont typeface="Wingdings" panose="05000000000000000000" pitchFamily="2" charset="2"/>
              <a:buChar char="v"/>
            </a:pPr>
            <a:r>
              <a:rPr lang="fr-FR" sz="2000" dirty="0">
                <a:latin typeface="Arial" panose="020B0604020202020204" pitchFamily="34" charset="0"/>
                <a:cs typeface="Arial" panose="020B0604020202020204" pitchFamily="34" charset="0"/>
              </a:rPr>
              <a:t>Crédits de campagne contractés auprès des IMF/SFD,</a:t>
            </a:r>
          </a:p>
          <a:p>
            <a:pPr marL="142200" lvl="1" algn="just"/>
            <a:endParaRPr lang="fr-FR" sz="2000" dirty="0">
              <a:latin typeface="Arial" panose="020B0604020202020204" pitchFamily="34" charset="0"/>
              <a:cs typeface="Arial" panose="020B0604020202020204" pitchFamily="34" charset="0"/>
            </a:endParaRPr>
          </a:p>
          <a:p>
            <a:pPr marL="485100" lvl="1" indent="-342900" algn="just">
              <a:buFont typeface="Wingdings" panose="05000000000000000000" pitchFamily="2" charset="2"/>
              <a:buChar char="v"/>
            </a:pPr>
            <a:r>
              <a:rPr lang="fr-FR" sz="2000" dirty="0">
                <a:latin typeface="Arial" panose="020B0604020202020204" pitchFamily="34" charset="0"/>
                <a:cs typeface="Arial" panose="020B0604020202020204" pitchFamily="34" charset="0"/>
              </a:rPr>
              <a:t>Avances obtenues dans le cadre de la contractualisation avec des opérateurs de marché</a:t>
            </a:r>
          </a:p>
          <a:p>
            <a:pPr marL="142200" lvl="1" algn="just"/>
            <a:r>
              <a:rPr lang="fr-FR" sz="2000" dirty="0">
                <a:latin typeface="Arial" panose="020B0604020202020204" pitchFamily="34" charset="0"/>
                <a:cs typeface="Arial" panose="020B0604020202020204" pitchFamily="34" charset="0"/>
              </a:rPr>
              <a:t>Préalable : dépôt de l’apport dans un compte bancaire de l’OPB (annuellement)</a:t>
            </a:r>
          </a:p>
        </p:txBody>
      </p:sp>
      <p:sp>
        <p:nvSpPr>
          <p:cNvPr id="11" name="Accolade ouvrante 10">
            <a:extLst>
              <a:ext uri="{FF2B5EF4-FFF2-40B4-BE49-F238E27FC236}">
                <a16:creationId xmlns:a16="http://schemas.microsoft.com/office/drawing/2014/main" id="{58B40742-A073-45BE-BF28-CCA72B85AFC1}"/>
              </a:ext>
            </a:extLst>
          </p:cNvPr>
          <p:cNvSpPr/>
          <p:nvPr/>
        </p:nvSpPr>
        <p:spPr>
          <a:xfrm>
            <a:off x="7786391" y="1899307"/>
            <a:ext cx="191958" cy="4046385"/>
          </a:xfrm>
          <a:prstGeom prst="leftBrace">
            <a:avLst>
              <a:gd name="adj1" fmla="val 8333"/>
              <a:gd name="adj2" fmla="val 47610"/>
            </a:avLst>
          </a:prstGeom>
          <a:ln w="571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2400" dirty="0">
              <a:latin typeface="Arial" panose="020B0604020202020204" pitchFamily="34" charset="0"/>
              <a:cs typeface="Arial" panose="020B0604020202020204" pitchFamily="34" charset="0"/>
            </a:endParaRPr>
          </a:p>
        </p:txBody>
      </p:sp>
      <p:graphicFrame>
        <p:nvGraphicFramePr>
          <p:cNvPr id="18" name="Tableau 17">
            <a:extLst>
              <a:ext uri="{FF2B5EF4-FFF2-40B4-BE49-F238E27FC236}">
                <a16:creationId xmlns:a16="http://schemas.microsoft.com/office/drawing/2014/main" id="{ED0908DB-83DA-4ED7-AF12-B5E80A7CF7CF}"/>
              </a:ext>
            </a:extLst>
          </p:cNvPr>
          <p:cNvGraphicFramePr>
            <a:graphicFrameLocks noGrp="1"/>
          </p:cNvGraphicFramePr>
          <p:nvPr>
            <p:extLst>
              <p:ext uri="{D42A27DB-BD31-4B8C-83A1-F6EECF244321}">
                <p14:modId xmlns:p14="http://schemas.microsoft.com/office/powerpoint/2010/main" val="2623748083"/>
              </p:ext>
            </p:extLst>
          </p:nvPr>
        </p:nvGraphicFramePr>
        <p:xfrm>
          <a:off x="5033914" y="1607542"/>
          <a:ext cx="2582944" cy="4429026"/>
        </p:xfrm>
        <a:graphic>
          <a:graphicData uri="http://schemas.openxmlformats.org/drawingml/2006/table">
            <a:tbl>
              <a:tblPr/>
              <a:tblGrid>
                <a:gridCol w="2582944">
                  <a:extLst>
                    <a:ext uri="{9D8B030D-6E8A-4147-A177-3AD203B41FA5}">
                      <a16:colId xmlns:a16="http://schemas.microsoft.com/office/drawing/2014/main" val="3953554782"/>
                    </a:ext>
                  </a:extLst>
                </a:gridCol>
              </a:tblGrid>
              <a:tr h="4429026">
                <a:tc>
                  <a:txBody>
                    <a:bodyPr/>
                    <a:lstStyle/>
                    <a:p>
                      <a:pPr marL="216000"/>
                      <a:endParaRPr lang="fr-FR" sz="2400" b="1" kern="1200" dirty="0">
                        <a:solidFill>
                          <a:schemeClr val="tx1"/>
                        </a:solidFill>
                        <a:effectLst/>
                        <a:latin typeface="Arial" panose="020B0604020202020204" pitchFamily="34" charset="0"/>
                        <a:ea typeface="+mn-ea"/>
                        <a:cs typeface="Arial" panose="020B0604020202020204" pitchFamily="34" charset="0"/>
                      </a:endParaRPr>
                    </a:p>
                  </a:txBody>
                  <a:tcPr>
                    <a:lnL w="76200" cmpd="sng">
                      <a:solidFill>
                        <a:srgbClr val="00B050"/>
                      </a:solidFill>
                      <a:prstDash val="solid"/>
                    </a:lnL>
                    <a:lnR w="76200" cmpd="sng">
                      <a:solidFill>
                        <a:srgbClr val="00B050"/>
                      </a:solidFill>
                      <a:prstDash val="solid"/>
                    </a:lnR>
                    <a:lnT w="76200" cmpd="sng">
                      <a:solidFill>
                        <a:srgbClr val="00B050"/>
                      </a:solidFill>
                      <a:prstDash val="solid"/>
                    </a:lnT>
                    <a:lnB w="76200" cmpd="sng">
                      <a:solidFill>
                        <a:srgbClr val="00B050"/>
                      </a:solidFill>
                      <a:prstDash val="solid"/>
                    </a:lnB>
                  </a:tcPr>
                </a:tc>
                <a:extLst>
                  <a:ext uri="{0D108BD9-81ED-4DB2-BD59-A6C34878D82A}">
                    <a16:rowId xmlns:a16="http://schemas.microsoft.com/office/drawing/2014/main" val="628415867"/>
                  </a:ext>
                </a:extLst>
              </a:tr>
            </a:tbl>
          </a:graphicData>
        </a:graphic>
      </p:graphicFrame>
      <p:graphicFrame>
        <p:nvGraphicFramePr>
          <p:cNvPr id="21" name="Tableau 20">
            <a:extLst>
              <a:ext uri="{FF2B5EF4-FFF2-40B4-BE49-F238E27FC236}">
                <a16:creationId xmlns:a16="http://schemas.microsoft.com/office/drawing/2014/main" id="{8972F0DA-24CD-4069-AF97-59CB0CD3555C}"/>
              </a:ext>
            </a:extLst>
          </p:cNvPr>
          <p:cNvGraphicFramePr>
            <a:graphicFrameLocks noGrp="1"/>
          </p:cNvGraphicFramePr>
          <p:nvPr>
            <p:extLst>
              <p:ext uri="{D42A27DB-BD31-4B8C-83A1-F6EECF244321}">
                <p14:modId xmlns:p14="http://schemas.microsoft.com/office/powerpoint/2010/main" val="3025419809"/>
              </p:ext>
            </p:extLst>
          </p:nvPr>
        </p:nvGraphicFramePr>
        <p:xfrm>
          <a:off x="4996206" y="4025506"/>
          <a:ext cx="2592371" cy="1020451"/>
        </p:xfrm>
        <a:graphic>
          <a:graphicData uri="http://schemas.openxmlformats.org/drawingml/2006/table">
            <a:tbl>
              <a:tblPr/>
              <a:tblGrid>
                <a:gridCol w="2592371">
                  <a:extLst>
                    <a:ext uri="{9D8B030D-6E8A-4147-A177-3AD203B41FA5}">
                      <a16:colId xmlns:a16="http://schemas.microsoft.com/office/drawing/2014/main" val="3467724805"/>
                    </a:ext>
                  </a:extLst>
                </a:gridCol>
              </a:tblGrid>
              <a:tr h="1020451">
                <a:tc>
                  <a:txBody>
                    <a:bodyPr/>
                    <a:lstStyle/>
                    <a:p>
                      <a:endParaRPr lang="fr-FR" dirty="0"/>
                    </a:p>
                  </a:txBody>
                  <a:tcPr>
                    <a:lnL w="76200" cmpd="sng">
                      <a:solidFill>
                        <a:srgbClr val="00B050"/>
                      </a:solidFill>
                      <a:prstDash val="solid"/>
                    </a:lnL>
                    <a:lnR w="76200" cmpd="sng">
                      <a:solidFill>
                        <a:srgbClr val="00B050"/>
                      </a:solidFill>
                      <a:prstDash val="solid"/>
                    </a:lnR>
                    <a:lnT w="76200" cmpd="sng">
                      <a:solidFill>
                        <a:srgbClr val="00B050"/>
                      </a:solidFill>
                      <a:prstDash val="solid"/>
                    </a:lnT>
                    <a:lnB w="76200" cmpd="sng">
                      <a:solidFill>
                        <a:srgbClr val="00B050"/>
                      </a:solidFill>
                      <a:prstDash val="solid"/>
                    </a:lnB>
                  </a:tcPr>
                </a:tc>
                <a:extLst>
                  <a:ext uri="{0D108BD9-81ED-4DB2-BD59-A6C34878D82A}">
                    <a16:rowId xmlns:a16="http://schemas.microsoft.com/office/drawing/2014/main" val="1644943067"/>
                  </a:ext>
                </a:extLst>
              </a:tr>
            </a:tbl>
          </a:graphicData>
        </a:graphic>
      </p:graphicFrame>
      <p:graphicFrame>
        <p:nvGraphicFramePr>
          <p:cNvPr id="22" name="Tableau 21">
            <a:extLst>
              <a:ext uri="{FF2B5EF4-FFF2-40B4-BE49-F238E27FC236}">
                <a16:creationId xmlns:a16="http://schemas.microsoft.com/office/drawing/2014/main" id="{25F2E976-8439-4B6F-857D-64DD9BEF4ED5}"/>
              </a:ext>
            </a:extLst>
          </p:cNvPr>
          <p:cNvGraphicFramePr>
            <a:graphicFrameLocks noGrp="1"/>
          </p:cNvGraphicFramePr>
          <p:nvPr>
            <p:extLst>
              <p:ext uri="{D42A27DB-BD31-4B8C-83A1-F6EECF244321}">
                <p14:modId xmlns:p14="http://schemas.microsoft.com/office/powerpoint/2010/main" val="969150341"/>
              </p:ext>
            </p:extLst>
          </p:nvPr>
        </p:nvGraphicFramePr>
        <p:xfrm>
          <a:off x="4997664" y="2987630"/>
          <a:ext cx="2611225" cy="1020451"/>
        </p:xfrm>
        <a:graphic>
          <a:graphicData uri="http://schemas.openxmlformats.org/drawingml/2006/table">
            <a:tbl>
              <a:tblPr/>
              <a:tblGrid>
                <a:gridCol w="2611225">
                  <a:extLst>
                    <a:ext uri="{9D8B030D-6E8A-4147-A177-3AD203B41FA5}">
                      <a16:colId xmlns:a16="http://schemas.microsoft.com/office/drawing/2014/main" val="2805502534"/>
                    </a:ext>
                  </a:extLst>
                </a:gridCol>
              </a:tblGrid>
              <a:tr h="1020451">
                <a:tc>
                  <a:txBody>
                    <a:bodyPr/>
                    <a:lstStyle/>
                    <a:p>
                      <a:endParaRPr lang="fr-FR" dirty="0"/>
                    </a:p>
                  </a:txBody>
                  <a:tcPr>
                    <a:lnL w="76200" cmpd="sng">
                      <a:solidFill>
                        <a:srgbClr val="00B050"/>
                      </a:solidFill>
                      <a:prstDash val="solid"/>
                    </a:lnL>
                    <a:lnR w="76200" cmpd="sng">
                      <a:solidFill>
                        <a:srgbClr val="00B050"/>
                      </a:solidFill>
                      <a:prstDash val="solid"/>
                    </a:lnR>
                    <a:lnT w="76200" cmpd="sng">
                      <a:solidFill>
                        <a:srgbClr val="00B050"/>
                      </a:solidFill>
                      <a:prstDash val="solid"/>
                    </a:lnT>
                    <a:lnB w="76200" cmpd="sng">
                      <a:solidFill>
                        <a:srgbClr val="00B050"/>
                      </a:solidFill>
                      <a:prstDash val="solid"/>
                    </a:lnB>
                  </a:tcPr>
                </a:tc>
                <a:extLst>
                  <a:ext uri="{0D108BD9-81ED-4DB2-BD59-A6C34878D82A}">
                    <a16:rowId xmlns:a16="http://schemas.microsoft.com/office/drawing/2014/main" val="3868496050"/>
                  </a:ext>
                </a:extLst>
              </a:tr>
            </a:tbl>
          </a:graphicData>
        </a:graphic>
      </p:graphicFrame>
      <p:pic>
        <p:nvPicPr>
          <p:cNvPr id="4" name="Image 3">
            <a:extLst>
              <a:ext uri="{FF2B5EF4-FFF2-40B4-BE49-F238E27FC236}">
                <a16:creationId xmlns:a16="http://schemas.microsoft.com/office/drawing/2014/main" id="{991D1B21-BB17-A267-CD77-CBD63541AD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34336" y="6006235"/>
            <a:ext cx="1748368" cy="851765"/>
          </a:xfrm>
          <a:prstGeom prst="rect">
            <a:avLst/>
          </a:prstGeom>
          <a:noFill/>
          <a:ln>
            <a:noFill/>
          </a:ln>
        </p:spPr>
      </p:pic>
    </p:spTree>
    <p:extLst>
      <p:ext uri="{BB962C8B-B14F-4D97-AF65-F5344CB8AC3E}">
        <p14:creationId xmlns:p14="http://schemas.microsoft.com/office/powerpoint/2010/main" val="3535763188"/>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2AA91DE1-C184-46FC-BDA5-4DBAB83ED9AD}"/>
              </a:ext>
            </a:extLst>
          </p:cNvPr>
          <p:cNvSpPr txBox="1">
            <a:spLocks/>
          </p:cNvSpPr>
          <p:nvPr/>
        </p:nvSpPr>
        <p:spPr>
          <a:xfrm>
            <a:off x="875146" y="374490"/>
            <a:ext cx="10515600" cy="416085"/>
          </a:xfrm>
          <a:prstGeom prst="rect">
            <a:avLst/>
          </a:prstGeom>
          <a:solidFill>
            <a:schemeClr val="accent5">
              <a:lumMod val="60000"/>
              <a:lumOff val="40000"/>
            </a:schemeClr>
          </a:solidFill>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chemeClr val="accent2">
                    <a:lumMod val="75000"/>
                  </a:schemeClr>
                </a:solidFill>
                <a:latin typeface="Arial" panose="020B0604020202020204" pitchFamily="34" charset="0"/>
                <a:cs typeface="Arial" panose="020B0604020202020204" pitchFamily="34" charset="0"/>
              </a:rPr>
              <a:t>2.PRINCIPES ET CONDITIONS D’ACCES (1/5)</a:t>
            </a:r>
            <a:endParaRPr lang="fr-FR" dirty="0">
              <a:solidFill>
                <a:schemeClr val="accent2">
                  <a:lumMod val="75000"/>
                </a:schemeClr>
              </a:solidFill>
              <a:latin typeface="Arial" panose="020B0604020202020204" pitchFamily="34" charset="0"/>
              <a:cs typeface="Arial" panose="020B0604020202020204" pitchFamily="34" charset="0"/>
            </a:endParaRPr>
          </a:p>
        </p:txBody>
      </p:sp>
      <p:sp>
        <p:nvSpPr>
          <p:cNvPr id="5" name="Espace réservé du contenu 2">
            <a:extLst>
              <a:ext uri="{FF2B5EF4-FFF2-40B4-BE49-F238E27FC236}">
                <a16:creationId xmlns:a16="http://schemas.microsoft.com/office/drawing/2014/main" id="{D68CFE88-EC74-5E31-12BB-762FC810E1EF}"/>
              </a:ext>
            </a:extLst>
          </p:cNvPr>
          <p:cNvSpPr>
            <a:spLocks noGrp="1"/>
          </p:cNvSpPr>
          <p:nvPr>
            <p:ph idx="1"/>
          </p:nvPr>
        </p:nvSpPr>
        <p:spPr>
          <a:xfrm>
            <a:off x="875146" y="1047750"/>
            <a:ext cx="10247721" cy="5224783"/>
          </a:xfrm>
        </p:spPr>
        <p:txBody>
          <a:bodyPr>
            <a:normAutofit lnSpcReduction="10000"/>
          </a:bodyPr>
          <a:lstStyle/>
          <a:p>
            <a:pPr algn="just"/>
            <a:r>
              <a:rPr lang="fr-FR" sz="4000" dirty="0">
                <a:latin typeface="Arial" panose="020B0604020202020204" pitchFamily="34" charset="0"/>
                <a:cs typeface="Arial" panose="020B0604020202020204" pitchFamily="34" charset="0"/>
              </a:rPr>
              <a:t> Être dans une OPB légalement reconnue/ zone d’intervention (filières cibles)</a:t>
            </a:r>
          </a:p>
          <a:p>
            <a:pPr algn="just"/>
            <a:r>
              <a:rPr lang="fr-FR" sz="4000" dirty="0">
                <a:latin typeface="Arial" panose="020B0604020202020204" pitchFamily="34" charset="0"/>
                <a:cs typeface="Arial" panose="020B0604020202020204" pitchFamily="34" charset="0"/>
              </a:rPr>
              <a:t> Accepter le paquet d’intrant proposé (FO, Burkina phosphate, etc.,)</a:t>
            </a:r>
          </a:p>
          <a:p>
            <a:pPr algn="just"/>
            <a:r>
              <a:rPr lang="fr-FR" sz="4000" dirty="0">
                <a:latin typeface="Arial" panose="020B0604020202020204" pitchFamily="34" charset="0"/>
                <a:cs typeface="Arial" panose="020B0604020202020204" pitchFamily="34" charset="0"/>
              </a:rPr>
              <a:t> Accepter mobiliser sa contrepartie et la déposer dans un compte dédié</a:t>
            </a:r>
          </a:p>
          <a:p>
            <a:pPr algn="just"/>
            <a:r>
              <a:rPr lang="fr-FR" sz="4000" dirty="0">
                <a:latin typeface="Arial" panose="020B0604020202020204" pitchFamily="34" charset="0"/>
                <a:cs typeface="Arial" panose="020B0604020202020204" pitchFamily="34" charset="0"/>
              </a:rPr>
              <a:t> Forte représentativité des jeunes et des femmes dans l’OPB est un atout</a:t>
            </a:r>
          </a:p>
          <a:p>
            <a:pPr algn="just"/>
            <a:r>
              <a:rPr lang="fr-FR" sz="4000" dirty="0">
                <a:latin typeface="Arial" panose="020B0604020202020204" pitchFamily="34" charset="0"/>
                <a:cs typeface="Arial" panose="020B0604020202020204" pitchFamily="34" charset="0"/>
              </a:rPr>
              <a:t> Etc.</a:t>
            </a:r>
          </a:p>
        </p:txBody>
      </p:sp>
      <p:pic>
        <p:nvPicPr>
          <p:cNvPr id="2" name="Image 1" descr="logo VF_01">
            <a:extLst>
              <a:ext uri="{FF2B5EF4-FFF2-40B4-BE49-F238E27FC236}">
                <a16:creationId xmlns:a16="http://schemas.microsoft.com/office/drawing/2014/main" id="{4556F89E-36C4-7ED2-D608-83F6D401C063}"/>
              </a:ext>
            </a:extLst>
          </p:cNvPr>
          <p:cNvPicPr>
            <a:picLocks noChangeAspect="1"/>
          </p:cNvPicPr>
          <p:nvPr/>
        </p:nvPicPr>
        <p:blipFill rotWithShape="1">
          <a:blip r:embed="rId2">
            <a:extLst>
              <a:ext uri="{28A0092B-C50C-407E-A947-70E740481C1C}">
                <a14:useLocalDpi xmlns:a14="http://schemas.microsoft.com/office/drawing/2010/main" val="0"/>
              </a:ext>
            </a:extLst>
          </a:blip>
          <a:srcRect r="6472"/>
          <a:stretch/>
        </p:blipFill>
        <p:spPr bwMode="auto">
          <a:xfrm>
            <a:off x="0" y="5945692"/>
            <a:ext cx="1967101" cy="912308"/>
          </a:xfrm>
          <a:prstGeom prst="rect">
            <a:avLst/>
          </a:prstGeom>
          <a:noFill/>
        </p:spPr>
      </p:pic>
      <p:pic>
        <p:nvPicPr>
          <p:cNvPr id="3" name="Image 2">
            <a:extLst>
              <a:ext uri="{FF2B5EF4-FFF2-40B4-BE49-F238E27FC236}">
                <a16:creationId xmlns:a16="http://schemas.microsoft.com/office/drawing/2014/main" id="{28705DAE-F451-D695-D7D5-96FEBF702C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92308" y="5945692"/>
            <a:ext cx="1748368" cy="851765"/>
          </a:xfrm>
          <a:prstGeom prst="rect">
            <a:avLst/>
          </a:prstGeom>
          <a:noFill/>
          <a:ln>
            <a:noFill/>
          </a:ln>
        </p:spPr>
      </p:pic>
    </p:spTree>
    <p:extLst>
      <p:ext uri="{BB962C8B-B14F-4D97-AF65-F5344CB8AC3E}">
        <p14:creationId xmlns:p14="http://schemas.microsoft.com/office/powerpoint/2010/main" val="821853068"/>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2">
            <a:extLst>
              <a:ext uri="{FF2B5EF4-FFF2-40B4-BE49-F238E27FC236}">
                <a16:creationId xmlns:a16="http://schemas.microsoft.com/office/drawing/2014/main" id="{42572E7C-4216-48A8-B27B-3053093B279A}"/>
              </a:ext>
            </a:extLst>
          </p:cNvPr>
          <p:cNvSpPr>
            <a:spLocks noGrp="1"/>
          </p:cNvSpPr>
          <p:nvPr>
            <p:ph idx="1"/>
          </p:nvPr>
        </p:nvSpPr>
        <p:spPr>
          <a:xfrm>
            <a:off x="752475" y="1136033"/>
            <a:ext cx="10889202" cy="5502891"/>
          </a:xfrm>
        </p:spPr>
        <p:txBody>
          <a:bodyPr vert="horz" lIns="91440" tIns="45720" rIns="91440" bIns="45720" rtlCol="0">
            <a:noAutofit/>
          </a:bodyPr>
          <a:lstStyle/>
          <a:p>
            <a:pPr algn="just">
              <a:lnSpc>
                <a:spcPct val="150000"/>
              </a:lnSpc>
              <a:buFont typeface="Wingdings" panose="05000000000000000000" pitchFamily="2" charset="2"/>
              <a:buChar char="v"/>
            </a:pPr>
            <a:r>
              <a:rPr lang="fr-FR" sz="3600" b="1" dirty="0">
                <a:solidFill>
                  <a:srgbClr val="FF0000"/>
                </a:solidFill>
                <a:latin typeface="Arial" panose="020B0604020202020204" pitchFamily="34" charset="0"/>
                <a:ea typeface="Calibri"/>
                <a:cs typeface="Arial" panose="020B0604020202020204" pitchFamily="34" charset="0"/>
              </a:rPr>
              <a:t>Partenariat </a:t>
            </a:r>
            <a:r>
              <a:rPr lang="fr-FR" sz="3600" b="1" dirty="0">
                <a:latin typeface="Arial" panose="020B0604020202020204" pitchFamily="34" charset="0"/>
                <a:ea typeface="Calibri"/>
                <a:cs typeface="Arial" panose="020B0604020202020204" pitchFamily="34" charset="0"/>
              </a:rPr>
              <a:t>: faciliter</a:t>
            </a:r>
            <a:r>
              <a:rPr lang="fr-FR" sz="3600" dirty="0">
                <a:latin typeface="Arial" panose="020B0604020202020204" pitchFamily="34" charset="0"/>
                <a:cs typeface="Arial" panose="020B0604020202020204" pitchFamily="34" charset="0"/>
              </a:rPr>
              <a:t> la </a:t>
            </a:r>
            <a:r>
              <a:rPr lang="fr-FR" sz="3600" b="1" dirty="0">
                <a:latin typeface="Arial" panose="020B0604020202020204" pitchFamily="34" charset="0"/>
                <a:cs typeface="Arial" panose="020B0604020202020204" pitchFamily="34" charset="0"/>
              </a:rPr>
              <a:t>contractualisation entre les OPB bénéficiaires des SPAM et des opérateurs de marché</a:t>
            </a:r>
            <a:r>
              <a:rPr lang="fr-FR" sz="3600" dirty="0">
                <a:latin typeface="Arial" panose="020B0604020202020204" pitchFamily="34" charset="0"/>
                <a:cs typeface="Arial" panose="020B0604020202020204" pitchFamily="34" charset="0"/>
              </a:rPr>
              <a:t> (binôme OPB-OM). Ce qui contribuera à la pérennisation de l’accès aux intrants de qualité et à l’amélioration de l’écoulement des productions</a:t>
            </a:r>
            <a:r>
              <a:rPr lang="fr-FR" sz="3600" dirty="0"/>
              <a:t>.</a:t>
            </a:r>
          </a:p>
          <a:p>
            <a:pPr marL="0" indent="0" algn="just">
              <a:lnSpc>
                <a:spcPct val="115000"/>
              </a:lnSpc>
              <a:spcAft>
                <a:spcPts val="600"/>
              </a:spcAft>
              <a:buNone/>
              <a:tabLst>
                <a:tab pos="457200" algn="l"/>
              </a:tabLst>
              <a:defRPr/>
            </a:pPr>
            <a:endParaRPr lang="fr-FR" sz="4800" dirty="0">
              <a:latin typeface="Arial" panose="020B0604020202020204" pitchFamily="34" charset="0"/>
              <a:ea typeface="Calibri"/>
              <a:cs typeface="Arial" panose="020B0604020202020204" pitchFamily="34" charset="0"/>
            </a:endParaRPr>
          </a:p>
        </p:txBody>
      </p:sp>
      <p:sp>
        <p:nvSpPr>
          <p:cNvPr id="8" name="Titre 1">
            <a:extLst>
              <a:ext uri="{FF2B5EF4-FFF2-40B4-BE49-F238E27FC236}">
                <a16:creationId xmlns:a16="http://schemas.microsoft.com/office/drawing/2014/main" id="{D30C1F47-A944-4EBF-8524-CDC9DB0008B6}"/>
              </a:ext>
            </a:extLst>
          </p:cNvPr>
          <p:cNvSpPr txBox="1">
            <a:spLocks/>
          </p:cNvSpPr>
          <p:nvPr/>
        </p:nvSpPr>
        <p:spPr>
          <a:xfrm>
            <a:off x="838200" y="365126"/>
            <a:ext cx="10515600" cy="454024"/>
          </a:xfrm>
          <a:prstGeom prst="rect">
            <a:avLst/>
          </a:prstGeom>
          <a:solidFill>
            <a:schemeClr val="accent5">
              <a:lumMod val="60000"/>
              <a:lumOff val="40000"/>
            </a:schemeClr>
          </a:solidFill>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chemeClr val="accent2">
                    <a:lumMod val="75000"/>
                  </a:schemeClr>
                </a:solidFill>
                <a:latin typeface="Arial" panose="020B0604020202020204" pitchFamily="34" charset="0"/>
                <a:cs typeface="Arial" panose="020B0604020202020204" pitchFamily="34" charset="0"/>
              </a:rPr>
              <a:t>2.PRINCIPES ET CONDITIONS D’ACCES (3/5)</a:t>
            </a:r>
            <a:endParaRPr lang="fr-FR" dirty="0">
              <a:solidFill>
                <a:schemeClr val="accent2">
                  <a:lumMod val="75000"/>
                </a:schemeClr>
              </a:solidFill>
              <a:latin typeface="Arial" panose="020B0604020202020204" pitchFamily="34" charset="0"/>
              <a:cs typeface="Arial" panose="020B0604020202020204" pitchFamily="34" charset="0"/>
            </a:endParaRPr>
          </a:p>
        </p:txBody>
      </p:sp>
      <p:pic>
        <p:nvPicPr>
          <p:cNvPr id="2" name="Image 1" descr="logo VF_01">
            <a:extLst>
              <a:ext uri="{FF2B5EF4-FFF2-40B4-BE49-F238E27FC236}">
                <a16:creationId xmlns:a16="http://schemas.microsoft.com/office/drawing/2014/main" id="{70C7AFC0-1A24-7222-41CA-530758CD8670}"/>
              </a:ext>
            </a:extLst>
          </p:cNvPr>
          <p:cNvPicPr>
            <a:picLocks noChangeAspect="1"/>
          </p:cNvPicPr>
          <p:nvPr/>
        </p:nvPicPr>
        <p:blipFill rotWithShape="1">
          <a:blip r:embed="rId2">
            <a:extLst>
              <a:ext uri="{28A0092B-C50C-407E-A947-70E740481C1C}">
                <a14:useLocalDpi xmlns:a14="http://schemas.microsoft.com/office/drawing/2010/main" val="0"/>
              </a:ext>
            </a:extLst>
          </a:blip>
          <a:srcRect r="6472"/>
          <a:stretch/>
        </p:blipFill>
        <p:spPr bwMode="auto">
          <a:xfrm>
            <a:off x="0" y="5945692"/>
            <a:ext cx="1967101" cy="912308"/>
          </a:xfrm>
          <a:prstGeom prst="rect">
            <a:avLst/>
          </a:prstGeom>
          <a:noFill/>
        </p:spPr>
      </p:pic>
      <p:pic>
        <p:nvPicPr>
          <p:cNvPr id="3" name="Image 2">
            <a:extLst>
              <a:ext uri="{FF2B5EF4-FFF2-40B4-BE49-F238E27FC236}">
                <a16:creationId xmlns:a16="http://schemas.microsoft.com/office/drawing/2014/main" id="{E0DA580C-40BC-E5EE-B86C-E2F0A24D60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92308" y="5945692"/>
            <a:ext cx="1748368" cy="851765"/>
          </a:xfrm>
          <a:prstGeom prst="rect">
            <a:avLst/>
          </a:prstGeom>
          <a:noFill/>
          <a:ln>
            <a:noFill/>
          </a:ln>
        </p:spPr>
      </p:pic>
    </p:spTree>
    <p:extLst>
      <p:ext uri="{BB962C8B-B14F-4D97-AF65-F5344CB8AC3E}">
        <p14:creationId xmlns:p14="http://schemas.microsoft.com/office/powerpoint/2010/main" val="2014804580"/>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B684F6E0-D01D-4A42-A84A-1E7A96557A61}"/>
              </a:ext>
            </a:extLst>
          </p:cNvPr>
          <p:cNvSpPr txBox="1">
            <a:spLocks/>
          </p:cNvSpPr>
          <p:nvPr/>
        </p:nvSpPr>
        <p:spPr>
          <a:xfrm>
            <a:off x="838200" y="365126"/>
            <a:ext cx="10515600" cy="492123"/>
          </a:xfrm>
          <a:prstGeom prst="rect">
            <a:avLst/>
          </a:prstGeom>
          <a:solidFill>
            <a:schemeClr val="accent5">
              <a:lumMod val="60000"/>
              <a:lumOff val="40000"/>
            </a:schemeClr>
          </a:solid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chemeClr val="accent2">
                    <a:lumMod val="75000"/>
                  </a:schemeClr>
                </a:solidFill>
                <a:latin typeface="Arial" panose="020B0604020202020204" pitchFamily="34" charset="0"/>
                <a:cs typeface="Arial" panose="020B0604020202020204" pitchFamily="34" charset="0"/>
              </a:rPr>
              <a:t>3.PROCESSUS DE MISE EN ŒUVRE (1/1)</a:t>
            </a:r>
            <a:endParaRPr lang="fr-FR" dirty="0">
              <a:solidFill>
                <a:schemeClr val="accent2">
                  <a:lumMod val="75000"/>
                </a:schemeClr>
              </a:solidFill>
              <a:latin typeface="Arial" panose="020B0604020202020204" pitchFamily="34" charset="0"/>
              <a:cs typeface="Arial" panose="020B0604020202020204" pitchFamily="34" charset="0"/>
            </a:endParaRPr>
          </a:p>
        </p:txBody>
      </p:sp>
      <p:graphicFrame>
        <p:nvGraphicFramePr>
          <p:cNvPr id="10" name="Diagramme 9">
            <a:extLst>
              <a:ext uri="{FF2B5EF4-FFF2-40B4-BE49-F238E27FC236}">
                <a16:creationId xmlns:a16="http://schemas.microsoft.com/office/drawing/2014/main" id="{16F8C0BD-02A3-431D-9B37-2A9A08B4C829}"/>
              </a:ext>
            </a:extLst>
          </p:cNvPr>
          <p:cNvGraphicFramePr/>
          <p:nvPr>
            <p:extLst>
              <p:ext uri="{D42A27DB-BD31-4B8C-83A1-F6EECF244321}">
                <p14:modId xmlns:p14="http://schemas.microsoft.com/office/powerpoint/2010/main" val="129027440"/>
              </p:ext>
            </p:extLst>
          </p:nvPr>
        </p:nvGraphicFramePr>
        <p:xfrm>
          <a:off x="456722" y="1291472"/>
          <a:ext cx="10140728" cy="49638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4" name="Connecteur droit avec flèche 13">
            <a:extLst>
              <a:ext uri="{FF2B5EF4-FFF2-40B4-BE49-F238E27FC236}">
                <a16:creationId xmlns:a16="http://schemas.microsoft.com/office/drawing/2014/main" id="{3A7E3EC2-259B-4AC8-8E8B-8BF9DF5BD412}"/>
              </a:ext>
            </a:extLst>
          </p:cNvPr>
          <p:cNvCxnSpPr>
            <a:cxnSpLocks/>
          </p:cNvCxnSpPr>
          <p:nvPr/>
        </p:nvCxnSpPr>
        <p:spPr>
          <a:xfrm flipH="1">
            <a:off x="8418138" y="2556984"/>
            <a:ext cx="1228625" cy="36262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DD576AE5-B77C-484F-B7B3-31EF674783CB}"/>
              </a:ext>
            </a:extLst>
          </p:cNvPr>
          <p:cNvSpPr txBox="1"/>
          <p:nvPr/>
        </p:nvSpPr>
        <p:spPr>
          <a:xfrm>
            <a:off x="9646763" y="2313437"/>
            <a:ext cx="1432873" cy="400110"/>
          </a:xfrm>
          <a:prstGeom prst="rect">
            <a:avLst/>
          </a:prstGeom>
          <a:solidFill>
            <a:schemeClr val="bg2">
              <a:lumMod val="90000"/>
            </a:schemeClr>
          </a:solidFill>
        </p:spPr>
        <p:txBody>
          <a:bodyPr wrap="square" rtlCol="0">
            <a:spAutoFit/>
          </a:bodyPr>
          <a:lstStyle/>
          <a:p>
            <a:r>
              <a:rPr lang="fr-FR" sz="2000" dirty="0">
                <a:latin typeface="Arial Narrow" panose="020B0606020202030204" pitchFamily="34" charset="0"/>
              </a:rPr>
              <a:t>ZAT/UAT/CA</a:t>
            </a:r>
          </a:p>
        </p:txBody>
      </p:sp>
      <p:cxnSp>
        <p:nvCxnSpPr>
          <p:cNvPr id="19" name="Connecteur droit avec flèche 18">
            <a:extLst>
              <a:ext uri="{FF2B5EF4-FFF2-40B4-BE49-F238E27FC236}">
                <a16:creationId xmlns:a16="http://schemas.microsoft.com/office/drawing/2014/main" id="{8E3EEF2C-DC40-4FAD-8C8E-6B65E5CE43BD}"/>
              </a:ext>
            </a:extLst>
          </p:cNvPr>
          <p:cNvCxnSpPr>
            <a:cxnSpLocks/>
          </p:cNvCxnSpPr>
          <p:nvPr/>
        </p:nvCxnSpPr>
        <p:spPr>
          <a:xfrm flipH="1">
            <a:off x="7098384" y="1611995"/>
            <a:ext cx="1023594" cy="34832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AD14FA8A-B6BB-4457-9184-5DBE668E9E2F}"/>
              </a:ext>
            </a:extLst>
          </p:cNvPr>
          <p:cNvSpPr txBox="1"/>
          <p:nvPr/>
        </p:nvSpPr>
        <p:spPr>
          <a:xfrm>
            <a:off x="8121978" y="1184048"/>
            <a:ext cx="1704681" cy="646331"/>
          </a:xfrm>
          <a:prstGeom prst="rect">
            <a:avLst/>
          </a:prstGeom>
          <a:solidFill>
            <a:schemeClr val="bg2">
              <a:lumMod val="90000"/>
            </a:schemeClr>
          </a:solidFill>
        </p:spPr>
        <p:txBody>
          <a:bodyPr wrap="square" rtlCol="0">
            <a:spAutoFit/>
          </a:bodyPr>
          <a:lstStyle/>
          <a:p>
            <a:r>
              <a:rPr lang="fr-FR" dirty="0">
                <a:latin typeface="Arial Narrow" panose="020B0606020202030204" pitchFamily="34" charset="0"/>
              </a:rPr>
              <a:t>OPB, CRA, STD,</a:t>
            </a:r>
          </a:p>
          <a:p>
            <a:r>
              <a:rPr lang="fr-FR" dirty="0">
                <a:latin typeface="Arial Narrow" panose="020B0606020202030204" pitchFamily="34" charset="0"/>
              </a:rPr>
              <a:t>Affichage, </a:t>
            </a:r>
          </a:p>
        </p:txBody>
      </p:sp>
      <p:cxnSp>
        <p:nvCxnSpPr>
          <p:cNvPr id="29" name="Connecteur droit avec flèche 28">
            <a:extLst>
              <a:ext uri="{FF2B5EF4-FFF2-40B4-BE49-F238E27FC236}">
                <a16:creationId xmlns:a16="http://schemas.microsoft.com/office/drawing/2014/main" id="{46126C01-DB91-4133-B225-35CD91821B74}"/>
              </a:ext>
            </a:extLst>
          </p:cNvPr>
          <p:cNvCxnSpPr>
            <a:cxnSpLocks/>
          </p:cNvCxnSpPr>
          <p:nvPr/>
        </p:nvCxnSpPr>
        <p:spPr>
          <a:xfrm>
            <a:off x="2875012" y="5595087"/>
            <a:ext cx="310922"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2" name="ZoneTexte 31">
            <a:extLst>
              <a:ext uri="{FF2B5EF4-FFF2-40B4-BE49-F238E27FC236}">
                <a16:creationId xmlns:a16="http://schemas.microsoft.com/office/drawing/2014/main" id="{4CE873CA-C412-49F7-98A8-A0EC33E9D828}"/>
              </a:ext>
            </a:extLst>
          </p:cNvPr>
          <p:cNvSpPr txBox="1"/>
          <p:nvPr/>
        </p:nvSpPr>
        <p:spPr>
          <a:xfrm>
            <a:off x="571100" y="4550866"/>
            <a:ext cx="2303912" cy="1323439"/>
          </a:xfrm>
          <a:prstGeom prst="rect">
            <a:avLst/>
          </a:prstGeom>
          <a:solidFill>
            <a:schemeClr val="bg2">
              <a:lumMod val="90000"/>
            </a:schemeClr>
          </a:solidFill>
        </p:spPr>
        <p:txBody>
          <a:bodyPr wrap="square" rtlCol="0">
            <a:spAutoFit/>
          </a:bodyPr>
          <a:lstStyle/>
          <a:p>
            <a:r>
              <a:rPr lang="fr-FR" sz="2000" dirty="0">
                <a:latin typeface="Arial Narrow" panose="020B0606020202030204" pitchFamily="34" charset="0"/>
              </a:rPr>
              <a:t>- Formation acteurs</a:t>
            </a:r>
          </a:p>
          <a:p>
            <a:r>
              <a:rPr lang="fr-FR" sz="2000" dirty="0">
                <a:latin typeface="Arial Narrow" panose="020B0606020202030204" pitchFamily="34" charset="0"/>
              </a:rPr>
              <a:t>- Financement : achat intrants/bénéficiaires)</a:t>
            </a:r>
          </a:p>
          <a:p>
            <a:r>
              <a:rPr lang="fr-FR" sz="2000" dirty="0">
                <a:latin typeface="Arial Narrow" panose="020B0606020202030204" pitchFamily="34" charset="0"/>
              </a:rPr>
              <a:t>- Suivi/supervision</a:t>
            </a:r>
          </a:p>
        </p:txBody>
      </p:sp>
      <p:cxnSp>
        <p:nvCxnSpPr>
          <p:cNvPr id="34" name="Connecteur droit avec flèche 33">
            <a:extLst>
              <a:ext uri="{FF2B5EF4-FFF2-40B4-BE49-F238E27FC236}">
                <a16:creationId xmlns:a16="http://schemas.microsoft.com/office/drawing/2014/main" id="{53F63F49-3A30-4FD9-9BBA-D88EA5B9F5EE}"/>
              </a:ext>
            </a:extLst>
          </p:cNvPr>
          <p:cNvCxnSpPr/>
          <p:nvPr/>
        </p:nvCxnSpPr>
        <p:spPr>
          <a:xfrm>
            <a:off x="1981598" y="2328309"/>
            <a:ext cx="678730" cy="48709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EE661BAE-6A4D-407F-86C7-03CF8840C7B1}"/>
              </a:ext>
            </a:extLst>
          </p:cNvPr>
          <p:cNvSpPr txBox="1"/>
          <p:nvPr/>
        </p:nvSpPr>
        <p:spPr>
          <a:xfrm>
            <a:off x="953383" y="1599249"/>
            <a:ext cx="1541582" cy="707886"/>
          </a:xfrm>
          <a:prstGeom prst="rect">
            <a:avLst/>
          </a:prstGeom>
          <a:solidFill>
            <a:schemeClr val="bg2">
              <a:lumMod val="90000"/>
            </a:schemeClr>
          </a:solidFill>
        </p:spPr>
        <p:txBody>
          <a:bodyPr wrap="square" rtlCol="0">
            <a:spAutoFit/>
          </a:bodyPr>
          <a:lstStyle/>
          <a:p>
            <a:r>
              <a:rPr lang="fr-FR" sz="2000" dirty="0">
                <a:latin typeface="Arial Narrow" panose="020B0606020202030204" pitchFamily="34" charset="0"/>
              </a:rPr>
              <a:t>Bénéficiaires Techniciens</a:t>
            </a:r>
          </a:p>
        </p:txBody>
      </p:sp>
      <p:sp>
        <p:nvSpPr>
          <p:cNvPr id="47" name="ZoneTexte 46">
            <a:extLst>
              <a:ext uri="{FF2B5EF4-FFF2-40B4-BE49-F238E27FC236}">
                <a16:creationId xmlns:a16="http://schemas.microsoft.com/office/drawing/2014/main" id="{9E8F1A81-6C6C-4B3D-84B6-9A370A5AFC9B}"/>
              </a:ext>
            </a:extLst>
          </p:cNvPr>
          <p:cNvSpPr txBox="1"/>
          <p:nvPr/>
        </p:nvSpPr>
        <p:spPr>
          <a:xfrm>
            <a:off x="8863629" y="2919606"/>
            <a:ext cx="2516956" cy="2246769"/>
          </a:xfrm>
          <a:prstGeom prst="rect">
            <a:avLst/>
          </a:prstGeom>
          <a:solidFill>
            <a:schemeClr val="bg2">
              <a:lumMod val="90000"/>
            </a:schemeClr>
          </a:solidFill>
        </p:spPr>
        <p:txBody>
          <a:bodyPr wrap="square" rtlCol="0">
            <a:spAutoFit/>
          </a:bodyPr>
          <a:lstStyle/>
          <a:p>
            <a:r>
              <a:rPr lang="fr-FR" sz="2000" dirty="0">
                <a:latin typeface="Arial Narrow" panose="020B0606020202030204" pitchFamily="34" charset="0"/>
              </a:rPr>
              <a:t>-Fiche demande remplie</a:t>
            </a:r>
          </a:p>
          <a:p>
            <a:r>
              <a:rPr lang="fr-FR" sz="2000" dirty="0">
                <a:latin typeface="Arial Narrow" panose="020B0606020202030204" pitchFamily="34" charset="0"/>
              </a:rPr>
              <a:t>-Liste des membres demandeurs/signatures</a:t>
            </a:r>
          </a:p>
          <a:p>
            <a:r>
              <a:rPr lang="fr-FR" sz="2000" dirty="0">
                <a:latin typeface="Arial Narrow" panose="020B0606020202030204" pitchFamily="34" charset="0"/>
              </a:rPr>
              <a:t>-Récépissé</a:t>
            </a:r>
          </a:p>
          <a:p>
            <a:r>
              <a:rPr lang="fr-FR" sz="2000" dirty="0">
                <a:latin typeface="Arial Narrow" panose="020B0606020202030204" pitchFamily="34" charset="0"/>
              </a:rPr>
              <a:t>-Liste des équipements sollicités</a:t>
            </a:r>
          </a:p>
          <a:p>
            <a:r>
              <a:rPr lang="fr-FR" sz="2000" dirty="0">
                <a:latin typeface="Arial Narrow" panose="020B0606020202030204" pitchFamily="34" charset="0"/>
              </a:rPr>
              <a:t>- RIB</a:t>
            </a:r>
          </a:p>
        </p:txBody>
      </p:sp>
      <p:cxnSp>
        <p:nvCxnSpPr>
          <p:cNvPr id="50" name="Connecteur droit avec flèche 49">
            <a:extLst>
              <a:ext uri="{FF2B5EF4-FFF2-40B4-BE49-F238E27FC236}">
                <a16:creationId xmlns:a16="http://schemas.microsoft.com/office/drawing/2014/main" id="{804FC867-C461-4190-835D-3D93C8BBF0CE}"/>
              </a:ext>
            </a:extLst>
          </p:cNvPr>
          <p:cNvCxnSpPr>
            <a:cxnSpLocks/>
          </p:cNvCxnSpPr>
          <p:nvPr/>
        </p:nvCxnSpPr>
        <p:spPr>
          <a:xfrm>
            <a:off x="8418138" y="3513841"/>
            <a:ext cx="414778"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pic>
        <p:nvPicPr>
          <p:cNvPr id="2" name="Image 1" descr="logo VF_01">
            <a:extLst>
              <a:ext uri="{FF2B5EF4-FFF2-40B4-BE49-F238E27FC236}">
                <a16:creationId xmlns:a16="http://schemas.microsoft.com/office/drawing/2014/main" id="{766D60A3-3404-B220-D02A-FECD8139F2B1}"/>
              </a:ext>
            </a:extLst>
          </p:cNvPr>
          <p:cNvPicPr>
            <a:picLocks noChangeAspect="1"/>
          </p:cNvPicPr>
          <p:nvPr/>
        </p:nvPicPr>
        <p:blipFill rotWithShape="1">
          <a:blip r:embed="rId7">
            <a:extLst>
              <a:ext uri="{28A0092B-C50C-407E-A947-70E740481C1C}">
                <a14:useLocalDpi xmlns:a14="http://schemas.microsoft.com/office/drawing/2010/main" val="0"/>
              </a:ext>
            </a:extLst>
          </a:blip>
          <a:srcRect r="6472"/>
          <a:stretch/>
        </p:blipFill>
        <p:spPr bwMode="auto">
          <a:xfrm>
            <a:off x="0" y="5945692"/>
            <a:ext cx="1967101" cy="912308"/>
          </a:xfrm>
          <a:prstGeom prst="rect">
            <a:avLst/>
          </a:prstGeom>
          <a:noFill/>
        </p:spPr>
      </p:pic>
      <p:pic>
        <p:nvPicPr>
          <p:cNvPr id="3" name="Image 2">
            <a:extLst>
              <a:ext uri="{FF2B5EF4-FFF2-40B4-BE49-F238E27FC236}">
                <a16:creationId xmlns:a16="http://schemas.microsoft.com/office/drawing/2014/main" id="{94B2F99E-7F91-07FD-291E-D7EDF2B23B4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792308" y="5945692"/>
            <a:ext cx="1748368" cy="851765"/>
          </a:xfrm>
          <a:prstGeom prst="rect">
            <a:avLst/>
          </a:prstGeom>
          <a:noFill/>
          <a:ln>
            <a:noFill/>
          </a:ln>
        </p:spPr>
      </p:pic>
    </p:spTree>
    <p:extLst>
      <p:ext uri="{BB962C8B-B14F-4D97-AF65-F5344CB8AC3E}">
        <p14:creationId xmlns:p14="http://schemas.microsoft.com/office/powerpoint/2010/main" val="1564658709"/>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CA090195-0CB4-81BD-3BCC-25FD0B4A9D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52668" y="5975963"/>
            <a:ext cx="1748368" cy="851765"/>
          </a:xfrm>
          <a:prstGeom prst="rect">
            <a:avLst/>
          </a:prstGeom>
          <a:noFill/>
          <a:ln>
            <a:noFill/>
          </a:ln>
        </p:spPr>
      </p:pic>
      <p:pic>
        <p:nvPicPr>
          <p:cNvPr id="11" name="Image 10" descr="logo VF_01">
            <a:extLst>
              <a:ext uri="{FF2B5EF4-FFF2-40B4-BE49-F238E27FC236}">
                <a16:creationId xmlns:a16="http://schemas.microsoft.com/office/drawing/2014/main" id="{6E9F1C4B-C692-AB17-5537-0309E50ADEB9}"/>
              </a:ext>
            </a:extLst>
          </p:cNvPr>
          <p:cNvPicPr>
            <a:picLocks noChangeAspect="1"/>
          </p:cNvPicPr>
          <p:nvPr/>
        </p:nvPicPr>
        <p:blipFill rotWithShape="1">
          <a:blip r:embed="rId3">
            <a:extLst>
              <a:ext uri="{28A0092B-C50C-407E-A947-70E740481C1C}">
                <a14:useLocalDpi xmlns:a14="http://schemas.microsoft.com/office/drawing/2010/main" val="0"/>
              </a:ext>
            </a:extLst>
          </a:blip>
          <a:srcRect r="6472"/>
          <a:stretch/>
        </p:blipFill>
        <p:spPr bwMode="auto">
          <a:xfrm>
            <a:off x="0" y="5945692"/>
            <a:ext cx="1967101" cy="912308"/>
          </a:xfrm>
          <a:prstGeom prst="rect">
            <a:avLst/>
          </a:prstGeom>
          <a:noFill/>
        </p:spPr>
      </p:pic>
      <p:sp>
        <p:nvSpPr>
          <p:cNvPr id="6" name="Titre 1"/>
          <p:cNvSpPr>
            <a:spLocks noGrp="1"/>
          </p:cNvSpPr>
          <p:nvPr>
            <p:ph type="title"/>
          </p:nvPr>
        </p:nvSpPr>
        <p:spPr>
          <a:xfrm>
            <a:off x="109183" y="452718"/>
            <a:ext cx="12082818" cy="1400530"/>
          </a:xfrm>
        </p:spPr>
        <p:txBody>
          <a:bodyPr/>
          <a:lstStyle/>
          <a:p>
            <a:r>
              <a:rPr lang="fr-FR" sz="6000" b="1" dirty="0">
                <a:solidFill>
                  <a:schemeClr val="bg1"/>
                </a:solidFill>
                <a:latin typeface="Arial" panose="020B0604020202020204" pitchFamily="34" charset="0"/>
                <a:cs typeface="Arial" panose="020B0604020202020204" pitchFamily="34" charset="0"/>
              </a:rPr>
              <a:t>EUVRE</a:t>
            </a:r>
          </a:p>
        </p:txBody>
      </p:sp>
      <p:sp>
        <p:nvSpPr>
          <p:cNvPr id="2" name="Titre 1">
            <a:extLst>
              <a:ext uri="{FF2B5EF4-FFF2-40B4-BE49-F238E27FC236}">
                <a16:creationId xmlns:a16="http://schemas.microsoft.com/office/drawing/2014/main" id="{F40D04B7-8434-4B36-BBE7-AF3CDCE3BC89}"/>
              </a:ext>
            </a:extLst>
          </p:cNvPr>
          <p:cNvSpPr txBox="1">
            <a:spLocks/>
          </p:cNvSpPr>
          <p:nvPr/>
        </p:nvSpPr>
        <p:spPr>
          <a:xfrm>
            <a:off x="363184" y="196068"/>
            <a:ext cx="12082818" cy="391296"/>
          </a:xfrm>
          <a:prstGeom prst="rect">
            <a:avLst/>
          </a:prstGeom>
          <a:solidFill>
            <a:schemeClr val="accent5">
              <a:lumMod val="60000"/>
              <a:lumOff val="40000"/>
            </a:schemeClr>
          </a:solidFill>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dirty="0">
                <a:solidFill>
                  <a:schemeClr val="accent2">
                    <a:lumMod val="75000"/>
                  </a:schemeClr>
                </a:solidFill>
                <a:latin typeface="Arial" panose="020B0604020202020204" pitchFamily="34" charset="0"/>
                <a:cs typeface="Arial" panose="020B0604020202020204" pitchFamily="34" charset="0"/>
              </a:rPr>
              <a:t>4. RESULTATS OBTENUS</a:t>
            </a:r>
          </a:p>
        </p:txBody>
      </p:sp>
      <p:sp>
        <p:nvSpPr>
          <p:cNvPr id="4" name="Espace réservé du contenu 3">
            <a:extLst>
              <a:ext uri="{FF2B5EF4-FFF2-40B4-BE49-F238E27FC236}">
                <a16:creationId xmlns:a16="http://schemas.microsoft.com/office/drawing/2014/main" id="{E5BBA7F7-7FF4-0D4A-FFB1-AF7440416609}"/>
              </a:ext>
            </a:extLst>
          </p:cNvPr>
          <p:cNvSpPr>
            <a:spLocks noGrp="1"/>
          </p:cNvSpPr>
          <p:nvPr>
            <p:ph idx="1"/>
          </p:nvPr>
        </p:nvSpPr>
        <p:spPr>
          <a:xfrm>
            <a:off x="363184" y="722009"/>
            <a:ext cx="10515600" cy="4366458"/>
          </a:xfrm>
        </p:spPr>
        <p:txBody>
          <a:bodyPr>
            <a:noAutofit/>
          </a:bodyPr>
          <a:lstStyle/>
          <a:p>
            <a:pPr marL="342900" lvl="0" indent="-342900">
              <a:lnSpc>
                <a:spcPct val="150000"/>
              </a:lnSpc>
              <a:buFont typeface="Wingdings" panose="05000000000000000000" pitchFamily="2" charset="2"/>
              <a:buChar char=""/>
            </a:pPr>
            <a:r>
              <a:rPr lang="fr-FR" sz="2000" dirty="0">
                <a:effectLst/>
                <a:latin typeface="Gill Sans MT" panose="020B0502020104020203" pitchFamily="34" charset="0"/>
                <a:ea typeface="Gill Sans MT" panose="020B0502020104020203" pitchFamily="34" charset="0"/>
                <a:cs typeface="Gill Sans MT" panose="020B0502020104020203" pitchFamily="34" charset="0"/>
              </a:rPr>
              <a:t>Accompagnement de </a:t>
            </a:r>
            <a:r>
              <a:rPr lang="fr-FR" sz="2000" b="1" dirty="0">
                <a:effectLst/>
                <a:latin typeface="Gill Sans MT" panose="020B0502020104020203" pitchFamily="34" charset="0"/>
                <a:ea typeface="Gill Sans MT" panose="020B0502020104020203" pitchFamily="34" charset="0"/>
                <a:cs typeface="Gill Sans MT" panose="020B0502020104020203" pitchFamily="34" charset="0"/>
              </a:rPr>
              <a:t>3 générations d’OPB </a:t>
            </a:r>
            <a:r>
              <a:rPr lang="fr-FR" sz="2000" dirty="0">
                <a:effectLst/>
                <a:latin typeface="Gill Sans MT" panose="020B0502020104020203" pitchFamily="34" charset="0"/>
                <a:ea typeface="Gill Sans MT" panose="020B0502020104020203" pitchFamily="34" charset="0"/>
                <a:cs typeface="Gill Sans MT" panose="020B0502020104020203" pitchFamily="34" charset="0"/>
              </a:rPr>
              <a:t>dans la zone d’intervention du PAPFA (2019, 2020, 2021) </a:t>
            </a:r>
          </a:p>
          <a:p>
            <a:pPr marL="342900" lvl="0" indent="-342900">
              <a:lnSpc>
                <a:spcPct val="150000"/>
              </a:lnSpc>
              <a:buFont typeface="Wingdings" panose="05000000000000000000" pitchFamily="2" charset="2"/>
              <a:buChar char=""/>
            </a:pPr>
            <a:r>
              <a:rPr lang="fr-FR" sz="2000" dirty="0">
                <a:effectLst/>
                <a:latin typeface="Gill Sans MT" panose="020B0502020104020203" pitchFamily="34" charset="0"/>
                <a:ea typeface="Gill Sans MT" panose="020B0502020104020203" pitchFamily="34" charset="0"/>
                <a:cs typeface="Gill Sans MT" panose="020B0502020104020203" pitchFamily="34" charset="0"/>
              </a:rPr>
              <a:t>Accompagnement de </a:t>
            </a:r>
            <a:r>
              <a:rPr lang="fr-FR" sz="2000" b="1" dirty="0">
                <a:effectLst/>
                <a:latin typeface="Gill Sans MT" panose="020B0502020104020203" pitchFamily="34" charset="0"/>
                <a:ea typeface="Gill Sans MT" panose="020B0502020104020203" pitchFamily="34" charset="0"/>
                <a:cs typeface="Gill Sans MT" panose="020B0502020104020203" pitchFamily="34" charset="0"/>
              </a:rPr>
              <a:t>03 générations d’OPB</a:t>
            </a:r>
            <a:r>
              <a:rPr lang="fr-FR" sz="2000" dirty="0">
                <a:effectLst/>
                <a:latin typeface="Gill Sans MT" panose="020B0502020104020203" pitchFamily="34" charset="0"/>
                <a:ea typeface="Gill Sans MT" panose="020B0502020104020203" pitchFamily="34" charset="0"/>
                <a:cs typeface="Gill Sans MT" panose="020B0502020104020203" pitchFamily="34" charset="0"/>
              </a:rPr>
              <a:t> dans la zone d’intervention du PAFA-4R (2021, 2022 et 2023)</a:t>
            </a:r>
          </a:p>
          <a:p>
            <a:pPr marL="342900" lvl="0" indent="-342900">
              <a:lnSpc>
                <a:spcPct val="150000"/>
              </a:lnSpc>
              <a:buFont typeface="Wingdings" panose="05000000000000000000" pitchFamily="2" charset="2"/>
              <a:buChar char=""/>
            </a:pPr>
            <a:r>
              <a:rPr lang="fr-FR" sz="2000" b="1" dirty="0">
                <a:effectLst/>
                <a:latin typeface="Gill Sans MT" panose="020B0502020104020203" pitchFamily="34" charset="0"/>
                <a:ea typeface="Gill Sans MT" panose="020B0502020104020203" pitchFamily="34" charset="0"/>
                <a:cs typeface="Gill Sans MT" panose="020B0502020104020203" pitchFamily="34" charset="0"/>
              </a:rPr>
              <a:t>547 SPAM </a:t>
            </a:r>
            <a:r>
              <a:rPr lang="fr-FR" sz="2000" dirty="0">
                <a:effectLst/>
                <a:latin typeface="Gill Sans MT" panose="020B0502020104020203" pitchFamily="34" charset="0"/>
                <a:ea typeface="Gill Sans MT" panose="020B0502020104020203" pitchFamily="34" charset="0"/>
                <a:cs typeface="Gill Sans MT" panose="020B0502020104020203" pitchFamily="34" charset="0"/>
              </a:rPr>
              <a:t>d’une superficie totale de </a:t>
            </a:r>
            <a:r>
              <a:rPr lang="fr-FR" sz="2000" b="1" dirty="0">
                <a:effectLst/>
                <a:latin typeface="Gill Sans MT" panose="020B0502020104020203" pitchFamily="34" charset="0"/>
                <a:ea typeface="Gill Sans MT" panose="020B0502020104020203" pitchFamily="34" charset="0"/>
                <a:cs typeface="Gill Sans MT" panose="020B0502020104020203" pitchFamily="34" charset="0"/>
              </a:rPr>
              <a:t>5 522 ha </a:t>
            </a:r>
            <a:r>
              <a:rPr lang="fr-FR" sz="2000" dirty="0">
                <a:effectLst/>
                <a:latin typeface="Gill Sans MT" panose="020B0502020104020203" pitchFamily="34" charset="0"/>
                <a:ea typeface="Gill Sans MT" panose="020B0502020104020203" pitchFamily="34" charset="0"/>
                <a:cs typeface="Gill Sans MT" panose="020B0502020104020203" pitchFamily="34" charset="0"/>
              </a:rPr>
              <a:t>ont été appuyés dans la zone PAPFA</a:t>
            </a:r>
          </a:p>
          <a:p>
            <a:pPr marL="342900" lvl="0" indent="-342900">
              <a:lnSpc>
                <a:spcPct val="150000"/>
              </a:lnSpc>
              <a:buFont typeface="Wingdings" panose="05000000000000000000" pitchFamily="2" charset="2"/>
              <a:buChar char=""/>
            </a:pPr>
            <a:r>
              <a:rPr lang="fr-FR" sz="2000" b="1" dirty="0">
                <a:effectLst/>
                <a:latin typeface="Gill Sans MT" panose="020B0502020104020203" pitchFamily="34" charset="0"/>
                <a:ea typeface="Gill Sans MT" panose="020B0502020104020203" pitchFamily="34" charset="0"/>
                <a:cs typeface="Gill Sans MT" panose="020B0502020104020203" pitchFamily="34" charset="0"/>
              </a:rPr>
              <a:t>780 SPAM </a:t>
            </a:r>
            <a:r>
              <a:rPr lang="fr-FR" sz="2000" dirty="0">
                <a:effectLst/>
                <a:latin typeface="Gill Sans MT" panose="020B0502020104020203" pitchFamily="34" charset="0"/>
                <a:ea typeface="Gill Sans MT" panose="020B0502020104020203" pitchFamily="34" charset="0"/>
                <a:cs typeface="Gill Sans MT" panose="020B0502020104020203" pitchFamily="34" charset="0"/>
              </a:rPr>
              <a:t>d’une superficie totale de </a:t>
            </a:r>
            <a:r>
              <a:rPr lang="fr-FR" sz="2000" b="1" dirty="0">
                <a:effectLst/>
                <a:latin typeface="Gill Sans MT" panose="020B0502020104020203" pitchFamily="34" charset="0"/>
                <a:ea typeface="Gill Sans MT" panose="020B0502020104020203" pitchFamily="34" charset="0"/>
                <a:cs typeface="Gill Sans MT" panose="020B0502020104020203" pitchFamily="34" charset="0"/>
              </a:rPr>
              <a:t>3821 ha </a:t>
            </a:r>
            <a:r>
              <a:rPr lang="fr-FR" sz="2000" dirty="0">
                <a:effectLst/>
                <a:latin typeface="Gill Sans MT" panose="020B0502020104020203" pitchFamily="34" charset="0"/>
                <a:ea typeface="Gill Sans MT" panose="020B0502020104020203" pitchFamily="34" charset="0"/>
                <a:cs typeface="Gill Sans MT" panose="020B0502020104020203" pitchFamily="34" charset="0"/>
              </a:rPr>
              <a:t>dans la zone PAFA-4R</a:t>
            </a:r>
          </a:p>
          <a:p>
            <a:pPr marL="342900" lvl="0" indent="-342900">
              <a:lnSpc>
                <a:spcPct val="150000"/>
              </a:lnSpc>
              <a:buFont typeface="Wingdings" panose="05000000000000000000" pitchFamily="2" charset="2"/>
              <a:buChar char=""/>
            </a:pPr>
            <a:r>
              <a:rPr lang="fr-FR" sz="2000" dirty="0">
                <a:effectLst/>
                <a:latin typeface="Gill Sans MT" panose="020B0502020104020203" pitchFamily="34" charset="0"/>
                <a:ea typeface="Gill Sans MT" panose="020B0502020104020203" pitchFamily="34" charset="0"/>
                <a:cs typeface="Gill Sans MT" panose="020B0502020104020203" pitchFamily="34" charset="0"/>
              </a:rPr>
              <a:t>Augmentation des rendements </a:t>
            </a:r>
            <a:r>
              <a:rPr lang="fr-FR" sz="2000" b="1" dirty="0">
                <a:effectLst/>
                <a:latin typeface="Gill Sans MT" panose="020B0502020104020203" pitchFamily="34" charset="0"/>
                <a:ea typeface="Gill Sans MT" panose="020B0502020104020203" pitchFamily="34" charset="0"/>
                <a:cs typeface="Gill Sans MT" panose="020B0502020104020203" pitchFamily="34" charset="0"/>
              </a:rPr>
              <a:t>sésame (0,625 à 0,8 t/ha) ; riz (de 1,9 à 4 t/ha) ; niébé (de 0,437 à 0,81t/ha) et oignon (de 20 à 21 t/ha)</a:t>
            </a:r>
            <a:endParaRPr lang="fr-FR" sz="2000" b="1" dirty="0"/>
          </a:p>
        </p:txBody>
      </p:sp>
      <p:pic>
        <p:nvPicPr>
          <p:cNvPr id="7" name="Image 6">
            <a:extLst>
              <a:ext uri="{FF2B5EF4-FFF2-40B4-BE49-F238E27FC236}">
                <a16:creationId xmlns:a16="http://schemas.microsoft.com/office/drawing/2014/main" id="{060C0BDC-A623-20B2-DA38-121E851C4B78}"/>
              </a:ext>
            </a:extLst>
          </p:cNvPr>
          <p:cNvPicPr>
            <a:picLocks/>
          </p:cNvPicPr>
          <p:nvPr/>
        </p:nvPicPr>
        <p:blipFill>
          <a:blip r:embed="rId4" cstate="print"/>
          <a:stretch>
            <a:fillRect/>
          </a:stretch>
        </p:blipFill>
        <p:spPr>
          <a:xfrm>
            <a:off x="5926641" y="4420632"/>
            <a:ext cx="2014855" cy="2459355"/>
          </a:xfrm>
          <a:prstGeom prst="rect">
            <a:avLst/>
          </a:prstGeom>
        </p:spPr>
      </p:pic>
      <p:pic>
        <p:nvPicPr>
          <p:cNvPr id="9" name="Image 8">
            <a:extLst>
              <a:ext uri="{FF2B5EF4-FFF2-40B4-BE49-F238E27FC236}">
                <a16:creationId xmlns:a16="http://schemas.microsoft.com/office/drawing/2014/main" id="{22967ECC-9E0B-8B2F-7DE7-CEB699F406D3}"/>
              </a:ext>
            </a:extLst>
          </p:cNvPr>
          <p:cNvPicPr>
            <a:picLocks/>
          </p:cNvPicPr>
          <p:nvPr/>
        </p:nvPicPr>
        <p:blipFill>
          <a:blip r:embed="rId5" cstate="print"/>
          <a:stretch>
            <a:fillRect/>
          </a:stretch>
        </p:blipFill>
        <p:spPr>
          <a:xfrm>
            <a:off x="7941495" y="4429522"/>
            <a:ext cx="2014855" cy="2450465"/>
          </a:xfrm>
          <a:prstGeom prst="rect">
            <a:avLst/>
          </a:prstGeom>
        </p:spPr>
      </p:pic>
      <p:pic>
        <p:nvPicPr>
          <p:cNvPr id="10" name="Image 9">
            <a:extLst>
              <a:ext uri="{FF2B5EF4-FFF2-40B4-BE49-F238E27FC236}">
                <a16:creationId xmlns:a16="http://schemas.microsoft.com/office/drawing/2014/main" id="{8FACAF5A-DEEC-6846-F52D-DDED162655D3}"/>
              </a:ext>
            </a:extLst>
          </p:cNvPr>
          <p:cNvPicPr>
            <a:picLocks/>
          </p:cNvPicPr>
          <p:nvPr/>
        </p:nvPicPr>
        <p:blipFill>
          <a:blip r:embed="rId6" cstate="print"/>
          <a:stretch>
            <a:fillRect/>
          </a:stretch>
        </p:blipFill>
        <p:spPr>
          <a:xfrm>
            <a:off x="2000889" y="5031977"/>
            <a:ext cx="3903980" cy="1819910"/>
          </a:xfrm>
          <a:prstGeom prst="rect">
            <a:avLst/>
          </a:prstGeom>
        </p:spPr>
      </p:pic>
    </p:spTree>
    <p:extLst>
      <p:ext uri="{BB962C8B-B14F-4D97-AF65-F5344CB8AC3E}">
        <p14:creationId xmlns:p14="http://schemas.microsoft.com/office/powerpoint/2010/main" val="4272865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26D6E7E9-B230-4793-88A2-10107E492191}"/>
              </a:ext>
            </a:extLst>
          </p:cNvPr>
          <p:cNvSpPr txBox="1">
            <a:spLocks/>
          </p:cNvSpPr>
          <p:nvPr/>
        </p:nvSpPr>
        <p:spPr>
          <a:xfrm>
            <a:off x="828964" y="228405"/>
            <a:ext cx="10515600" cy="485970"/>
          </a:xfrm>
          <a:prstGeom prst="rect">
            <a:avLst/>
          </a:prstGeom>
          <a:solidFill>
            <a:schemeClr val="accent5">
              <a:lumMod val="60000"/>
              <a:lumOff val="40000"/>
            </a:schemeClr>
          </a:solidFill>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chemeClr val="accent2">
                    <a:lumMod val="75000"/>
                  </a:schemeClr>
                </a:solidFill>
                <a:latin typeface="Arial" panose="020B0604020202020204" pitchFamily="34" charset="0"/>
                <a:cs typeface="Arial" panose="020B0604020202020204" pitchFamily="34" charset="0"/>
              </a:rPr>
              <a:t>5.LECONS APPRISES</a:t>
            </a:r>
            <a:endParaRPr lang="fr-FR" sz="1800" dirty="0">
              <a:solidFill>
                <a:schemeClr val="accent2">
                  <a:lumMod val="75000"/>
                </a:schemeClr>
              </a:solidFill>
              <a:effectLst/>
              <a:latin typeface="Gill Sans MT" panose="020B0502020104020203" pitchFamily="34" charset="0"/>
              <a:ea typeface="Gill Sans MT" panose="020B0502020104020203" pitchFamily="34" charset="0"/>
              <a:cs typeface="Gill Sans MT" panose="020B0502020104020203" pitchFamily="34" charset="0"/>
            </a:endParaRPr>
          </a:p>
        </p:txBody>
      </p:sp>
      <p:sp>
        <p:nvSpPr>
          <p:cNvPr id="4" name="Espace réservé du contenu 3">
            <a:extLst>
              <a:ext uri="{FF2B5EF4-FFF2-40B4-BE49-F238E27FC236}">
                <a16:creationId xmlns:a16="http://schemas.microsoft.com/office/drawing/2014/main" id="{A4CD94D2-6AA5-A768-A1D2-2F7D7A9CFD14}"/>
              </a:ext>
            </a:extLst>
          </p:cNvPr>
          <p:cNvSpPr>
            <a:spLocks noGrp="1"/>
          </p:cNvSpPr>
          <p:nvPr>
            <p:ph idx="1"/>
          </p:nvPr>
        </p:nvSpPr>
        <p:spPr>
          <a:xfrm>
            <a:off x="821269" y="766080"/>
            <a:ext cx="10515600" cy="5515170"/>
          </a:xfrm>
        </p:spPr>
        <p:txBody>
          <a:bodyPr>
            <a:noAutofit/>
          </a:bodyPr>
          <a:lstStyle/>
          <a:p>
            <a:pPr marL="342900" lvl="0" indent="-342900">
              <a:lnSpc>
                <a:spcPct val="150000"/>
              </a:lnSpc>
              <a:buFont typeface="Wingdings" panose="05000000000000000000" pitchFamily="2" charset="2"/>
              <a:buChar char=""/>
            </a:pPr>
            <a:r>
              <a:rPr lang="fr-FR" sz="2300" dirty="0">
                <a:effectLst/>
                <a:latin typeface="Gill Sans MT" panose="020B0502020104020203" pitchFamily="34" charset="0"/>
                <a:ea typeface="Gill Sans MT" panose="020B0502020104020203" pitchFamily="34" charset="0"/>
                <a:cs typeface="Gill Sans MT" panose="020B0502020104020203" pitchFamily="34" charset="0"/>
              </a:rPr>
              <a:t>Autonomisation plus accrue des OPB pour une mise en valeur durable des terres ;</a:t>
            </a:r>
          </a:p>
          <a:p>
            <a:pPr marL="342900" lvl="0" indent="-342900">
              <a:lnSpc>
                <a:spcPct val="150000"/>
              </a:lnSpc>
              <a:buFont typeface="Wingdings" panose="05000000000000000000" pitchFamily="2" charset="2"/>
              <a:buChar char=""/>
            </a:pPr>
            <a:r>
              <a:rPr lang="fr-FR" sz="2300" dirty="0">
                <a:effectLst/>
                <a:latin typeface="Gill Sans MT" panose="020B0502020104020203" pitchFamily="34" charset="0"/>
                <a:ea typeface="Gill Sans MT" panose="020B0502020104020203" pitchFamily="34" charset="0"/>
                <a:cs typeface="Gill Sans MT" panose="020B0502020104020203" pitchFamily="34" charset="0"/>
              </a:rPr>
              <a:t>Renforcement de la gouvernance au sein des OPB à travers les renforcements de capacités des membres des instances dirigeantes ;</a:t>
            </a:r>
          </a:p>
          <a:p>
            <a:pPr marL="342900" lvl="0" indent="-342900">
              <a:lnSpc>
                <a:spcPct val="150000"/>
              </a:lnSpc>
              <a:buFont typeface="Wingdings" panose="05000000000000000000" pitchFamily="2" charset="2"/>
              <a:buChar char=""/>
            </a:pPr>
            <a:r>
              <a:rPr lang="fr-FR" sz="2300" dirty="0">
                <a:effectLst/>
                <a:latin typeface="Gill Sans MT" panose="020B0502020104020203" pitchFamily="34" charset="0"/>
                <a:ea typeface="Gill Sans MT" panose="020B0502020104020203" pitchFamily="34" charset="0"/>
                <a:cs typeface="Gill Sans MT" panose="020B0502020104020203" pitchFamily="34" charset="0"/>
              </a:rPr>
              <a:t>Appui à la structuration des faitières : plusieurs OPB ont pu se conformer à la règlementation en vigueur et ont adhérer à des faitières dans les filières cibles du PAPFA/PAFA-4R ;</a:t>
            </a:r>
          </a:p>
          <a:p>
            <a:pPr marL="342900" lvl="0" indent="-342900">
              <a:lnSpc>
                <a:spcPct val="150000"/>
              </a:lnSpc>
              <a:buFont typeface="Wingdings" panose="05000000000000000000" pitchFamily="2" charset="2"/>
              <a:buChar char=""/>
            </a:pPr>
            <a:r>
              <a:rPr lang="fr-FR" sz="2300" dirty="0">
                <a:effectLst/>
                <a:latin typeface="Gill Sans MT" panose="020B0502020104020203" pitchFamily="34" charset="0"/>
                <a:ea typeface="Gill Sans MT" panose="020B0502020104020203" pitchFamily="34" charset="0"/>
                <a:cs typeface="Gill Sans MT" panose="020B0502020104020203" pitchFamily="34" charset="0"/>
              </a:rPr>
              <a:t>Mise en réseau : renforcement du partenariat et réseautage avec comme effet secondaire le renforcement du degré d’ouverture du monde paysan vers l’extérieur et l’instauration d’un climat de confiance entre les acteurs</a:t>
            </a:r>
            <a:endParaRPr lang="fr-FR" sz="2300" dirty="0"/>
          </a:p>
        </p:txBody>
      </p:sp>
      <p:pic>
        <p:nvPicPr>
          <p:cNvPr id="6" name="Image 5" descr="logo VF_01">
            <a:extLst>
              <a:ext uri="{FF2B5EF4-FFF2-40B4-BE49-F238E27FC236}">
                <a16:creationId xmlns:a16="http://schemas.microsoft.com/office/drawing/2014/main" id="{045F4699-F6B8-7474-D864-E6F2AE37BC4D}"/>
              </a:ext>
            </a:extLst>
          </p:cNvPr>
          <p:cNvPicPr>
            <a:picLocks noChangeAspect="1"/>
          </p:cNvPicPr>
          <p:nvPr/>
        </p:nvPicPr>
        <p:blipFill rotWithShape="1">
          <a:blip r:embed="rId2">
            <a:extLst>
              <a:ext uri="{28A0092B-C50C-407E-A947-70E740481C1C}">
                <a14:useLocalDpi xmlns:a14="http://schemas.microsoft.com/office/drawing/2010/main" val="0"/>
              </a:ext>
            </a:extLst>
          </a:blip>
          <a:srcRect r="6472"/>
          <a:stretch/>
        </p:blipFill>
        <p:spPr bwMode="auto">
          <a:xfrm>
            <a:off x="0" y="5945692"/>
            <a:ext cx="1967101" cy="912308"/>
          </a:xfrm>
          <a:prstGeom prst="rect">
            <a:avLst/>
          </a:prstGeom>
          <a:noFill/>
        </p:spPr>
      </p:pic>
      <p:pic>
        <p:nvPicPr>
          <p:cNvPr id="7" name="Image 6">
            <a:extLst>
              <a:ext uri="{FF2B5EF4-FFF2-40B4-BE49-F238E27FC236}">
                <a16:creationId xmlns:a16="http://schemas.microsoft.com/office/drawing/2014/main" id="{95CC10D6-E438-7A68-6C5A-BD1FB5E07A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92308" y="5945692"/>
            <a:ext cx="1748368" cy="851765"/>
          </a:xfrm>
          <a:prstGeom prst="rect">
            <a:avLst/>
          </a:prstGeom>
          <a:noFill/>
          <a:ln>
            <a:noFill/>
          </a:ln>
        </p:spPr>
      </p:pic>
    </p:spTree>
    <p:extLst>
      <p:ext uri="{BB962C8B-B14F-4D97-AF65-F5344CB8AC3E}">
        <p14:creationId xmlns:p14="http://schemas.microsoft.com/office/powerpoint/2010/main" val="2872084642"/>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logo VF_01">
            <a:extLst>
              <a:ext uri="{FF2B5EF4-FFF2-40B4-BE49-F238E27FC236}">
                <a16:creationId xmlns:a16="http://schemas.microsoft.com/office/drawing/2014/main" id="{47444CA3-0497-69FF-C6E6-79CB5D83D17F}"/>
              </a:ext>
            </a:extLst>
          </p:cNvPr>
          <p:cNvPicPr>
            <a:picLocks noChangeAspect="1"/>
          </p:cNvPicPr>
          <p:nvPr/>
        </p:nvPicPr>
        <p:blipFill rotWithShape="1">
          <a:blip r:embed="rId2">
            <a:extLst>
              <a:ext uri="{28A0092B-C50C-407E-A947-70E740481C1C}">
                <a14:useLocalDpi xmlns:a14="http://schemas.microsoft.com/office/drawing/2010/main" val="0"/>
              </a:ext>
            </a:extLst>
          </a:blip>
          <a:srcRect r="6472"/>
          <a:stretch/>
        </p:blipFill>
        <p:spPr bwMode="auto">
          <a:xfrm>
            <a:off x="0" y="5945692"/>
            <a:ext cx="1967101" cy="912308"/>
          </a:xfrm>
          <a:prstGeom prst="rect">
            <a:avLst/>
          </a:prstGeom>
          <a:noFill/>
        </p:spPr>
      </p:pic>
      <p:pic>
        <p:nvPicPr>
          <p:cNvPr id="7" name="Image 6">
            <a:extLst>
              <a:ext uri="{FF2B5EF4-FFF2-40B4-BE49-F238E27FC236}">
                <a16:creationId xmlns:a16="http://schemas.microsoft.com/office/drawing/2014/main" id="{0E05D4E9-3278-DF3E-E378-F74589931E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70871" y="5938259"/>
            <a:ext cx="1748368" cy="851765"/>
          </a:xfrm>
          <a:prstGeom prst="rect">
            <a:avLst/>
          </a:prstGeom>
          <a:noFill/>
          <a:ln>
            <a:noFill/>
          </a:ln>
        </p:spPr>
      </p:pic>
      <p:sp>
        <p:nvSpPr>
          <p:cNvPr id="5" name="Titre 1">
            <a:extLst>
              <a:ext uri="{FF2B5EF4-FFF2-40B4-BE49-F238E27FC236}">
                <a16:creationId xmlns:a16="http://schemas.microsoft.com/office/drawing/2014/main" id="{26D6E7E9-B230-4793-88A2-10107E492191}"/>
              </a:ext>
            </a:extLst>
          </p:cNvPr>
          <p:cNvSpPr txBox="1">
            <a:spLocks/>
          </p:cNvSpPr>
          <p:nvPr/>
        </p:nvSpPr>
        <p:spPr>
          <a:xfrm>
            <a:off x="828964" y="228405"/>
            <a:ext cx="10515600" cy="525129"/>
          </a:xfrm>
          <a:prstGeom prst="rect">
            <a:avLst/>
          </a:prstGeom>
          <a:solidFill>
            <a:schemeClr val="accent5">
              <a:lumMod val="60000"/>
              <a:lumOff val="4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chemeClr val="accent2">
                    <a:lumMod val="75000"/>
                  </a:schemeClr>
                </a:solidFill>
                <a:latin typeface="Arial" panose="020B0604020202020204" pitchFamily="34" charset="0"/>
                <a:cs typeface="Arial" panose="020B0604020202020204" pitchFamily="34" charset="0"/>
              </a:rPr>
              <a:t>5.DEFIS DE DURABILITE</a:t>
            </a:r>
          </a:p>
        </p:txBody>
      </p:sp>
      <p:sp>
        <p:nvSpPr>
          <p:cNvPr id="4" name="Espace réservé du contenu 3">
            <a:extLst>
              <a:ext uri="{FF2B5EF4-FFF2-40B4-BE49-F238E27FC236}">
                <a16:creationId xmlns:a16="http://schemas.microsoft.com/office/drawing/2014/main" id="{DDECB4FD-08E2-5DCE-BEF4-97DAD54A1E9B}"/>
              </a:ext>
            </a:extLst>
          </p:cNvPr>
          <p:cNvSpPr>
            <a:spLocks noGrp="1"/>
          </p:cNvSpPr>
          <p:nvPr>
            <p:ph idx="1"/>
          </p:nvPr>
        </p:nvSpPr>
        <p:spPr>
          <a:xfrm>
            <a:off x="330200" y="753534"/>
            <a:ext cx="11709400" cy="6104466"/>
          </a:xfrm>
        </p:spPr>
        <p:txBody>
          <a:bodyPr>
            <a:normAutofit fontScale="32500" lnSpcReduction="20000"/>
          </a:bodyPr>
          <a:lstStyle/>
          <a:p>
            <a:pPr marL="342900" lvl="0" indent="-342900" algn="just">
              <a:lnSpc>
                <a:spcPct val="115000"/>
              </a:lnSpc>
              <a:spcAft>
                <a:spcPts val="600"/>
              </a:spcAft>
              <a:buFont typeface="Wingdings" panose="05000000000000000000" pitchFamily="2" charset="2"/>
              <a:buChar char=""/>
            </a:pPr>
            <a:r>
              <a:rPr lang="fr-FR" sz="6200" dirty="0">
                <a:solidFill>
                  <a:srgbClr val="000000"/>
                </a:solidFill>
                <a:effectLst/>
                <a:latin typeface="Arial" panose="020B0604020202020204" pitchFamily="34" charset="0"/>
                <a:ea typeface="Calibri" panose="020F0502020204030204" pitchFamily="34" charset="0"/>
              </a:rPr>
              <a:t>Suivi-rapproché des bénéficiaires de SPAM assuré par le réseau des conseillers agricoles avec l’appui des agents de terrains/ MARAH (structures pérennes d’appui-conseil)</a:t>
            </a:r>
          </a:p>
          <a:p>
            <a:pPr marL="342900" lvl="0" indent="-342900" algn="just">
              <a:lnSpc>
                <a:spcPct val="115000"/>
              </a:lnSpc>
              <a:spcAft>
                <a:spcPts val="600"/>
              </a:spcAft>
              <a:buFont typeface="Wingdings" panose="05000000000000000000" pitchFamily="2" charset="2"/>
              <a:buChar char=""/>
            </a:pPr>
            <a:r>
              <a:rPr lang="fr-FR" sz="6200" dirty="0">
                <a:solidFill>
                  <a:srgbClr val="000000"/>
                </a:solidFill>
                <a:effectLst/>
                <a:latin typeface="Arial" panose="020B0604020202020204" pitchFamily="34" charset="0"/>
                <a:ea typeface="Calibri" panose="020F0502020204030204" pitchFamily="34" charset="0"/>
              </a:rPr>
              <a:t>Identification de 2 animateurs endogènes au sein de chaque OPB bénéficiaires de SPAM afin de faciliter l’accompagnement de proximité. </a:t>
            </a:r>
          </a:p>
          <a:p>
            <a:pPr marL="342900" lvl="0" indent="-342900" algn="just">
              <a:lnSpc>
                <a:spcPct val="115000"/>
              </a:lnSpc>
              <a:spcAft>
                <a:spcPts val="600"/>
              </a:spcAft>
              <a:buFont typeface="Wingdings" panose="05000000000000000000" pitchFamily="2" charset="2"/>
              <a:buChar char=""/>
            </a:pPr>
            <a:r>
              <a:rPr lang="fr-FR" sz="6200" dirty="0">
                <a:solidFill>
                  <a:srgbClr val="000000"/>
                </a:solidFill>
                <a:effectLst/>
                <a:latin typeface="Arial" panose="020B0604020202020204" pitchFamily="34" charset="0"/>
                <a:ea typeface="Calibri" panose="020F0502020204030204" pitchFamily="34" charset="0"/>
              </a:rPr>
              <a:t>Identification/répertoire de personnes ressources (paysans relais, aménagiste, brigadiers phytosanitaires, …) dans la zone d’intervention pour apporter leurs expertises dans l’accompagnement des OPB bénéficiaires de SPAM.  </a:t>
            </a:r>
          </a:p>
          <a:p>
            <a:pPr marL="342900" lvl="0" indent="-342900" algn="just">
              <a:lnSpc>
                <a:spcPct val="115000"/>
              </a:lnSpc>
              <a:spcAft>
                <a:spcPts val="600"/>
              </a:spcAft>
              <a:buFont typeface="Wingdings" panose="05000000000000000000" pitchFamily="2" charset="2"/>
              <a:buChar char=""/>
            </a:pPr>
            <a:r>
              <a:rPr lang="fr-FR" sz="6200" dirty="0">
                <a:solidFill>
                  <a:srgbClr val="000000"/>
                </a:solidFill>
                <a:effectLst/>
                <a:latin typeface="Arial" panose="020B0604020202020204" pitchFamily="34" charset="0"/>
                <a:ea typeface="Calibri" panose="020F0502020204030204" pitchFamily="34" charset="0"/>
              </a:rPr>
              <a:t>Mise en relation avec les fournisseurs d’intrants, les IF/IMF et les opérateurs de marché (autonomisation des OPB et la durabilité des actions). </a:t>
            </a:r>
          </a:p>
          <a:p>
            <a:pPr marL="342900" lvl="0" indent="-342900" algn="just">
              <a:lnSpc>
                <a:spcPct val="115000"/>
              </a:lnSpc>
              <a:spcAft>
                <a:spcPts val="600"/>
              </a:spcAft>
              <a:buFont typeface="Wingdings" panose="05000000000000000000" pitchFamily="2" charset="2"/>
              <a:buChar char=""/>
            </a:pPr>
            <a:r>
              <a:rPr lang="fr-FR" sz="6200" dirty="0">
                <a:solidFill>
                  <a:srgbClr val="000000"/>
                </a:solidFill>
                <a:effectLst/>
                <a:latin typeface="Arial" panose="020B0604020202020204" pitchFamily="34" charset="0"/>
                <a:ea typeface="Calibri" panose="020F0502020204030204" pitchFamily="34" charset="0"/>
              </a:rPr>
              <a:t>Actions de renforcement de capacités des bénéficiaires constituent des facteurs de durabilité des acquis qui sont appropriés et mis en application. </a:t>
            </a:r>
          </a:p>
          <a:p>
            <a:pPr marL="342900" lvl="0" indent="-342900" algn="just">
              <a:lnSpc>
                <a:spcPct val="115000"/>
              </a:lnSpc>
              <a:spcAft>
                <a:spcPts val="600"/>
              </a:spcAft>
              <a:buFont typeface="Wingdings" panose="05000000000000000000" pitchFamily="2" charset="2"/>
              <a:buChar char=""/>
            </a:pPr>
            <a:r>
              <a:rPr lang="fr-FR" sz="6200" dirty="0">
                <a:solidFill>
                  <a:srgbClr val="000000"/>
                </a:solidFill>
                <a:effectLst/>
                <a:latin typeface="Arial" panose="020B0604020202020204" pitchFamily="34" charset="0"/>
                <a:ea typeface="Calibri" panose="020F0502020204030204" pitchFamily="34" charset="0"/>
              </a:rPr>
              <a:t>Contribution des bénéficiaires dans le mode de financement est gage de maintien de la durabilité des appuis. </a:t>
            </a:r>
          </a:p>
          <a:p>
            <a:pPr marL="342900" lvl="0" indent="-342900" algn="just">
              <a:lnSpc>
                <a:spcPct val="115000"/>
              </a:lnSpc>
              <a:buFont typeface="Wingdings" panose="05000000000000000000" pitchFamily="2" charset="2"/>
              <a:buChar char=""/>
            </a:pPr>
            <a:r>
              <a:rPr lang="fr-FR" sz="6200" dirty="0">
                <a:solidFill>
                  <a:srgbClr val="000000"/>
                </a:solidFill>
                <a:effectLst/>
                <a:latin typeface="Arial" panose="020B0604020202020204" pitchFamily="34" charset="0"/>
                <a:ea typeface="Calibri" panose="020F0502020204030204" pitchFamily="34" charset="0"/>
              </a:rPr>
              <a:t>Adhésion des SCOOP à une organisation faitière comme les unions, est un facteur d’intégration dans le système d’accompagnement de la filière (recherche de financement, de partenariat, de marché, …).</a:t>
            </a:r>
          </a:p>
          <a:p>
            <a:pPr marL="0" indent="0">
              <a:buNone/>
            </a:pPr>
            <a:endParaRPr lang="fr-FR" dirty="0"/>
          </a:p>
        </p:txBody>
      </p:sp>
    </p:spTree>
    <p:extLst>
      <p:ext uri="{BB962C8B-B14F-4D97-AF65-F5344CB8AC3E}">
        <p14:creationId xmlns:p14="http://schemas.microsoft.com/office/powerpoint/2010/main" val="2222454209"/>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BF5A37-2A96-4070-A507-CFFC732819AC}"/>
              </a:ext>
            </a:extLst>
          </p:cNvPr>
          <p:cNvSpPr/>
          <p:nvPr/>
        </p:nvSpPr>
        <p:spPr>
          <a:xfrm>
            <a:off x="559254" y="4127330"/>
            <a:ext cx="11029950" cy="769441"/>
          </a:xfrm>
          <a:prstGeom prst="rect">
            <a:avLst/>
          </a:prstGeom>
          <a:noFill/>
        </p:spPr>
        <p:txBody>
          <a:bodyPr wrap="square" lIns="91440" tIns="45720" rIns="91440" bIns="45720">
            <a:spAutoFit/>
          </a:bodyPr>
          <a:lstStyle/>
          <a:p>
            <a:pPr algn="ctr"/>
            <a:r>
              <a:rPr lang="fr-FR"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cs typeface="Arial" panose="020B0604020202020204" pitchFamily="34" charset="0"/>
              </a:rPr>
              <a:t>MERCI DE VOTRE AIMABLE ATTENTION</a:t>
            </a:r>
            <a:endParaRPr lang="fr-FR" sz="4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Arial" panose="020B0604020202020204" pitchFamily="34" charset="0"/>
              <a:cs typeface="Arial" panose="020B0604020202020204" pitchFamily="34" charset="0"/>
            </a:endParaRPr>
          </a:p>
        </p:txBody>
      </p:sp>
      <p:pic>
        <p:nvPicPr>
          <p:cNvPr id="2" name="Image 1" descr="logo VF_01">
            <a:extLst>
              <a:ext uri="{FF2B5EF4-FFF2-40B4-BE49-F238E27FC236}">
                <a16:creationId xmlns:a16="http://schemas.microsoft.com/office/drawing/2014/main" id="{70A37213-6520-775D-6443-995891A9F6AB}"/>
              </a:ext>
            </a:extLst>
          </p:cNvPr>
          <p:cNvPicPr>
            <a:picLocks noChangeAspect="1"/>
          </p:cNvPicPr>
          <p:nvPr/>
        </p:nvPicPr>
        <p:blipFill rotWithShape="1">
          <a:blip r:embed="rId3">
            <a:extLst>
              <a:ext uri="{28A0092B-C50C-407E-A947-70E740481C1C}">
                <a14:useLocalDpi xmlns:a14="http://schemas.microsoft.com/office/drawing/2010/main" val="0"/>
              </a:ext>
            </a:extLst>
          </a:blip>
          <a:srcRect r="6472"/>
          <a:stretch/>
        </p:blipFill>
        <p:spPr bwMode="auto">
          <a:xfrm>
            <a:off x="0" y="5945692"/>
            <a:ext cx="1967101" cy="912308"/>
          </a:xfrm>
          <a:prstGeom prst="rect">
            <a:avLst/>
          </a:prstGeom>
          <a:noFill/>
        </p:spPr>
      </p:pic>
      <p:pic>
        <p:nvPicPr>
          <p:cNvPr id="4" name="Image 3">
            <a:extLst>
              <a:ext uri="{FF2B5EF4-FFF2-40B4-BE49-F238E27FC236}">
                <a16:creationId xmlns:a16="http://schemas.microsoft.com/office/drawing/2014/main" id="{3D581D09-DE4B-2857-8A24-C65EDA4FC5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363808" y="5975963"/>
            <a:ext cx="1748368" cy="851765"/>
          </a:xfrm>
          <a:prstGeom prst="rect">
            <a:avLst/>
          </a:prstGeom>
          <a:noFill/>
          <a:ln>
            <a:noFill/>
          </a:ln>
        </p:spPr>
      </p:pic>
      <p:pic>
        <p:nvPicPr>
          <p:cNvPr id="5" name="Image 4">
            <a:extLst>
              <a:ext uri="{FF2B5EF4-FFF2-40B4-BE49-F238E27FC236}">
                <a16:creationId xmlns:a16="http://schemas.microsoft.com/office/drawing/2014/main" id="{62896C59-66FC-A0F0-AF92-12B5428C27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5057" y="259100"/>
            <a:ext cx="4246317" cy="3868230"/>
          </a:xfrm>
          <a:prstGeom prst="rect">
            <a:avLst/>
          </a:prstGeom>
        </p:spPr>
      </p:pic>
    </p:spTree>
    <p:extLst>
      <p:ext uri="{BB962C8B-B14F-4D97-AF65-F5344CB8AC3E}">
        <p14:creationId xmlns:p14="http://schemas.microsoft.com/office/powerpoint/2010/main" val="3615988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25F34B-D84F-4D66-A8D3-6AFC4E8388F9}"/>
              </a:ext>
            </a:extLst>
          </p:cNvPr>
          <p:cNvSpPr>
            <a:spLocks noGrp="1"/>
          </p:cNvSpPr>
          <p:nvPr>
            <p:ph type="ctrTitle"/>
          </p:nvPr>
        </p:nvSpPr>
        <p:spPr>
          <a:xfrm>
            <a:off x="1523999" y="239699"/>
            <a:ext cx="9144000" cy="617551"/>
          </a:xfrm>
          <a:solidFill>
            <a:schemeClr val="accent5">
              <a:lumMod val="60000"/>
              <a:lumOff val="40000"/>
            </a:schemeClr>
          </a:solidFill>
        </p:spPr>
        <p:txBody>
          <a:bodyPr>
            <a:normAutofit fontScale="90000"/>
          </a:bodyPr>
          <a:lstStyle/>
          <a:p>
            <a:pPr algn="l"/>
            <a:r>
              <a:rPr lang="fr-FR" sz="4400" b="1" dirty="0">
                <a:solidFill>
                  <a:schemeClr val="accent2">
                    <a:lumMod val="75000"/>
                  </a:schemeClr>
                </a:solidFill>
                <a:latin typeface="Arial Narrow" panose="020B0606020202030204" pitchFamily="34" charset="0"/>
              </a:rPr>
              <a:t>PLAN DE PRESENTATION</a:t>
            </a:r>
          </a:p>
        </p:txBody>
      </p:sp>
      <p:sp>
        <p:nvSpPr>
          <p:cNvPr id="3" name="Sous-titre 2">
            <a:extLst>
              <a:ext uri="{FF2B5EF4-FFF2-40B4-BE49-F238E27FC236}">
                <a16:creationId xmlns:a16="http://schemas.microsoft.com/office/drawing/2014/main" id="{CEE439B9-AADA-4F8E-9507-56B1A25C08F8}"/>
              </a:ext>
            </a:extLst>
          </p:cNvPr>
          <p:cNvSpPr>
            <a:spLocks noGrp="1"/>
          </p:cNvSpPr>
          <p:nvPr>
            <p:ph type="subTitle" idx="1"/>
          </p:nvPr>
        </p:nvSpPr>
        <p:spPr>
          <a:xfrm>
            <a:off x="2300703" y="857250"/>
            <a:ext cx="9506673" cy="5153486"/>
          </a:xfrm>
        </p:spPr>
        <p:txBody>
          <a:bodyPr>
            <a:noAutofit/>
          </a:bodyPr>
          <a:lstStyle/>
          <a:p>
            <a:pPr marL="514350" indent="-514350" algn="just">
              <a:lnSpc>
                <a:spcPct val="170000"/>
              </a:lnSpc>
              <a:spcBef>
                <a:spcPts val="0"/>
              </a:spcBef>
              <a:buFont typeface="Wingdings" panose="05000000000000000000" pitchFamily="2" charset="2"/>
              <a:buChar char="q"/>
            </a:pPr>
            <a:r>
              <a:rPr lang="fr-FR" sz="2800" b="1" dirty="0">
                <a:latin typeface="Arial" panose="020B0604020202020204" pitchFamily="34" charset="0"/>
                <a:cs typeface="Arial" panose="020B0604020202020204" pitchFamily="34" charset="0"/>
              </a:rPr>
              <a:t>Aperçu sur le PAPFA/PAFA-4R</a:t>
            </a:r>
          </a:p>
          <a:p>
            <a:pPr marL="514350" indent="-514350" algn="just">
              <a:lnSpc>
                <a:spcPct val="170000"/>
              </a:lnSpc>
              <a:spcBef>
                <a:spcPts val="0"/>
              </a:spcBef>
              <a:buFont typeface="Wingdings" panose="05000000000000000000" pitchFamily="2" charset="2"/>
              <a:buChar char="q"/>
            </a:pPr>
            <a:r>
              <a:rPr lang="fr-FR" sz="2800" b="1" dirty="0">
                <a:latin typeface="Arial" panose="020B0604020202020204" pitchFamily="34" charset="0"/>
                <a:cs typeface="Arial" panose="020B0604020202020204" pitchFamily="34" charset="0"/>
              </a:rPr>
              <a:t>Introduction sur l’approche</a:t>
            </a:r>
          </a:p>
          <a:p>
            <a:pPr marL="514350" indent="-514350" algn="just">
              <a:lnSpc>
                <a:spcPct val="170000"/>
              </a:lnSpc>
              <a:spcBef>
                <a:spcPts val="0"/>
              </a:spcBef>
              <a:buFont typeface="Wingdings" panose="05000000000000000000" pitchFamily="2" charset="2"/>
              <a:buChar char="q"/>
            </a:pPr>
            <a:r>
              <a:rPr lang="fr-FR" sz="2800" b="1" dirty="0">
                <a:latin typeface="Arial" panose="020B0604020202020204" pitchFamily="34" charset="0"/>
                <a:cs typeface="Arial" panose="020B0604020202020204" pitchFamily="34" charset="0"/>
              </a:rPr>
              <a:t>Définition du concept SPAM</a:t>
            </a:r>
          </a:p>
          <a:p>
            <a:pPr marL="514350" indent="-514350" algn="just">
              <a:lnSpc>
                <a:spcPct val="170000"/>
              </a:lnSpc>
              <a:spcBef>
                <a:spcPts val="0"/>
              </a:spcBef>
              <a:buFont typeface="Wingdings" panose="05000000000000000000" pitchFamily="2" charset="2"/>
              <a:buChar char="q"/>
            </a:pPr>
            <a:r>
              <a:rPr lang="fr-FR" sz="2800" b="1" dirty="0">
                <a:latin typeface="Arial" panose="020B0604020202020204" pitchFamily="34" charset="0"/>
                <a:cs typeface="Arial" panose="020B0604020202020204" pitchFamily="34" charset="0"/>
              </a:rPr>
              <a:t>Principes et conditions d’accès</a:t>
            </a:r>
          </a:p>
          <a:p>
            <a:pPr marL="514350" indent="-514350" algn="just">
              <a:lnSpc>
                <a:spcPct val="170000"/>
              </a:lnSpc>
              <a:spcBef>
                <a:spcPts val="0"/>
              </a:spcBef>
              <a:buFont typeface="Wingdings" panose="05000000000000000000" pitchFamily="2" charset="2"/>
              <a:buChar char="q"/>
            </a:pPr>
            <a:r>
              <a:rPr lang="fr-FR" sz="2800" b="1" dirty="0">
                <a:latin typeface="Arial" panose="020B0604020202020204" pitchFamily="34" charset="0"/>
                <a:cs typeface="Arial" panose="020B0604020202020204" pitchFamily="34" charset="0"/>
              </a:rPr>
              <a:t>Processus de mise en œuvre</a:t>
            </a:r>
          </a:p>
          <a:p>
            <a:pPr marL="514350" indent="-514350" algn="just">
              <a:lnSpc>
                <a:spcPct val="170000"/>
              </a:lnSpc>
              <a:spcBef>
                <a:spcPts val="0"/>
              </a:spcBef>
              <a:buFont typeface="Wingdings" panose="05000000000000000000" pitchFamily="2" charset="2"/>
              <a:buChar char="q"/>
            </a:pPr>
            <a:r>
              <a:rPr lang="fr-FR" sz="2800" b="1" dirty="0">
                <a:latin typeface="Arial" panose="020B0604020202020204" pitchFamily="34" charset="0"/>
                <a:cs typeface="Arial" panose="020B0604020202020204" pitchFamily="34" charset="0"/>
              </a:rPr>
              <a:t>Résultats obtenus</a:t>
            </a:r>
          </a:p>
          <a:p>
            <a:pPr marL="514350" indent="-514350" algn="just">
              <a:lnSpc>
                <a:spcPct val="170000"/>
              </a:lnSpc>
              <a:spcBef>
                <a:spcPts val="0"/>
              </a:spcBef>
              <a:buFont typeface="Wingdings" panose="05000000000000000000" pitchFamily="2" charset="2"/>
              <a:buChar char="q"/>
            </a:pPr>
            <a:r>
              <a:rPr lang="fr-FR" sz="2800" b="1" dirty="0">
                <a:latin typeface="Arial" panose="020B0604020202020204" pitchFamily="34" charset="0"/>
                <a:cs typeface="Arial" panose="020B0604020202020204" pitchFamily="34" charset="0"/>
              </a:rPr>
              <a:t>Leçons apprises</a:t>
            </a:r>
          </a:p>
          <a:p>
            <a:pPr marL="514350" indent="-514350" algn="just">
              <a:lnSpc>
                <a:spcPct val="170000"/>
              </a:lnSpc>
              <a:spcBef>
                <a:spcPts val="0"/>
              </a:spcBef>
              <a:buFont typeface="Wingdings" panose="05000000000000000000" pitchFamily="2" charset="2"/>
              <a:buChar char="q"/>
            </a:pPr>
            <a:r>
              <a:rPr lang="fr-FR" sz="2800" b="1" dirty="0">
                <a:latin typeface="Arial" panose="020B0604020202020204" pitchFamily="34" charset="0"/>
                <a:cs typeface="Arial" panose="020B0604020202020204" pitchFamily="34" charset="0"/>
              </a:rPr>
              <a:t>Défis de durabilité</a:t>
            </a:r>
          </a:p>
        </p:txBody>
      </p:sp>
      <p:pic>
        <p:nvPicPr>
          <p:cNvPr id="4" name="Image 3" descr="logo VF_01">
            <a:extLst>
              <a:ext uri="{FF2B5EF4-FFF2-40B4-BE49-F238E27FC236}">
                <a16:creationId xmlns:a16="http://schemas.microsoft.com/office/drawing/2014/main" id="{2020467C-59AE-35EE-1B36-3859B9249721}"/>
              </a:ext>
            </a:extLst>
          </p:cNvPr>
          <p:cNvPicPr>
            <a:picLocks noChangeAspect="1"/>
          </p:cNvPicPr>
          <p:nvPr/>
        </p:nvPicPr>
        <p:blipFill rotWithShape="1">
          <a:blip r:embed="rId2">
            <a:extLst>
              <a:ext uri="{28A0092B-C50C-407E-A947-70E740481C1C}">
                <a14:useLocalDpi xmlns:a14="http://schemas.microsoft.com/office/drawing/2010/main" val="0"/>
              </a:ext>
            </a:extLst>
          </a:blip>
          <a:srcRect r="6472"/>
          <a:stretch/>
        </p:blipFill>
        <p:spPr bwMode="auto">
          <a:xfrm>
            <a:off x="0" y="5945692"/>
            <a:ext cx="1967101" cy="912308"/>
          </a:xfrm>
          <a:prstGeom prst="rect">
            <a:avLst/>
          </a:prstGeom>
          <a:noFill/>
        </p:spPr>
      </p:pic>
      <p:pic>
        <p:nvPicPr>
          <p:cNvPr id="5" name="Image 4">
            <a:extLst>
              <a:ext uri="{FF2B5EF4-FFF2-40B4-BE49-F238E27FC236}">
                <a16:creationId xmlns:a16="http://schemas.microsoft.com/office/drawing/2014/main" id="{E07F8734-25E0-5B56-2C44-B3C50D310A1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92308" y="5945692"/>
            <a:ext cx="1748368" cy="851765"/>
          </a:xfrm>
          <a:prstGeom prst="rect">
            <a:avLst/>
          </a:prstGeom>
          <a:noFill/>
          <a:ln>
            <a:noFill/>
          </a:ln>
        </p:spPr>
      </p:pic>
    </p:spTree>
    <p:extLst>
      <p:ext uri="{BB962C8B-B14F-4D97-AF65-F5344CB8AC3E}">
        <p14:creationId xmlns:p14="http://schemas.microsoft.com/office/powerpoint/2010/main" val="146049370"/>
      </p:ext>
    </p:extLst>
  </p:cSld>
  <p:clrMapOvr>
    <a:masterClrMapping/>
  </p:clrMapOvr>
  <p:transition spd="med">
    <p:pull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extLst>
              <p:ext uri="{D42A27DB-BD31-4B8C-83A1-F6EECF244321}">
                <p14:modId xmlns:p14="http://schemas.microsoft.com/office/powerpoint/2010/main" val="370785489"/>
              </p:ext>
            </p:extLst>
          </p:nvPr>
        </p:nvGraphicFramePr>
        <p:xfrm>
          <a:off x="1885720" y="86522"/>
          <a:ext cx="8644128" cy="611540"/>
        </p:xfrm>
        <a:graphic>
          <a:graphicData uri="http://schemas.openxmlformats.org/drawingml/2006/table">
            <a:tbl>
              <a:tblPr/>
              <a:tblGrid>
                <a:gridCol w="8644128">
                  <a:extLst>
                    <a:ext uri="{9D8B030D-6E8A-4147-A177-3AD203B41FA5}">
                      <a16:colId xmlns:a16="http://schemas.microsoft.com/office/drawing/2014/main" val="4066718711"/>
                    </a:ext>
                  </a:extLst>
                </a:gridCol>
              </a:tblGrid>
              <a:tr h="611540">
                <a:tc>
                  <a:txBody>
                    <a:bodyPr/>
                    <a:lstStyle/>
                    <a:p>
                      <a:pPr marL="92075" indent="0" algn="ctr" fontAlgn="ctr"/>
                      <a:r>
                        <a:rPr lang="fr-FR" sz="3200" b="1" i="0" u="none" strike="noStrike" dirty="0">
                          <a:solidFill>
                            <a:schemeClr val="accent2"/>
                          </a:solidFill>
                          <a:effectLst/>
                          <a:latin typeface="Arial" panose="020B0604020202020204" pitchFamily="34" charset="0"/>
                          <a:cs typeface="Arial" panose="020B0604020202020204" pitchFamily="34" charset="0"/>
                        </a:rPr>
                        <a:t>APERCU SUR LE PAPFA/PAFA-4R</a:t>
                      </a:r>
                    </a:p>
                  </a:txBody>
                  <a:tcPr marL="0" marR="0" marT="0" marB="0" anchor="ctr">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287612742"/>
                  </a:ext>
                </a:extLst>
              </a:tr>
            </a:tbl>
          </a:graphicData>
        </a:graphic>
      </p:graphicFrame>
      <p:pic>
        <p:nvPicPr>
          <p:cNvPr id="17" name="Image 16" descr="logo VF_01">
            <a:extLst>
              <a:ext uri="{FF2B5EF4-FFF2-40B4-BE49-F238E27FC236}">
                <a16:creationId xmlns:a16="http://schemas.microsoft.com/office/drawing/2014/main" id="{B64DE51E-E15F-4264-B9AE-8C3E41B82FB3}"/>
              </a:ext>
            </a:extLst>
          </p:cNvPr>
          <p:cNvPicPr/>
          <p:nvPr/>
        </p:nvPicPr>
        <p:blipFill rotWithShape="1">
          <a:blip r:embed="rId3" cstate="print">
            <a:extLst>
              <a:ext uri="{28A0092B-C50C-407E-A947-70E740481C1C}">
                <a14:useLocalDpi xmlns:a14="http://schemas.microsoft.com/office/drawing/2010/main" val="0"/>
              </a:ext>
            </a:extLst>
          </a:blip>
          <a:srcRect l="7587" t="18246" r="4319" b="25005"/>
          <a:stretch/>
        </p:blipFill>
        <p:spPr bwMode="auto">
          <a:xfrm>
            <a:off x="0" y="6181344"/>
            <a:ext cx="1865376" cy="676656"/>
          </a:xfrm>
          <a:prstGeom prst="rect">
            <a:avLst/>
          </a:prstGeom>
          <a:noFill/>
          <a:ln>
            <a:noFill/>
          </a:ln>
          <a:extLst>
            <a:ext uri="{53640926-AAD7-44D8-BBD7-CCE9431645EC}">
              <a14:shadowObscured xmlns:a14="http://schemas.microsoft.com/office/drawing/2010/main"/>
            </a:ext>
          </a:extLst>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3710" y="6188546"/>
            <a:ext cx="1809329" cy="662252"/>
          </a:xfrm>
          <a:prstGeom prst="rect">
            <a:avLst/>
          </a:prstGeom>
        </p:spPr>
      </p:pic>
      <p:pic>
        <p:nvPicPr>
          <p:cNvPr id="23" name="Image 22"/>
          <p:cNvPicPr>
            <a:picLocks noChangeAspect="1"/>
          </p:cNvPicPr>
          <p:nvPr/>
        </p:nvPicPr>
        <p:blipFill rotWithShape="1">
          <a:blip r:embed="rId5"/>
          <a:srcRect t="1" r="8574" b="50671"/>
          <a:stretch/>
        </p:blipFill>
        <p:spPr>
          <a:xfrm>
            <a:off x="3118085" y="1008854"/>
            <a:ext cx="210331" cy="119968"/>
          </a:xfrm>
          <a:prstGeom prst="rect">
            <a:avLst/>
          </a:prstGeom>
        </p:spPr>
      </p:pic>
      <p:sp>
        <p:nvSpPr>
          <p:cNvPr id="44" name="Rectangle 43"/>
          <p:cNvSpPr/>
          <p:nvPr/>
        </p:nvSpPr>
        <p:spPr>
          <a:xfrm>
            <a:off x="786810" y="1141801"/>
            <a:ext cx="3915021" cy="1569660"/>
          </a:xfrm>
          <a:prstGeom prst="rect">
            <a:avLst/>
          </a:prstGeom>
          <a:solidFill>
            <a:schemeClr val="accent6">
              <a:lumMod val="40000"/>
              <a:lumOff val="60000"/>
            </a:schemeClr>
          </a:solidFill>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fr-FR" sz="2400" i="0" u="none" strike="noStrike" kern="0" cap="none" spc="0" normalizeH="0" baseline="0" noProof="0" dirty="0">
                <a:ln>
                  <a:noFill/>
                </a:ln>
                <a:solidFill>
                  <a:prstClr val="black"/>
                </a:solidFill>
                <a:effectLst/>
                <a:uLnTx/>
                <a:uFillTx/>
                <a:cs typeface="Calibri"/>
              </a:rPr>
              <a:t>Contribuer à la réduction de la pauvreté et stimuler la croissance économique </a:t>
            </a:r>
            <a:r>
              <a:rPr kumimoji="0" lang="fr-FR" sz="2400" b="0" i="0" u="none" strike="noStrike" kern="0" cap="none" spc="0" normalizeH="0" baseline="0" noProof="0" dirty="0">
                <a:ln>
                  <a:noFill/>
                </a:ln>
                <a:solidFill>
                  <a:prstClr val="black"/>
                </a:solidFill>
                <a:effectLst/>
                <a:uLnTx/>
                <a:uFillTx/>
                <a:cs typeface="Calibri"/>
              </a:rPr>
              <a:t>dans les 4 régions d’intervention</a:t>
            </a:r>
          </a:p>
        </p:txBody>
      </p:sp>
      <p:sp>
        <p:nvSpPr>
          <p:cNvPr id="45" name="Rectangle 44"/>
          <p:cNvSpPr/>
          <p:nvPr/>
        </p:nvSpPr>
        <p:spPr>
          <a:xfrm>
            <a:off x="4719788" y="1149469"/>
            <a:ext cx="6685402" cy="1446550"/>
          </a:xfrm>
          <a:prstGeom prst="rect">
            <a:avLst/>
          </a:prstGeom>
          <a:solidFill>
            <a:schemeClr val="accent6">
              <a:lumMod val="40000"/>
              <a:lumOff val="60000"/>
            </a:scheme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200" b="0" i="0" u="none" strike="noStrike" kern="0" cap="none" spc="0" normalizeH="0" baseline="0" noProof="0" dirty="0">
                <a:ln>
                  <a:noFill/>
                </a:ln>
                <a:solidFill>
                  <a:prstClr val="black"/>
                </a:solidFill>
                <a:effectLst/>
                <a:uLnTx/>
                <a:uFillTx/>
                <a:cs typeface="Calibri"/>
              </a:rPr>
              <a:t>Améliorer durablement la sécurité alimentaire et les revenus des exploitations agricoles intervenant dans la production et la valorisation de produits dans les filières riz, maraîchage, sésame et niébé, pisciculture et PFNL.</a:t>
            </a:r>
          </a:p>
        </p:txBody>
      </p:sp>
      <p:sp>
        <p:nvSpPr>
          <p:cNvPr id="50" name="Rectangle 49"/>
          <p:cNvSpPr/>
          <p:nvPr/>
        </p:nvSpPr>
        <p:spPr>
          <a:xfrm>
            <a:off x="795623" y="671972"/>
            <a:ext cx="3915021" cy="461665"/>
          </a:xfrm>
          <a:prstGeom prst="rect">
            <a:avLst/>
          </a:prstGeom>
          <a:solidFill>
            <a:srgbClr val="9BBB59">
              <a:lumMod val="60000"/>
              <a:lumOff val="40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prstClr val="black"/>
                </a:solidFill>
                <a:effectLst/>
                <a:uLnTx/>
                <a:uFillTx/>
                <a:cs typeface="Calibri"/>
              </a:rPr>
              <a:t>Objectif général</a:t>
            </a:r>
            <a:endParaRPr kumimoji="0" lang="fr-FR" sz="2400" b="1" i="0" u="none" strike="noStrike" kern="0" cap="none" spc="0" normalizeH="0" baseline="0" noProof="0" dirty="0">
              <a:ln>
                <a:noFill/>
              </a:ln>
              <a:solidFill>
                <a:prstClr val="black"/>
              </a:solidFill>
              <a:effectLst/>
              <a:uLnTx/>
              <a:uFillTx/>
            </a:endParaRPr>
          </a:p>
        </p:txBody>
      </p:sp>
      <p:sp>
        <p:nvSpPr>
          <p:cNvPr id="51" name="Rectangle 50"/>
          <p:cNvSpPr/>
          <p:nvPr/>
        </p:nvSpPr>
        <p:spPr>
          <a:xfrm>
            <a:off x="4710644" y="671971"/>
            <a:ext cx="5772810" cy="461665"/>
          </a:xfrm>
          <a:prstGeom prst="rect">
            <a:avLst/>
          </a:prstGeom>
          <a:solidFill>
            <a:srgbClr val="C3D69B"/>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prstClr val="black"/>
                </a:solidFill>
                <a:effectLst/>
                <a:uLnTx/>
                <a:uFillTx/>
                <a:cs typeface="Calibri"/>
              </a:rPr>
              <a:t>Objectif de développement</a:t>
            </a:r>
            <a:endParaRPr kumimoji="0" lang="fr-FR" sz="2400" b="1" i="0" u="none" strike="noStrike" kern="0" cap="none" spc="0" normalizeH="0" baseline="0" noProof="0" dirty="0">
              <a:ln>
                <a:noFill/>
              </a:ln>
              <a:solidFill>
                <a:prstClr val="black"/>
              </a:solidFill>
              <a:effectLst/>
              <a:uLnTx/>
              <a:uFillTx/>
            </a:endParaRPr>
          </a:p>
        </p:txBody>
      </p:sp>
      <p:sp>
        <p:nvSpPr>
          <p:cNvPr id="5" name="Rectangle 4">
            <a:extLst>
              <a:ext uri="{FF2B5EF4-FFF2-40B4-BE49-F238E27FC236}">
                <a16:creationId xmlns:a16="http://schemas.microsoft.com/office/drawing/2014/main" id="{796BC431-466B-DBE5-698C-7B5FEBD4175D}"/>
              </a:ext>
            </a:extLst>
          </p:cNvPr>
          <p:cNvSpPr/>
          <p:nvPr/>
        </p:nvSpPr>
        <p:spPr>
          <a:xfrm>
            <a:off x="91440" y="2987399"/>
            <a:ext cx="3547872" cy="1446550"/>
          </a:xfrm>
          <a:prstGeom prst="rect">
            <a:avLst/>
          </a:prstGeom>
          <a:solidFill>
            <a:srgbClr val="CCFFC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marL="342900" indent="-342900">
              <a:buFont typeface="Arial" panose="020B0604020202020204" pitchFamily="34" charset="0"/>
              <a:buChar char="•"/>
            </a:pPr>
            <a:r>
              <a:rPr lang="fr-FR" sz="2200" dirty="0">
                <a:solidFill>
                  <a:schemeClr val="accent6">
                    <a:lumMod val="50000"/>
                  </a:schemeClr>
                </a:solidFill>
                <a:latin typeface="Arial" panose="020B0604020202020204" pitchFamily="34" charset="0"/>
                <a:cs typeface="Arial" panose="020B0604020202020204" pitchFamily="34" charset="0"/>
              </a:rPr>
              <a:t>Sud-Ouest;</a:t>
            </a:r>
          </a:p>
          <a:p>
            <a:pPr marL="342900" indent="-342900">
              <a:buFont typeface="Arial" panose="020B0604020202020204" pitchFamily="34" charset="0"/>
              <a:buChar char="•"/>
            </a:pPr>
            <a:r>
              <a:rPr lang="fr-FR" sz="2200" dirty="0">
                <a:solidFill>
                  <a:schemeClr val="accent6">
                    <a:lumMod val="50000"/>
                  </a:schemeClr>
                </a:solidFill>
                <a:latin typeface="Arial" panose="020B0604020202020204" pitchFamily="34" charset="0"/>
                <a:cs typeface="Arial" panose="020B0604020202020204" pitchFamily="34" charset="0"/>
              </a:rPr>
              <a:t>Haust-Bassins; </a:t>
            </a:r>
          </a:p>
          <a:p>
            <a:pPr marL="342900" indent="-342900">
              <a:buFont typeface="Arial" panose="020B0604020202020204" pitchFamily="34" charset="0"/>
              <a:buChar char="•"/>
            </a:pPr>
            <a:r>
              <a:rPr lang="fr-FR" sz="2200" dirty="0">
                <a:solidFill>
                  <a:schemeClr val="accent6">
                    <a:lumMod val="50000"/>
                  </a:schemeClr>
                </a:solidFill>
                <a:latin typeface="Arial" panose="020B0604020202020204" pitchFamily="34" charset="0"/>
                <a:cs typeface="Arial" panose="020B0604020202020204" pitchFamily="34" charset="0"/>
              </a:rPr>
              <a:t>Cascades;</a:t>
            </a:r>
          </a:p>
          <a:p>
            <a:pPr marL="342900" indent="-342900">
              <a:buFont typeface="Arial" panose="020B0604020202020204" pitchFamily="34" charset="0"/>
              <a:buChar char="•"/>
            </a:pPr>
            <a:r>
              <a:rPr lang="fr-FR" sz="2200" dirty="0">
                <a:solidFill>
                  <a:schemeClr val="accent6">
                    <a:lumMod val="50000"/>
                  </a:schemeClr>
                </a:solidFill>
                <a:latin typeface="Arial" panose="020B0604020202020204" pitchFamily="34" charset="0"/>
                <a:cs typeface="Arial" panose="020B0604020202020204" pitchFamily="34" charset="0"/>
              </a:rPr>
              <a:t>Boucle du Mouhoun</a:t>
            </a:r>
          </a:p>
        </p:txBody>
      </p:sp>
      <p:pic>
        <p:nvPicPr>
          <p:cNvPr id="6" name="Image 5">
            <a:extLst>
              <a:ext uri="{FF2B5EF4-FFF2-40B4-BE49-F238E27FC236}">
                <a16:creationId xmlns:a16="http://schemas.microsoft.com/office/drawing/2014/main" id="{A06557AE-E1A0-0586-AEEB-FA105ACAF580}"/>
              </a:ext>
            </a:extLst>
          </p:cNvPr>
          <p:cNvPicPr>
            <a:picLocks noChangeAspect="1"/>
          </p:cNvPicPr>
          <p:nvPr/>
        </p:nvPicPr>
        <p:blipFill rotWithShape="1">
          <a:blip r:embed="rId6"/>
          <a:srcRect l="3482" t="2226" r="2665" b="12699"/>
          <a:stretch/>
        </p:blipFill>
        <p:spPr>
          <a:xfrm>
            <a:off x="134644" y="4346800"/>
            <a:ext cx="3502152" cy="192169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9" name="Image 8" descr="image3_02.png">
            <a:extLst>
              <a:ext uri="{FF2B5EF4-FFF2-40B4-BE49-F238E27FC236}">
                <a16:creationId xmlns:a16="http://schemas.microsoft.com/office/drawing/2014/main" id="{99E38F0B-D78A-4AE7-87D4-C11338EC19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97139" y="3622646"/>
            <a:ext cx="1707727" cy="1692283"/>
          </a:xfrm>
          <a:prstGeom prst="rect">
            <a:avLst/>
          </a:prstGeom>
        </p:spPr>
      </p:pic>
      <p:pic>
        <p:nvPicPr>
          <p:cNvPr id="11" name="Image 10" descr="image3_03.png">
            <a:extLst>
              <a:ext uri="{FF2B5EF4-FFF2-40B4-BE49-F238E27FC236}">
                <a16:creationId xmlns:a16="http://schemas.microsoft.com/office/drawing/2014/main" id="{EDED3FCA-1F12-B849-5B5F-F92E5B8C10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64456" y="3797065"/>
            <a:ext cx="1748790" cy="1709888"/>
          </a:xfrm>
          <a:prstGeom prst="rect">
            <a:avLst/>
          </a:prstGeom>
        </p:spPr>
      </p:pic>
      <p:pic>
        <p:nvPicPr>
          <p:cNvPr id="13" name="Image 12" descr="image3_05.png">
            <a:extLst>
              <a:ext uri="{FF2B5EF4-FFF2-40B4-BE49-F238E27FC236}">
                <a16:creationId xmlns:a16="http://schemas.microsoft.com/office/drawing/2014/main" id="{FC788783-0FB0-8C44-4008-6A6A0A0600E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83828" y="4969920"/>
            <a:ext cx="1904412" cy="1707658"/>
          </a:xfrm>
          <a:prstGeom prst="rect">
            <a:avLst/>
          </a:prstGeom>
        </p:spPr>
      </p:pic>
      <p:sp>
        <p:nvSpPr>
          <p:cNvPr id="14" name="Rectangle 13">
            <a:extLst>
              <a:ext uri="{FF2B5EF4-FFF2-40B4-BE49-F238E27FC236}">
                <a16:creationId xmlns:a16="http://schemas.microsoft.com/office/drawing/2014/main" id="{93ED6493-1403-7978-2745-567D33D21CD5}"/>
              </a:ext>
            </a:extLst>
          </p:cNvPr>
          <p:cNvSpPr/>
          <p:nvPr/>
        </p:nvSpPr>
        <p:spPr>
          <a:xfrm>
            <a:off x="3860562" y="3465935"/>
            <a:ext cx="1338013" cy="3859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accent6">
                    <a:lumMod val="50000"/>
                  </a:schemeClr>
                </a:solidFill>
                <a:cs typeface="Arial" panose="020B0604020202020204" pitchFamily="34" charset="0"/>
              </a:rPr>
              <a:t>Riz</a:t>
            </a:r>
          </a:p>
        </p:txBody>
      </p:sp>
      <p:sp>
        <p:nvSpPr>
          <p:cNvPr id="21" name="Rectangle 20">
            <a:extLst>
              <a:ext uri="{FF2B5EF4-FFF2-40B4-BE49-F238E27FC236}">
                <a16:creationId xmlns:a16="http://schemas.microsoft.com/office/drawing/2014/main" id="{CBA88B97-A3A3-D2B6-0A01-40CF44EDD6DC}"/>
              </a:ext>
            </a:extLst>
          </p:cNvPr>
          <p:cNvSpPr/>
          <p:nvPr/>
        </p:nvSpPr>
        <p:spPr>
          <a:xfrm>
            <a:off x="5527818" y="3548231"/>
            <a:ext cx="1338013" cy="3859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accent6">
                    <a:lumMod val="50000"/>
                  </a:schemeClr>
                </a:solidFill>
                <a:cs typeface="Arial" panose="020B0604020202020204" pitchFamily="34" charset="0"/>
              </a:rPr>
              <a:t>Maraîchage</a:t>
            </a:r>
          </a:p>
        </p:txBody>
      </p:sp>
      <p:pic>
        <p:nvPicPr>
          <p:cNvPr id="24" name="Image 23">
            <a:extLst>
              <a:ext uri="{FF2B5EF4-FFF2-40B4-BE49-F238E27FC236}">
                <a16:creationId xmlns:a16="http://schemas.microsoft.com/office/drawing/2014/main" id="{1A7C7A06-73C3-7648-1DAD-80B1D53923C9}"/>
              </a:ext>
            </a:extLst>
          </p:cNvPr>
          <p:cNvPicPr>
            <a:picLocks noChangeAspect="1"/>
          </p:cNvPicPr>
          <p:nvPr/>
        </p:nvPicPr>
        <p:blipFill>
          <a:blip r:embed="rId10"/>
          <a:stretch>
            <a:fillRect/>
          </a:stretch>
        </p:blipFill>
        <p:spPr>
          <a:xfrm>
            <a:off x="5604018" y="5258975"/>
            <a:ext cx="1294512" cy="1313623"/>
          </a:xfrm>
          <a:prstGeom prst="ellipse">
            <a:avLst/>
          </a:prstGeom>
          <a:ln w="190500" cap="rnd">
            <a:noFill/>
            <a:prstDash val="solid"/>
          </a:ln>
          <a:effectLst/>
        </p:spPr>
      </p:pic>
      <p:sp>
        <p:nvSpPr>
          <p:cNvPr id="25" name="Rectangle 24">
            <a:extLst>
              <a:ext uri="{FF2B5EF4-FFF2-40B4-BE49-F238E27FC236}">
                <a16:creationId xmlns:a16="http://schemas.microsoft.com/office/drawing/2014/main" id="{39F96119-9EE5-A149-AF8A-9B3A5443CD08}"/>
              </a:ext>
            </a:extLst>
          </p:cNvPr>
          <p:cNvSpPr/>
          <p:nvPr/>
        </p:nvSpPr>
        <p:spPr>
          <a:xfrm>
            <a:off x="5602987" y="6544521"/>
            <a:ext cx="1338013" cy="3859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accent6">
                    <a:lumMod val="50000"/>
                  </a:schemeClr>
                </a:solidFill>
                <a:cs typeface="Arial" panose="020B0604020202020204" pitchFamily="34" charset="0"/>
              </a:rPr>
              <a:t>Sésame</a:t>
            </a:r>
          </a:p>
        </p:txBody>
      </p:sp>
      <p:sp>
        <p:nvSpPr>
          <p:cNvPr id="26" name="Rectangle 25">
            <a:extLst>
              <a:ext uri="{FF2B5EF4-FFF2-40B4-BE49-F238E27FC236}">
                <a16:creationId xmlns:a16="http://schemas.microsoft.com/office/drawing/2014/main" id="{DBCDDAB4-2536-08F9-B2D3-F6A8BE1A6033}"/>
              </a:ext>
            </a:extLst>
          </p:cNvPr>
          <p:cNvSpPr/>
          <p:nvPr/>
        </p:nvSpPr>
        <p:spPr>
          <a:xfrm>
            <a:off x="3996425" y="6462903"/>
            <a:ext cx="1338013" cy="3859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accent6">
                    <a:lumMod val="50000"/>
                  </a:schemeClr>
                </a:solidFill>
                <a:cs typeface="Arial" panose="020B0604020202020204" pitchFamily="34" charset="0"/>
              </a:rPr>
              <a:t>Niébé</a:t>
            </a:r>
          </a:p>
        </p:txBody>
      </p:sp>
      <p:sp>
        <p:nvSpPr>
          <p:cNvPr id="27" name="Rectangle 26">
            <a:extLst>
              <a:ext uri="{FF2B5EF4-FFF2-40B4-BE49-F238E27FC236}">
                <a16:creationId xmlns:a16="http://schemas.microsoft.com/office/drawing/2014/main" id="{D4B69E1D-7D51-0EB3-4283-46F3CA061A78}"/>
              </a:ext>
            </a:extLst>
          </p:cNvPr>
          <p:cNvSpPr/>
          <p:nvPr/>
        </p:nvSpPr>
        <p:spPr>
          <a:xfrm>
            <a:off x="3982482" y="2987399"/>
            <a:ext cx="4559808" cy="3859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solidFill>
                  <a:schemeClr val="accent6">
                    <a:lumMod val="50000"/>
                  </a:schemeClr>
                </a:solidFill>
                <a:latin typeface="Arial" panose="020B0604020202020204" pitchFamily="34" charset="0"/>
                <a:cs typeface="Arial" panose="020B0604020202020204" pitchFamily="34" charset="0"/>
              </a:rPr>
              <a:t>Pour les  acteurs des 6 filières </a:t>
            </a:r>
          </a:p>
        </p:txBody>
      </p:sp>
      <p:pic>
        <p:nvPicPr>
          <p:cNvPr id="28" name="Image 27">
            <a:extLst>
              <a:ext uri="{FF2B5EF4-FFF2-40B4-BE49-F238E27FC236}">
                <a16:creationId xmlns:a16="http://schemas.microsoft.com/office/drawing/2014/main" id="{2F100181-6F6B-AE0D-81C8-4B2666795047}"/>
              </a:ext>
            </a:extLst>
          </p:cNvPr>
          <p:cNvPicPr>
            <a:picLocks noChangeAspect="1"/>
          </p:cNvPicPr>
          <p:nvPr/>
        </p:nvPicPr>
        <p:blipFill>
          <a:blip r:embed="rId11" cstate="print">
            <a:extLst>
              <a:ext uri="{BEBA8EAE-BF5A-486C-A8C5-ECC9F3942E4B}">
                <a14:imgProps xmlns:a14="http://schemas.microsoft.com/office/drawing/2010/main">
                  <a14:imgLayer r:embed="rId12">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152402" y="4041877"/>
            <a:ext cx="1399632" cy="1126748"/>
          </a:xfrm>
          <a:prstGeom prst="ellipse">
            <a:avLst/>
          </a:prstGeom>
          <a:ln w="190500" cap="rnd">
            <a:noFill/>
            <a:prstDash val="solid"/>
          </a:ln>
          <a:effectLst>
            <a:outerShdw blurRad="127000" algn="bl" rotWithShape="0">
              <a:srgbClr val="000000"/>
            </a:outerShdw>
          </a:effectLst>
        </p:spPr>
      </p:pic>
      <p:sp>
        <p:nvSpPr>
          <p:cNvPr id="29" name="Rectangle 28">
            <a:extLst>
              <a:ext uri="{FF2B5EF4-FFF2-40B4-BE49-F238E27FC236}">
                <a16:creationId xmlns:a16="http://schemas.microsoft.com/office/drawing/2014/main" id="{B6393711-9EDA-29BE-6D03-B5859373611C}"/>
              </a:ext>
            </a:extLst>
          </p:cNvPr>
          <p:cNvSpPr/>
          <p:nvPr/>
        </p:nvSpPr>
        <p:spPr>
          <a:xfrm>
            <a:off x="7100586" y="3463358"/>
            <a:ext cx="1389888" cy="5943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accent6">
                    <a:lumMod val="50000"/>
                  </a:schemeClr>
                </a:solidFill>
                <a:cs typeface="Arial" panose="020B0604020202020204" pitchFamily="34" charset="0"/>
              </a:rPr>
              <a:t>Poisson</a:t>
            </a:r>
          </a:p>
        </p:txBody>
      </p:sp>
      <p:pic>
        <p:nvPicPr>
          <p:cNvPr id="30" name="Image 29">
            <a:extLst>
              <a:ext uri="{FF2B5EF4-FFF2-40B4-BE49-F238E27FC236}">
                <a16:creationId xmlns:a16="http://schemas.microsoft.com/office/drawing/2014/main" id="{5D554041-9A5C-02C9-7A4A-93092157ECAA}"/>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50000"/>
                    </a14:imgEffect>
                    <a14:imgEffect>
                      <a14:brightnessContrast bright="20000" contrast="-40000"/>
                    </a14:imgEffect>
                  </a14:imgLayer>
                </a14:imgProps>
              </a:ext>
            </a:extLst>
          </a:blip>
          <a:stretch>
            <a:fillRect/>
          </a:stretch>
        </p:blipFill>
        <p:spPr>
          <a:xfrm>
            <a:off x="7070407" y="5262828"/>
            <a:ext cx="1507334" cy="1205974"/>
          </a:xfrm>
          <a:prstGeom prst="ellipse">
            <a:avLst/>
          </a:prstGeom>
          <a:ln w="190500" cap="rnd">
            <a:noFill/>
            <a:prstDash val="solid"/>
          </a:ln>
          <a:effectLst>
            <a:outerShdw blurRad="127000" algn="bl" rotWithShape="0">
              <a:srgbClr val="000000"/>
            </a:outerShdw>
          </a:effectLst>
        </p:spPr>
      </p:pic>
      <p:sp>
        <p:nvSpPr>
          <p:cNvPr id="31" name="Rectangle 30">
            <a:extLst>
              <a:ext uri="{FF2B5EF4-FFF2-40B4-BE49-F238E27FC236}">
                <a16:creationId xmlns:a16="http://schemas.microsoft.com/office/drawing/2014/main" id="{03E46745-A06D-FB1C-FDE1-4CF786C4A74C}"/>
              </a:ext>
            </a:extLst>
          </p:cNvPr>
          <p:cNvSpPr/>
          <p:nvPr/>
        </p:nvSpPr>
        <p:spPr>
          <a:xfrm>
            <a:off x="7100586" y="6484601"/>
            <a:ext cx="1338013" cy="3859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accent6">
                    <a:lumMod val="50000"/>
                  </a:schemeClr>
                </a:solidFill>
                <a:cs typeface="Arial" panose="020B0604020202020204" pitchFamily="34" charset="0"/>
              </a:rPr>
              <a:t>PFNL</a:t>
            </a:r>
          </a:p>
        </p:txBody>
      </p:sp>
      <p:sp>
        <p:nvSpPr>
          <p:cNvPr id="32" name="Rectangle 31">
            <a:extLst>
              <a:ext uri="{FF2B5EF4-FFF2-40B4-BE49-F238E27FC236}">
                <a16:creationId xmlns:a16="http://schemas.microsoft.com/office/drawing/2014/main" id="{97B236BF-AEC5-6222-54F5-3B410542CCF1}"/>
              </a:ext>
            </a:extLst>
          </p:cNvPr>
          <p:cNvSpPr/>
          <p:nvPr/>
        </p:nvSpPr>
        <p:spPr>
          <a:xfrm>
            <a:off x="9066140" y="3283092"/>
            <a:ext cx="2836491" cy="646331"/>
          </a:xfrm>
          <a:prstGeom prst="rect">
            <a:avLst/>
          </a:prstGeom>
        </p:spPr>
        <p:txBody>
          <a:bodyPr wrap="square">
            <a:spAutoFit/>
          </a:bodyPr>
          <a:lstStyle/>
          <a:p>
            <a:r>
              <a:rPr lang="fr-FR" b="1" dirty="0">
                <a:solidFill>
                  <a:prstClr val="black"/>
                </a:solidFill>
                <a:latin typeface="Arial" panose="020B0604020202020204" pitchFamily="34" charset="0"/>
                <a:cs typeface="Arial" panose="020B0604020202020204" pitchFamily="34" charset="0"/>
              </a:rPr>
              <a:t>PAPFA  (2018-2024) </a:t>
            </a:r>
          </a:p>
          <a:p>
            <a:r>
              <a:rPr lang="fr-FR" b="1" dirty="0">
                <a:solidFill>
                  <a:prstClr val="black"/>
                </a:solidFill>
                <a:latin typeface="Arial" panose="020B0604020202020204" pitchFamily="34" charset="0"/>
                <a:cs typeface="Arial" panose="020B0604020202020204" pitchFamily="34" charset="0"/>
              </a:rPr>
              <a:t>PAFA-4R (2020-2026)</a:t>
            </a:r>
          </a:p>
        </p:txBody>
      </p:sp>
      <p:sp>
        <p:nvSpPr>
          <p:cNvPr id="34" name="Rectangle 33">
            <a:extLst>
              <a:ext uri="{FF2B5EF4-FFF2-40B4-BE49-F238E27FC236}">
                <a16:creationId xmlns:a16="http://schemas.microsoft.com/office/drawing/2014/main" id="{E0F0363C-0F49-1778-6DA2-887EB5D4C976}"/>
              </a:ext>
            </a:extLst>
          </p:cNvPr>
          <p:cNvSpPr/>
          <p:nvPr/>
        </p:nvSpPr>
        <p:spPr>
          <a:xfrm>
            <a:off x="8958004" y="2947125"/>
            <a:ext cx="2729171" cy="3859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dirty="0">
                <a:solidFill>
                  <a:schemeClr val="tx1"/>
                </a:solidFill>
                <a:latin typeface="Arial" panose="020B0604020202020204" pitchFamily="34" charset="0"/>
                <a:cs typeface="Arial" panose="020B0604020202020204" pitchFamily="34" charset="0"/>
              </a:rPr>
              <a:t>Durée:</a:t>
            </a:r>
          </a:p>
        </p:txBody>
      </p:sp>
      <p:sp>
        <p:nvSpPr>
          <p:cNvPr id="35" name="Rectangle 34">
            <a:extLst>
              <a:ext uri="{FF2B5EF4-FFF2-40B4-BE49-F238E27FC236}">
                <a16:creationId xmlns:a16="http://schemas.microsoft.com/office/drawing/2014/main" id="{B424F9A7-A37B-9E35-299C-58582CC52CCF}"/>
              </a:ext>
            </a:extLst>
          </p:cNvPr>
          <p:cNvSpPr/>
          <p:nvPr/>
        </p:nvSpPr>
        <p:spPr>
          <a:xfrm>
            <a:off x="8780563" y="4441914"/>
            <a:ext cx="3276793" cy="646331"/>
          </a:xfrm>
          <a:prstGeom prst="rect">
            <a:avLst/>
          </a:prstGeom>
        </p:spPr>
        <p:txBody>
          <a:bodyPr wrap="square">
            <a:spAutoFit/>
          </a:bodyPr>
          <a:lstStyle/>
          <a:p>
            <a:r>
              <a:rPr lang="fr-FR" b="1" dirty="0">
                <a:solidFill>
                  <a:prstClr val="black"/>
                </a:solidFill>
                <a:latin typeface="Arial" panose="020B0604020202020204" pitchFamily="34" charset="0"/>
                <a:cs typeface="Arial" panose="020B0604020202020204" pitchFamily="34" charset="0"/>
              </a:rPr>
              <a:t>PAPFA (</a:t>
            </a:r>
            <a:r>
              <a:rPr lang="fr-FR" b="1" dirty="0"/>
              <a:t>40,1 milliards FCFA)</a:t>
            </a:r>
            <a:r>
              <a:rPr lang="fr-FR" b="1" dirty="0">
                <a:solidFill>
                  <a:prstClr val="black"/>
                </a:solidFill>
                <a:latin typeface="Arial" panose="020B0604020202020204" pitchFamily="34" charset="0"/>
                <a:cs typeface="Arial" panose="020B0604020202020204" pitchFamily="34" charset="0"/>
              </a:rPr>
              <a:t> </a:t>
            </a:r>
          </a:p>
          <a:p>
            <a:r>
              <a:rPr lang="fr-FR" b="1" dirty="0">
                <a:solidFill>
                  <a:prstClr val="black"/>
                </a:solidFill>
                <a:latin typeface="Arial" panose="020B0604020202020204" pitchFamily="34" charset="0"/>
                <a:cs typeface="Arial" panose="020B0604020202020204" pitchFamily="34" charset="0"/>
              </a:rPr>
              <a:t>PAFA-4R (</a:t>
            </a:r>
            <a:r>
              <a:rPr lang="fr-FR" b="1" dirty="0"/>
              <a:t>73,5 milliards FCFA)</a:t>
            </a:r>
            <a:r>
              <a:rPr lang="fr-FR" b="1" dirty="0">
                <a:solidFill>
                  <a:prstClr val="black"/>
                </a:solidFill>
                <a:latin typeface="Arial" panose="020B0604020202020204" pitchFamily="34" charset="0"/>
                <a:cs typeface="Arial" panose="020B0604020202020204" pitchFamily="34" charset="0"/>
              </a:rPr>
              <a:t> </a:t>
            </a:r>
          </a:p>
        </p:txBody>
      </p:sp>
      <p:sp>
        <p:nvSpPr>
          <p:cNvPr id="36" name="Rectangle 35">
            <a:extLst>
              <a:ext uri="{FF2B5EF4-FFF2-40B4-BE49-F238E27FC236}">
                <a16:creationId xmlns:a16="http://schemas.microsoft.com/office/drawing/2014/main" id="{8C09D13A-22A9-9F0C-8E4A-787BF2D82DDB}"/>
              </a:ext>
            </a:extLst>
          </p:cNvPr>
          <p:cNvSpPr/>
          <p:nvPr/>
        </p:nvSpPr>
        <p:spPr>
          <a:xfrm>
            <a:off x="8958004" y="4105947"/>
            <a:ext cx="2729171" cy="3859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b="1" dirty="0">
                <a:solidFill>
                  <a:schemeClr val="tx1"/>
                </a:solidFill>
                <a:latin typeface="Arial" panose="020B0604020202020204" pitchFamily="34" charset="0"/>
                <a:cs typeface="Arial" panose="020B0604020202020204" pitchFamily="34" charset="0"/>
              </a:rPr>
              <a:t>Financement:</a:t>
            </a:r>
          </a:p>
        </p:txBody>
      </p:sp>
      <p:pic>
        <p:nvPicPr>
          <p:cNvPr id="39" name="Picture 2">
            <a:extLst>
              <a:ext uri="{FF2B5EF4-FFF2-40B4-BE49-F238E27FC236}">
                <a16:creationId xmlns:a16="http://schemas.microsoft.com/office/drawing/2014/main" id="{B32F6E3C-DFB8-EDF1-4393-108432A2E196}"/>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195285" y="5103863"/>
            <a:ext cx="1118425" cy="1077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2" descr="Résultat de recherche d'images pour &quot;logo du FIDA&quot;">
            <a:extLst>
              <a:ext uri="{FF2B5EF4-FFF2-40B4-BE49-F238E27FC236}">
                <a16:creationId xmlns:a16="http://schemas.microsoft.com/office/drawing/2014/main" id="{727C8615-2FF1-55A6-139E-E9FB85DFFE2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412301" y="5251331"/>
            <a:ext cx="1810391"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899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500" fill="hold"/>
                                        <p:tgtEl>
                                          <p:spTgt spid="50"/>
                                        </p:tgtEl>
                                        <p:attrNameLst>
                                          <p:attrName>ppt_x</p:attrName>
                                        </p:attrNameLst>
                                      </p:cBhvr>
                                      <p:tavLst>
                                        <p:tav tm="0">
                                          <p:val>
                                            <p:strVal val="#ppt_x"/>
                                          </p:val>
                                        </p:tav>
                                        <p:tav tm="100000">
                                          <p:val>
                                            <p:strVal val="#ppt_x"/>
                                          </p:val>
                                        </p:tav>
                                      </p:tavLst>
                                    </p:anim>
                                    <p:anim calcmode="lin" valueType="num">
                                      <p:cBhvr additive="base">
                                        <p:cTn id="12" dur="500" fill="hold"/>
                                        <p:tgtEl>
                                          <p:spTgt spid="5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fill="hold"/>
                                        <p:tgtEl>
                                          <p:spTgt spid="44"/>
                                        </p:tgtEl>
                                        <p:attrNameLst>
                                          <p:attrName>ppt_x</p:attrName>
                                        </p:attrNameLst>
                                      </p:cBhvr>
                                      <p:tavLst>
                                        <p:tav tm="0">
                                          <p:val>
                                            <p:strVal val="#ppt_x"/>
                                          </p:val>
                                        </p:tav>
                                        <p:tav tm="100000">
                                          <p:val>
                                            <p:strVal val="#ppt_x"/>
                                          </p:val>
                                        </p:tav>
                                      </p:tavLst>
                                    </p:anim>
                                    <p:anim calcmode="lin" valueType="num">
                                      <p:cBhvr additive="base">
                                        <p:cTn id="16" dur="500" fill="hold"/>
                                        <p:tgtEl>
                                          <p:spTgt spid="4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anim calcmode="lin" valueType="num">
                                      <p:cBhvr additive="base">
                                        <p:cTn id="23" dur="500" fill="hold"/>
                                        <p:tgtEl>
                                          <p:spTgt spid="51"/>
                                        </p:tgtEl>
                                        <p:attrNameLst>
                                          <p:attrName>ppt_x</p:attrName>
                                        </p:attrNameLst>
                                      </p:cBhvr>
                                      <p:tavLst>
                                        <p:tav tm="0">
                                          <p:val>
                                            <p:strVal val="#ppt_x"/>
                                          </p:val>
                                        </p:tav>
                                        <p:tav tm="100000">
                                          <p:val>
                                            <p:strVal val="#ppt_x"/>
                                          </p:val>
                                        </p:tav>
                                      </p:tavLst>
                                    </p:anim>
                                    <p:anim calcmode="lin" valueType="num">
                                      <p:cBhvr additive="base">
                                        <p:cTn id="24"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down)">
                                      <p:cBhvr>
                                        <p:cTn id="39" dur="580">
                                          <p:stCondLst>
                                            <p:cond delay="0"/>
                                          </p:stCondLst>
                                        </p:cTn>
                                        <p:tgtEl>
                                          <p:spTgt spid="26"/>
                                        </p:tgtEl>
                                      </p:cBhvr>
                                    </p:animEffect>
                                    <p:anim calcmode="lin" valueType="num">
                                      <p:cBhvr>
                                        <p:cTn id="4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45" dur="26">
                                          <p:stCondLst>
                                            <p:cond delay="650"/>
                                          </p:stCondLst>
                                        </p:cTn>
                                        <p:tgtEl>
                                          <p:spTgt spid="26"/>
                                        </p:tgtEl>
                                      </p:cBhvr>
                                      <p:to x="100000" y="60000"/>
                                    </p:animScale>
                                    <p:animScale>
                                      <p:cBhvr>
                                        <p:cTn id="46" dur="166" decel="50000">
                                          <p:stCondLst>
                                            <p:cond delay="676"/>
                                          </p:stCondLst>
                                        </p:cTn>
                                        <p:tgtEl>
                                          <p:spTgt spid="26"/>
                                        </p:tgtEl>
                                      </p:cBhvr>
                                      <p:to x="100000" y="100000"/>
                                    </p:animScale>
                                    <p:animScale>
                                      <p:cBhvr>
                                        <p:cTn id="47" dur="26">
                                          <p:stCondLst>
                                            <p:cond delay="1312"/>
                                          </p:stCondLst>
                                        </p:cTn>
                                        <p:tgtEl>
                                          <p:spTgt spid="26"/>
                                        </p:tgtEl>
                                      </p:cBhvr>
                                      <p:to x="100000" y="80000"/>
                                    </p:animScale>
                                    <p:animScale>
                                      <p:cBhvr>
                                        <p:cTn id="48" dur="166" decel="50000">
                                          <p:stCondLst>
                                            <p:cond delay="1338"/>
                                          </p:stCondLst>
                                        </p:cTn>
                                        <p:tgtEl>
                                          <p:spTgt spid="26"/>
                                        </p:tgtEl>
                                      </p:cBhvr>
                                      <p:to x="100000" y="100000"/>
                                    </p:animScale>
                                    <p:animScale>
                                      <p:cBhvr>
                                        <p:cTn id="49" dur="26">
                                          <p:stCondLst>
                                            <p:cond delay="1642"/>
                                          </p:stCondLst>
                                        </p:cTn>
                                        <p:tgtEl>
                                          <p:spTgt spid="26"/>
                                        </p:tgtEl>
                                      </p:cBhvr>
                                      <p:to x="100000" y="90000"/>
                                    </p:animScale>
                                    <p:animScale>
                                      <p:cBhvr>
                                        <p:cTn id="50" dur="166" decel="50000">
                                          <p:stCondLst>
                                            <p:cond delay="1668"/>
                                          </p:stCondLst>
                                        </p:cTn>
                                        <p:tgtEl>
                                          <p:spTgt spid="26"/>
                                        </p:tgtEl>
                                      </p:cBhvr>
                                      <p:to x="100000" y="100000"/>
                                    </p:animScale>
                                    <p:animScale>
                                      <p:cBhvr>
                                        <p:cTn id="51" dur="26">
                                          <p:stCondLst>
                                            <p:cond delay="1808"/>
                                          </p:stCondLst>
                                        </p:cTn>
                                        <p:tgtEl>
                                          <p:spTgt spid="26"/>
                                        </p:tgtEl>
                                      </p:cBhvr>
                                      <p:to x="100000" y="95000"/>
                                    </p:animScale>
                                    <p:animScale>
                                      <p:cBhvr>
                                        <p:cTn id="52" dur="166" decel="50000">
                                          <p:stCondLst>
                                            <p:cond delay="1834"/>
                                          </p:stCondLst>
                                        </p:cTn>
                                        <p:tgtEl>
                                          <p:spTgt spid="26"/>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down)">
                                      <p:cBhvr>
                                        <p:cTn id="55" dur="580">
                                          <p:stCondLst>
                                            <p:cond delay="0"/>
                                          </p:stCondLst>
                                        </p:cTn>
                                        <p:tgtEl>
                                          <p:spTgt spid="25"/>
                                        </p:tgtEl>
                                      </p:cBhvr>
                                    </p:animEffect>
                                    <p:anim calcmode="lin" valueType="num">
                                      <p:cBhvr>
                                        <p:cTn id="5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61" dur="26">
                                          <p:stCondLst>
                                            <p:cond delay="650"/>
                                          </p:stCondLst>
                                        </p:cTn>
                                        <p:tgtEl>
                                          <p:spTgt spid="25"/>
                                        </p:tgtEl>
                                      </p:cBhvr>
                                      <p:to x="100000" y="60000"/>
                                    </p:animScale>
                                    <p:animScale>
                                      <p:cBhvr>
                                        <p:cTn id="62" dur="166" decel="50000">
                                          <p:stCondLst>
                                            <p:cond delay="676"/>
                                          </p:stCondLst>
                                        </p:cTn>
                                        <p:tgtEl>
                                          <p:spTgt spid="25"/>
                                        </p:tgtEl>
                                      </p:cBhvr>
                                      <p:to x="100000" y="100000"/>
                                    </p:animScale>
                                    <p:animScale>
                                      <p:cBhvr>
                                        <p:cTn id="63" dur="26">
                                          <p:stCondLst>
                                            <p:cond delay="1312"/>
                                          </p:stCondLst>
                                        </p:cTn>
                                        <p:tgtEl>
                                          <p:spTgt spid="25"/>
                                        </p:tgtEl>
                                      </p:cBhvr>
                                      <p:to x="100000" y="80000"/>
                                    </p:animScale>
                                    <p:animScale>
                                      <p:cBhvr>
                                        <p:cTn id="64" dur="166" decel="50000">
                                          <p:stCondLst>
                                            <p:cond delay="1338"/>
                                          </p:stCondLst>
                                        </p:cTn>
                                        <p:tgtEl>
                                          <p:spTgt spid="25"/>
                                        </p:tgtEl>
                                      </p:cBhvr>
                                      <p:to x="100000" y="100000"/>
                                    </p:animScale>
                                    <p:animScale>
                                      <p:cBhvr>
                                        <p:cTn id="65" dur="26">
                                          <p:stCondLst>
                                            <p:cond delay="1642"/>
                                          </p:stCondLst>
                                        </p:cTn>
                                        <p:tgtEl>
                                          <p:spTgt spid="25"/>
                                        </p:tgtEl>
                                      </p:cBhvr>
                                      <p:to x="100000" y="90000"/>
                                    </p:animScale>
                                    <p:animScale>
                                      <p:cBhvr>
                                        <p:cTn id="66" dur="166" decel="50000">
                                          <p:stCondLst>
                                            <p:cond delay="1668"/>
                                          </p:stCondLst>
                                        </p:cTn>
                                        <p:tgtEl>
                                          <p:spTgt spid="25"/>
                                        </p:tgtEl>
                                      </p:cBhvr>
                                      <p:to x="100000" y="100000"/>
                                    </p:animScale>
                                    <p:animScale>
                                      <p:cBhvr>
                                        <p:cTn id="67" dur="26">
                                          <p:stCondLst>
                                            <p:cond delay="1808"/>
                                          </p:stCondLst>
                                        </p:cTn>
                                        <p:tgtEl>
                                          <p:spTgt spid="25"/>
                                        </p:tgtEl>
                                      </p:cBhvr>
                                      <p:to x="100000" y="95000"/>
                                    </p:animScale>
                                    <p:animScale>
                                      <p:cBhvr>
                                        <p:cTn id="68" dur="166" decel="50000">
                                          <p:stCondLst>
                                            <p:cond delay="1834"/>
                                          </p:stCondLst>
                                        </p:cTn>
                                        <p:tgtEl>
                                          <p:spTgt spid="25"/>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down)">
                                      <p:cBhvr>
                                        <p:cTn id="71" dur="580">
                                          <p:stCondLst>
                                            <p:cond delay="0"/>
                                          </p:stCondLst>
                                        </p:cTn>
                                        <p:tgtEl>
                                          <p:spTgt spid="31"/>
                                        </p:tgtEl>
                                      </p:cBhvr>
                                    </p:animEffect>
                                    <p:anim calcmode="lin" valueType="num">
                                      <p:cBhvr>
                                        <p:cTn id="72"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77" dur="26">
                                          <p:stCondLst>
                                            <p:cond delay="650"/>
                                          </p:stCondLst>
                                        </p:cTn>
                                        <p:tgtEl>
                                          <p:spTgt spid="31"/>
                                        </p:tgtEl>
                                      </p:cBhvr>
                                      <p:to x="100000" y="60000"/>
                                    </p:animScale>
                                    <p:animScale>
                                      <p:cBhvr>
                                        <p:cTn id="78" dur="166" decel="50000">
                                          <p:stCondLst>
                                            <p:cond delay="676"/>
                                          </p:stCondLst>
                                        </p:cTn>
                                        <p:tgtEl>
                                          <p:spTgt spid="31"/>
                                        </p:tgtEl>
                                      </p:cBhvr>
                                      <p:to x="100000" y="100000"/>
                                    </p:animScale>
                                    <p:animScale>
                                      <p:cBhvr>
                                        <p:cTn id="79" dur="26">
                                          <p:stCondLst>
                                            <p:cond delay="1312"/>
                                          </p:stCondLst>
                                        </p:cTn>
                                        <p:tgtEl>
                                          <p:spTgt spid="31"/>
                                        </p:tgtEl>
                                      </p:cBhvr>
                                      <p:to x="100000" y="80000"/>
                                    </p:animScale>
                                    <p:animScale>
                                      <p:cBhvr>
                                        <p:cTn id="80" dur="166" decel="50000">
                                          <p:stCondLst>
                                            <p:cond delay="1338"/>
                                          </p:stCondLst>
                                        </p:cTn>
                                        <p:tgtEl>
                                          <p:spTgt spid="31"/>
                                        </p:tgtEl>
                                      </p:cBhvr>
                                      <p:to x="100000" y="100000"/>
                                    </p:animScale>
                                    <p:animScale>
                                      <p:cBhvr>
                                        <p:cTn id="81" dur="26">
                                          <p:stCondLst>
                                            <p:cond delay="1642"/>
                                          </p:stCondLst>
                                        </p:cTn>
                                        <p:tgtEl>
                                          <p:spTgt spid="31"/>
                                        </p:tgtEl>
                                      </p:cBhvr>
                                      <p:to x="100000" y="90000"/>
                                    </p:animScale>
                                    <p:animScale>
                                      <p:cBhvr>
                                        <p:cTn id="82" dur="166" decel="50000">
                                          <p:stCondLst>
                                            <p:cond delay="1668"/>
                                          </p:stCondLst>
                                        </p:cTn>
                                        <p:tgtEl>
                                          <p:spTgt spid="31"/>
                                        </p:tgtEl>
                                      </p:cBhvr>
                                      <p:to x="100000" y="100000"/>
                                    </p:animScale>
                                    <p:animScale>
                                      <p:cBhvr>
                                        <p:cTn id="83" dur="26">
                                          <p:stCondLst>
                                            <p:cond delay="1808"/>
                                          </p:stCondLst>
                                        </p:cTn>
                                        <p:tgtEl>
                                          <p:spTgt spid="31"/>
                                        </p:tgtEl>
                                      </p:cBhvr>
                                      <p:to x="100000" y="95000"/>
                                    </p:animScale>
                                    <p:animScale>
                                      <p:cBhvr>
                                        <p:cTn id="84" dur="166" decel="50000">
                                          <p:stCondLst>
                                            <p:cond delay="1834"/>
                                          </p:stCondLst>
                                        </p:cTn>
                                        <p:tgtEl>
                                          <p:spTgt spid="31"/>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30"/>
                                        </p:tgtEl>
                                        <p:attrNameLst>
                                          <p:attrName>style.visibility</p:attrName>
                                        </p:attrNameLst>
                                      </p:cBhvr>
                                      <p:to>
                                        <p:strVal val="visible"/>
                                      </p:to>
                                    </p:set>
                                    <p:animEffect transition="in" filter="wipe(down)">
                                      <p:cBhvr>
                                        <p:cTn id="87" dur="580">
                                          <p:stCondLst>
                                            <p:cond delay="0"/>
                                          </p:stCondLst>
                                        </p:cTn>
                                        <p:tgtEl>
                                          <p:spTgt spid="30"/>
                                        </p:tgtEl>
                                      </p:cBhvr>
                                    </p:animEffect>
                                    <p:anim calcmode="lin" valueType="num">
                                      <p:cBhvr>
                                        <p:cTn id="88"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93" dur="26">
                                          <p:stCondLst>
                                            <p:cond delay="650"/>
                                          </p:stCondLst>
                                        </p:cTn>
                                        <p:tgtEl>
                                          <p:spTgt spid="30"/>
                                        </p:tgtEl>
                                      </p:cBhvr>
                                      <p:to x="100000" y="60000"/>
                                    </p:animScale>
                                    <p:animScale>
                                      <p:cBhvr>
                                        <p:cTn id="94" dur="166" decel="50000">
                                          <p:stCondLst>
                                            <p:cond delay="676"/>
                                          </p:stCondLst>
                                        </p:cTn>
                                        <p:tgtEl>
                                          <p:spTgt spid="30"/>
                                        </p:tgtEl>
                                      </p:cBhvr>
                                      <p:to x="100000" y="100000"/>
                                    </p:animScale>
                                    <p:animScale>
                                      <p:cBhvr>
                                        <p:cTn id="95" dur="26">
                                          <p:stCondLst>
                                            <p:cond delay="1312"/>
                                          </p:stCondLst>
                                        </p:cTn>
                                        <p:tgtEl>
                                          <p:spTgt spid="30"/>
                                        </p:tgtEl>
                                      </p:cBhvr>
                                      <p:to x="100000" y="80000"/>
                                    </p:animScale>
                                    <p:animScale>
                                      <p:cBhvr>
                                        <p:cTn id="96" dur="166" decel="50000">
                                          <p:stCondLst>
                                            <p:cond delay="1338"/>
                                          </p:stCondLst>
                                        </p:cTn>
                                        <p:tgtEl>
                                          <p:spTgt spid="30"/>
                                        </p:tgtEl>
                                      </p:cBhvr>
                                      <p:to x="100000" y="100000"/>
                                    </p:animScale>
                                    <p:animScale>
                                      <p:cBhvr>
                                        <p:cTn id="97" dur="26">
                                          <p:stCondLst>
                                            <p:cond delay="1642"/>
                                          </p:stCondLst>
                                        </p:cTn>
                                        <p:tgtEl>
                                          <p:spTgt spid="30"/>
                                        </p:tgtEl>
                                      </p:cBhvr>
                                      <p:to x="100000" y="90000"/>
                                    </p:animScale>
                                    <p:animScale>
                                      <p:cBhvr>
                                        <p:cTn id="98" dur="166" decel="50000">
                                          <p:stCondLst>
                                            <p:cond delay="1668"/>
                                          </p:stCondLst>
                                        </p:cTn>
                                        <p:tgtEl>
                                          <p:spTgt spid="30"/>
                                        </p:tgtEl>
                                      </p:cBhvr>
                                      <p:to x="100000" y="100000"/>
                                    </p:animScale>
                                    <p:animScale>
                                      <p:cBhvr>
                                        <p:cTn id="99" dur="26">
                                          <p:stCondLst>
                                            <p:cond delay="1808"/>
                                          </p:stCondLst>
                                        </p:cTn>
                                        <p:tgtEl>
                                          <p:spTgt spid="30"/>
                                        </p:tgtEl>
                                      </p:cBhvr>
                                      <p:to x="100000" y="95000"/>
                                    </p:animScale>
                                    <p:animScale>
                                      <p:cBhvr>
                                        <p:cTn id="100" dur="166" decel="50000">
                                          <p:stCondLst>
                                            <p:cond delay="1834"/>
                                          </p:stCondLst>
                                        </p:cTn>
                                        <p:tgtEl>
                                          <p:spTgt spid="30"/>
                                        </p:tgtEl>
                                      </p:cBhvr>
                                      <p:to x="100000" y="100000"/>
                                    </p:animScale>
                                  </p:childTnLst>
                                </p:cTn>
                              </p:par>
                              <p:par>
                                <p:cTn id="101" presetID="26" presetClass="entr" presetSubtype="0" fill="hold" nodeType="with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wipe(down)">
                                      <p:cBhvr>
                                        <p:cTn id="103" dur="580">
                                          <p:stCondLst>
                                            <p:cond delay="0"/>
                                          </p:stCondLst>
                                        </p:cTn>
                                        <p:tgtEl>
                                          <p:spTgt spid="24"/>
                                        </p:tgtEl>
                                      </p:cBhvr>
                                    </p:animEffect>
                                    <p:anim calcmode="lin" valueType="num">
                                      <p:cBhvr>
                                        <p:cTn id="10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09" dur="26">
                                          <p:stCondLst>
                                            <p:cond delay="650"/>
                                          </p:stCondLst>
                                        </p:cTn>
                                        <p:tgtEl>
                                          <p:spTgt spid="24"/>
                                        </p:tgtEl>
                                      </p:cBhvr>
                                      <p:to x="100000" y="60000"/>
                                    </p:animScale>
                                    <p:animScale>
                                      <p:cBhvr>
                                        <p:cTn id="110" dur="166" decel="50000">
                                          <p:stCondLst>
                                            <p:cond delay="676"/>
                                          </p:stCondLst>
                                        </p:cTn>
                                        <p:tgtEl>
                                          <p:spTgt spid="24"/>
                                        </p:tgtEl>
                                      </p:cBhvr>
                                      <p:to x="100000" y="100000"/>
                                    </p:animScale>
                                    <p:animScale>
                                      <p:cBhvr>
                                        <p:cTn id="111" dur="26">
                                          <p:stCondLst>
                                            <p:cond delay="1312"/>
                                          </p:stCondLst>
                                        </p:cTn>
                                        <p:tgtEl>
                                          <p:spTgt spid="24"/>
                                        </p:tgtEl>
                                      </p:cBhvr>
                                      <p:to x="100000" y="80000"/>
                                    </p:animScale>
                                    <p:animScale>
                                      <p:cBhvr>
                                        <p:cTn id="112" dur="166" decel="50000">
                                          <p:stCondLst>
                                            <p:cond delay="1338"/>
                                          </p:stCondLst>
                                        </p:cTn>
                                        <p:tgtEl>
                                          <p:spTgt spid="24"/>
                                        </p:tgtEl>
                                      </p:cBhvr>
                                      <p:to x="100000" y="100000"/>
                                    </p:animScale>
                                    <p:animScale>
                                      <p:cBhvr>
                                        <p:cTn id="113" dur="26">
                                          <p:stCondLst>
                                            <p:cond delay="1642"/>
                                          </p:stCondLst>
                                        </p:cTn>
                                        <p:tgtEl>
                                          <p:spTgt spid="24"/>
                                        </p:tgtEl>
                                      </p:cBhvr>
                                      <p:to x="100000" y="90000"/>
                                    </p:animScale>
                                    <p:animScale>
                                      <p:cBhvr>
                                        <p:cTn id="114" dur="166" decel="50000">
                                          <p:stCondLst>
                                            <p:cond delay="1668"/>
                                          </p:stCondLst>
                                        </p:cTn>
                                        <p:tgtEl>
                                          <p:spTgt spid="24"/>
                                        </p:tgtEl>
                                      </p:cBhvr>
                                      <p:to x="100000" y="100000"/>
                                    </p:animScale>
                                    <p:animScale>
                                      <p:cBhvr>
                                        <p:cTn id="115" dur="26">
                                          <p:stCondLst>
                                            <p:cond delay="1808"/>
                                          </p:stCondLst>
                                        </p:cTn>
                                        <p:tgtEl>
                                          <p:spTgt spid="24"/>
                                        </p:tgtEl>
                                      </p:cBhvr>
                                      <p:to x="100000" y="95000"/>
                                    </p:animScale>
                                    <p:animScale>
                                      <p:cBhvr>
                                        <p:cTn id="116" dur="166" decel="50000">
                                          <p:stCondLst>
                                            <p:cond delay="1834"/>
                                          </p:stCondLst>
                                        </p:cTn>
                                        <p:tgtEl>
                                          <p:spTgt spid="24"/>
                                        </p:tgtEl>
                                      </p:cBhvr>
                                      <p:to x="100000" y="100000"/>
                                    </p:animScale>
                                  </p:childTnLst>
                                </p:cTn>
                              </p:par>
                              <p:par>
                                <p:cTn id="117" presetID="26" presetClass="entr" presetSubtype="0" fill="hold" nodeType="withEffect">
                                  <p:stCondLst>
                                    <p:cond delay="0"/>
                                  </p:stCondLst>
                                  <p:childTnLst>
                                    <p:set>
                                      <p:cBhvr>
                                        <p:cTn id="118" dur="1" fill="hold">
                                          <p:stCondLst>
                                            <p:cond delay="0"/>
                                          </p:stCondLst>
                                        </p:cTn>
                                        <p:tgtEl>
                                          <p:spTgt spid="13"/>
                                        </p:tgtEl>
                                        <p:attrNameLst>
                                          <p:attrName>style.visibility</p:attrName>
                                        </p:attrNameLst>
                                      </p:cBhvr>
                                      <p:to>
                                        <p:strVal val="visible"/>
                                      </p:to>
                                    </p:set>
                                    <p:animEffect transition="in" filter="wipe(down)">
                                      <p:cBhvr>
                                        <p:cTn id="119" dur="580">
                                          <p:stCondLst>
                                            <p:cond delay="0"/>
                                          </p:stCondLst>
                                        </p:cTn>
                                        <p:tgtEl>
                                          <p:spTgt spid="13"/>
                                        </p:tgtEl>
                                      </p:cBhvr>
                                    </p:animEffect>
                                    <p:anim calcmode="lin" valueType="num">
                                      <p:cBhvr>
                                        <p:cTn id="12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25" dur="26">
                                          <p:stCondLst>
                                            <p:cond delay="650"/>
                                          </p:stCondLst>
                                        </p:cTn>
                                        <p:tgtEl>
                                          <p:spTgt spid="13"/>
                                        </p:tgtEl>
                                      </p:cBhvr>
                                      <p:to x="100000" y="60000"/>
                                    </p:animScale>
                                    <p:animScale>
                                      <p:cBhvr>
                                        <p:cTn id="126" dur="166" decel="50000">
                                          <p:stCondLst>
                                            <p:cond delay="676"/>
                                          </p:stCondLst>
                                        </p:cTn>
                                        <p:tgtEl>
                                          <p:spTgt spid="13"/>
                                        </p:tgtEl>
                                      </p:cBhvr>
                                      <p:to x="100000" y="100000"/>
                                    </p:animScale>
                                    <p:animScale>
                                      <p:cBhvr>
                                        <p:cTn id="127" dur="26">
                                          <p:stCondLst>
                                            <p:cond delay="1312"/>
                                          </p:stCondLst>
                                        </p:cTn>
                                        <p:tgtEl>
                                          <p:spTgt spid="13"/>
                                        </p:tgtEl>
                                      </p:cBhvr>
                                      <p:to x="100000" y="80000"/>
                                    </p:animScale>
                                    <p:animScale>
                                      <p:cBhvr>
                                        <p:cTn id="128" dur="166" decel="50000">
                                          <p:stCondLst>
                                            <p:cond delay="1338"/>
                                          </p:stCondLst>
                                        </p:cTn>
                                        <p:tgtEl>
                                          <p:spTgt spid="13"/>
                                        </p:tgtEl>
                                      </p:cBhvr>
                                      <p:to x="100000" y="100000"/>
                                    </p:animScale>
                                    <p:animScale>
                                      <p:cBhvr>
                                        <p:cTn id="129" dur="26">
                                          <p:stCondLst>
                                            <p:cond delay="1642"/>
                                          </p:stCondLst>
                                        </p:cTn>
                                        <p:tgtEl>
                                          <p:spTgt spid="13"/>
                                        </p:tgtEl>
                                      </p:cBhvr>
                                      <p:to x="100000" y="90000"/>
                                    </p:animScale>
                                    <p:animScale>
                                      <p:cBhvr>
                                        <p:cTn id="130" dur="166" decel="50000">
                                          <p:stCondLst>
                                            <p:cond delay="1668"/>
                                          </p:stCondLst>
                                        </p:cTn>
                                        <p:tgtEl>
                                          <p:spTgt spid="13"/>
                                        </p:tgtEl>
                                      </p:cBhvr>
                                      <p:to x="100000" y="100000"/>
                                    </p:animScale>
                                    <p:animScale>
                                      <p:cBhvr>
                                        <p:cTn id="131" dur="26">
                                          <p:stCondLst>
                                            <p:cond delay="1808"/>
                                          </p:stCondLst>
                                        </p:cTn>
                                        <p:tgtEl>
                                          <p:spTgt spid="13"/>
                                        </p:tgtEl>
                                      </p:cBhvr>
                                      <p:to x="100000" y="95000"/>
                                    </p:animScale>
                                    <p:animScale>
                                      <p:cBhvr>
                                        <p:cTn id="132" dur="166" decel="50000">
                                          <p:stCondLst>
                                            <p:cond delay="1834"/>
                                          </p:stCondLst>
                                        </p:cTn>
                                        <p:tgtEl>
                                          <p:spTgt spid="13"/>
                                        </p:tgtEl>
                                      </p:cBhvr>
                                      <p:to x="100000" y="100000"/>
                                    </p:animScale>
                                  </p:childTnLst>
                                </p:cTn>
                              </p:par>
                              <p:par>
                                <p:cTn id="133" presetID="26" presetClass="entr" presetSubtype="0" fill="hold" nodeType="withEffect">
                                  <p:stCondLst>
                                    <p:cond delay="0"/>
                                  </p:stCondLst>
                                  <p:childTnLst>
                                    <p:set>
                                      <p:cBhvr>
                                        <p:cTn id="134" dur="1" fill="hold">
                                          <p:stCondLst>
                                            <p:cond delay="0"/>
                                          </p:stCondLst>
                                        </p:cTn>
                                        <p:tgtEl>
                                          <p:spTgt spid="9"/>
                                        </p:tgtEl>
                                        <p:attrNameLst>
                                          <p:attrName>style.visibility</p:attrName>
                                        </p:attrNameLst>
                                      </p:cBhvr>
                                      <p:to>
                                        <p:strVal val="visible"/>
                                      </p:to>
                                    </p:set>
                                    <p:animEffect transition="in" filter="wipe(down)">
                                      <p:cBhvr>
                                        <p:cTn id="135" dur="580">
                                          <p:stCondLst>
                                            <p:cond delay="0"/>
                                          </p:stCondLst>
                                        </p:cTn>
                                        <p:tgtEl>
                                          <p:spTgt spid="9"/>
                                        </p:tgtEl>
                                      </p:cBhvr>
                                    </p:animEffect>
                                    <p:anim calcmode="lin" valueType="num">
                                      <p:cBhvr>
                                        <p:cTn id="13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41" dur="26">
                                          <p:stCondLst>
                                            <p:cond delay="650"/>
                                          </p:stCondLst>
                                        </p:cTn>
                                        <p:tgtEl>
                                          <p:spTgt spid="9"/>
                                        </p:tgtEl>
                                      </p:cBhvr>
                                      <p:to x="100000" y="60000"/>
                                    </p:animScale>
                                    <p:animScale>
                                      <p:cBhvr>
                                        <p:cTn id="142" dur="166" decel="50000">
                                          <p:stCondLst>
                                            <p:cond delay="676"/>
                                          </p:stCondLst>
                                        </p:cTn>
                                        <p:tgtEl>
                                          <p:spTgt spid="9"/>
                                        </p:tgtEl>
                                      </p:cBhvr>
                                      <p:to x="100000" y="100000"/>
                                    </p:animScale>
                                    <p:animScale>
                                      <p:cBhvr>
                                        <p:cTn id="143" dur="26">
                                          <p:stCondLst>
                                            <p:cond delay="1312"/>
                                          </p:stCondLst>
                                        </p:cTn>
                                        <p:tgtEl>
                                          <p:spTgt spid="9"/>
                                        </p:tgtEl>
                                      </p:cBhvr>
                                      <p:to x="100000" y="80000"/>
                                    </p:animScale>
                                    <p:animScale>
                                      <p:cBhvr>
                                        <p:cTn id="144" dur="166" decel="50000">
                                          <p:stCondLst>
                                            <p:cond delay="1338"/>
                                          </p:stCondLst>
                                        </p:cTn>
                                        <p:tgtEl>
                                          <p:spTgt spid="9"/>
                                        </p:tgtEl>
                                      </p:cBhvr>
                                      <p:to x="100000" y="100000"/>
                                    </p:animScale>
                                    <p:animScale>
                                      <p:cBhvr>
                                        <p:cTn id="145" dur="26">
                                          <p:stCondLst>
                                            <p:cond delay="1642"/>
                                          </p:stCondLst>
                                        </p:cTn>
                                        <p:tgtEl>
                                          <p:spTgt spid="9"/>
                                        </p:tgtEl>
                                      </p:cBhvr>
                                      <p:to x="100000" y="90000"/>
                                    </p:animScale>
                                    <p:animScale>
                                      <p:cBhvr>
                                        <p:cTn id="146" dur="166" decel="50000">
                                          <p:stCondLst>
                                            <p:cond delay="1668"/>
                                          </p:stCondLst>
                                        </p:cTn>
                                        <p:tgtEl>
                                          <p:spTgt spid="9"/>
                                        </p:tgtEl>
                                      </p:cBhvr>
                                      <p:to x="100000" y="100000"/>
                                    </p:animScale>
                                    <p:animScale>
                                      <p:cBhvr>
                                        <p:cTn id="147" dur="26">
                                          <p:stCondLst>
                                            <p:cond delay="1808"/>
                                          </p:stCondLst>
                                        </p:cTn>
                                        <p:tgtEl>
                                          <p:spTgt spid="9"/>
                                        </p:tgtEl>
                                      </p:cBhvr>
                                      <p:to x="100000" y="95000"/>
                                    </p:animScale>
                                    <p:animScale>
                                      <p:cBhvr>
                                        <p:cTn id="148" dur="166" decel="50000">
                                          <p:stCondLst>
                                            <p:cond delay="1834"/>
                                          </p:stCondLst>
                                        </p:cTn>
                                        <p:tgtEl>
                                          <p:spTgt spid="9"/>
                                        </p:tgtEl>
                                      </p:cBhvr>
                                      <p:to x="100000" y="100000"/>
                                    </p:animScale>
                                  </p:childTnLst>
                                </p:cTn>
                              </p:par>
                              <p:par>
                                <p:cTn id="149" presetID="26" presetClass="entr" presetSubtype="0" fill="hold" nodeType="withEffect">
                                  <p:stCondLst>
                                    <p:cond delay="0"/>
                                  </p:stCondLst>
                                  <p:childTnLst>
                                    <p:set>
                                      <p:cBhvr>
                                        <p:cTn id="150" dur="1" fill="hold">
                                          <p:stCondLst>
                                            <p:cond delay="0"/>
                                          </p:stCondLst>
                                        </p:cTn>
                                        <p:tgtEl>
                                          <p:spTgt spid="11"/>
                                        </p:tgtEl>
                                        <p:attrNameLst>
                                          <p:attrName>style.visibility</p:attrName>
                                        </p:attrNameLst>
                                      </p:cBhvr>
                                      <p:to>
                                        <p:strVal val="visible"/>
                                      </p:to>
                                    </p:set>
                                    <p:animEffect transition="in" filter="wipe(down)">
                                      <p:cBhvr>
                                        <p:cTn id="151" dur="580">
                                          <p:stCondLst>
                                            <p:cond delay="0"/>
                                          </p:stCondLst>
                                        </p:cTn>
                                        <p:tgtEl>
                                          <p:spTgt spid="11"/>
                                        </p:tgtEl>
                                      </p:cBhvr>
                                    </p:animEffect>
                                    <p:anim calcmode="lin" valueType="num">
                                      <p:cBhvr>
                                        <p:cTn id="15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57" dur="26">
                                          <p:stCondLst>
                                            <p:cond delay="650"/>
                                          </p:stCondLst>
                                        </p:cTn>
                                        <p:tgtEl>
                                          <p:spTgt spid="11"/>
                                        </p:tgtEl>
                                      </p:cBhvr>
                                      <p:to x="100000" y="60000"/>
                                    </p:animScale>
                                    <p:animScale>
                                      <p:cBhvr>
                                        <p:cTn id="158" dur="166" decel="50000">
                                          <p:stCondLst>
                                            <p:cond delay="676"/>
                                          </p:stCondLst>
                                        </p:cTn>
                                        <p:tgtEl>
                                          <p:spTgt spid="11"/>
                                        </p:tgtEl>
                                      </p:cBhvr>
                                      <p:to x="100000" y="100000"/>
                                    </p:animScale>
                                    <p:animScale>
                                      <p:cBhvr>
                                        <p:cTn id="159" dur="26">
                                          <p:stCondLst>
                                            <p:cond delay="1312"/>
                                          </p:stCondLst>
                                        </p:cTn>
                                        <p:tgtEl>
                                          <p:spTgt spid="11"/>
                                        </p:tgtEl>
                                      </p:cBhvr>
                                      <p:to x="100000" y="80000"/>
                                    </p:animScale>
                                    <p:animScale>
                                      <p:cBhvr>
                                        <p:cTn id="160" dur="166" decel="50000">
                                          <p:stCondLst>
                                            <p:cond delay="1338"/>
                                          </p:stCondLst>
                                        </p:cTn>
                                        <p:tgtEl>
                                          <p:spTgt spid="11"/>
                                        </p:tgtEl>
                                      </p:cBhvr>
                                      <p:to x="100000" y="100000"/>
                                    </p:animScale>
                                    <p:animScale>
                                      <p:cBhvr>
                                        <p:cTn id="161" dur="26">
                                          <p:stCondLst>
                                            <p:cond delay="1642"/>
                                          </p:stCondLst>
                                        </p:cTn>
                                        <p:tgtEl>
                                          <p:spTgt spid="11"/>
                                        </p:tgtEl>
                                      </p:cBhvr>
                                      <p:to x="100000" y="90000"/>
                                    </p:animScale>
                                    <p:animScale>
                                      <p:cBhvr>
                                        <p:cTn id="162" dur="166" decel="50000">
                                          <p:stCondLst>
                                            <p:cond delay="1668"/>
                                          </p:stCondLst>
                                        </p:cTn>
                                        <p:tgtEl>
                                          <p:spTgt spid="11"/>
                                        </p:tgtEl>
                                      </p:cBhvr>
                                      <p:to x="100000" y="100000"/>
                                    </p:animScale>
                                    <p:animScale>
                                      <p:cBhvr>
                                        <p:cTn id="163" dur="26">
                                          <p:stCondLst>
                                            <p:cond delay="1808"/>
                                          </p:stCondLst>
                                        </p:cTn>
                                        <p:tgtEl>
                                          <p:spTgt spid="11"/>
                                        </p:tgtEl>
                                      </p:cBhvr>
                                      <p:to x="100000" y="95000"/>
                                    </p:animScale>
                                    <p:animScale>
                                      <p:cBhvr>
                                        <p:cTn id="164" dur="166" decel="50000">
                                          <p:stCondLst>
                                            <p:cond delay="1834"/>
                                          </p:stCondLst>
                                        </p:cTn>
                                        <p:tgtEl>
                                          <p:spTgt spid="11"/>
                                        </p:tgtEl>
                                      </p:cBhvr>
                                      <p:to x="100000" y="100000"/>
                                    </p:animScale>
                                  </p:childTnLst>
                                </p:cTn>
                              </p:par>
                              <p:par>
                                <p:cTn id="165" presetID="26" presetClass="entr" presetSubtype="0" fill="hold" nodeType="withEffect">
                                  <p:stCondLst>
                                    <p:cond delay="0"/>
                                  </p:stCondLst>
                                  <p:childTnLst>
                                    <p:set>
                                      <p:cBhvr>
                                        <p:cTn id="166" dur="1" fill="hold">
                                          <p:stCondLst>
                                            <p:cond delay="0"/>
                                          </p:stCondLst>
                                        </p:cTn>
                                        <p:tgtEl>
                                          <p:spTgt spid="28"/>
                                        </p:tgtEl>
                                        <p:attrNameLst>
                                          <p:attrName>style.visibility</p:attrName>
                                        </p:attrNameLst>
                                      </p:cBhvr>
                                      <p:to>
                                        <p:strVal val="visible"/>
                                      </p:to>
                                    </p:set>
                                    <p:animEffect transition="in" filter="wipe(down)">
                                      <p:cBhvr>
                                        <p:cTn id="167" dur="580">
                                          <p:stCondLst>
                                            <p:cond delay="0"/>
                                          </p:stCondLst>
                                        </p:cTn>
                                        <p:tgtEl>
                                          <p:spTgt spid="28"/>
                                        </p:tgtEl>
                                      </p:cBhvr>
                                    </p:animEffect>
                                    <p:anim calcmode="lin" valueType="num">
                                      <p:cBhvr>
                                        <p:cTn id="16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73" dur="26">
                                          <p:stCondLst>
                                            <p:cond delay="650"/>
                                          </p:stCondLst>
                                        </p:cTn>
                                        <p:tgtEl>
                                          <p:spTgt spid="28"/>
                                        </p:tgtEl>
                                      </p:cBhvr>
                                      <p:to x="100000" y="60000"/>
                                    </p:animScale>
                                    <p:animScale>
                                      <p:cBhvr>
                                        <p:cTn id="174" dur="166" decel="50000">
                                          <p:stCondLst>
                                            <p:cond delay="676"/>
                                          </p:stCondLst>
                                        </p:cTn>
                                        <p:tgtEl>
                                          <p:spTgt spid="28"/>
                                        </p:tgtEl>
                                      </p:cBhvr>
                                      <p:to x="100000" y="100000"/>
                                    </p:animScale>
                                    <p:animScale>
                                      <p:cBhvr>
                                        <p:cTn id="175" dur="26">
                                          <p:stCondLst>
                                            <p:cond delay="1312"/>
                                          </p:stCondLst>
                                        </p:cTn>
                                        <p:tgtEl>
                                          <p:spTgt spid="28"/>
                                        </p:tgtEl>
                                      </p:cBhvr>
                                      <p:to x="100000" y="80000"/>
                                    </p:animScale>
                                    <p:animScale>
                                      <p:cBhvr>
                                        <p:cTn id="176" dur="166" decel="50000">
                                          <p:stCondLst>
                                            <p:cond delay="1338"/>
                                          </p:stCondLst>
                                        </p:cTn>
                                        <p:tgtEl>
                                          <p:spTgt spid="28"/>
                                        </p:tgtEl>
                                      </p:cBhvr>
                                      <p:to x="100000" y="100000"/>
                                    </p:animScale>
                                    <p:animScale>
                                      <p:cBhvr>
                                        <p:cTn id="177" dur="26">
                                          <p:stCondLst>
                                            <p:cond delay="1642"/>
                                          </p:stCondLst>
                                        </p:cTn>
                                        <p:tgtEl>
                                          <p:spTgt spid="28"/>
                                        </p:tgtEl>
                                      </p:cBhvr>
                                      <p:to x="100000" y="90000"/>
                                    </p:animScale>
                                    <p:animScale>
                                      <p:cBhvr>
                                        <p:cTn id="178" dur="166" decel="50000">
                                          <p:stCondLst>
                                            <p:cond delay="1668"/>
                                          </p:stCondLst>
                                        </p:cTn>
                                        <p:tgtEl>
                                          <p:spTgt spid="28"/>
                                        </p:tgtEl>
                                      </p:cBhvr>
                                      <p:to x="100000" y="100000"/>
                                    </p:animScale>
                                    <p:animScale>
                                      <p:cBhvr>
                                        <p:cTn id="179" dur="26">
                                          <p:stCondLst>
                                            <p:cond delay="1808"/>
                                          </p:stCondLst>
                                        </p:cTn>
                                        <p:tgtEl>
                                          <p:spTgt spid="28"/>
                                        </p:tgtEl>
                                      </p:cBhvr>
                                      <p:to x="100000" y="95000"/>
                                    </p:animScale>
                                    <p:animScale>
                                      <p:cBhvr>
                                        <p:cTn id="180" dur="166" decel="50000">
                                          <p:stCondLst>
                                            <p:cond delay="1834"/>
                                          </p:stCondLst>
                                        </p:cTn>
                                        <p:tgtEl>
                                          <p:spTgt spid="28"/>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29"/>
                                        </p:tgtEl>
                                        <p:attrNameLst>
                                          <p:attrName>style.visibility</p:attrName>
                                        </p:attrNameLst>
                                      </p:cBhvr>
                                      <p:to>
                                        <p:strVal val="visible"/>
                                      </p:to>
                                    </p:set>
                                    <p:animEffect transition="in" filter="wipe(down)">
                                      <p:cBhvr>
                                        <p:cTn id="183" dur="580">
                                          <p:stCondLst>
                                            <p:cond delay="0"/>
                                          </p:stCondLst>
                                        </p:cTn>
                                        <p:tgtEl>
                                          <p:spTgt spid="29"/>
                                        </p:tgtEl>
                                      </p:cBhvr>
                                    </p:animEffect>
                                    <p:anim calcmode="lin" valueType="num">
                                      <p:cBhvr>
                                        <p:cTn id="184"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89" dur="26">
                                          <p:stCondLst>
                                            <p:cond delay="650"/>
                                          </p:stCondLst>
                                        </p:cTn>
                                        <p:tgtEl>
                                          <p:spTgt spid="29"/>
                                        </p:tgtEl>
                                      </p:cBhvr>
                                      <p:to x="100000" y="60000"/>
                                    </p:animScale>
                                    <p:animScale>
                                      <p:cBhvr>
                                        <p:cTn id="190" dur="166" decel="50000">
                                          <p:stCondLst>
                                            <p:cond delay="676"/>
                                          </p:stCondLst>
                                        </p:cTn>
                                        <p:tgtEl>
                                          <p:spTgt spid="29"/>
                                        </p:tgtEl>
                                      </p:cBhvr>
                                      <p:to x="100000" y="100000"/>
                                    </p:animScale>
                                    <p:animScale>
                                      <p:cBhvr>
                                        <p:cTn id="191" dur="26">
                                          <p:stCondLst>
                                            <p:cond delay="1312"/>
                                          </p:stCondLst>
                                        </p:cTn>
                                        <p:tgtEl>
                                          <p:spTgt spid="29"/>
                                        </p:tgtEl>
                                      </p:cBhvr>
                                      <p:to x="100000" y="80000"/>
                                    </p:animScale>
                                    <p:animScale>
                                      <p:cBhvr>
                                        <p:cTn id="192" dur="166" decel="50000">
                                          <p:stCondLst>
                                            <p:cond delay="1338"/>
                                          </p:stCondLst>
                                        </p:cTn>
                                        <p:tgtEl>
                                          <p:spTgt spid="29"/>
                                        </p:tgtEl>
                                      </p:cBhvr>
                                      <p:to x="100000" y="100000"/>
                                    </p:animScale>
                                    <p:animScale>
                                      <p:cBhvr>
                                        <p:cTn id="193" dur="26">
                                          <p:stCondLst>
                                            <p:cond delay="1642"/>
                                          </p:stCondLst>
                                        </p:cTn>
                                        <p:tgtEl>
                                          <p:spTgt spid="29"/>
                                        </p:tgtEl>
                                      </p:cBhvr>
                                      <p:to x="100000" y="90000"/>
                                    </p:animScale>
                                    <p:animScale>
                                      <p:cBhvr>
                                        <p:cTn id="194" dur="166" decel="50000">
                                          <p:stCondLst>
                                            <p:cond delay="1668"/>
                                          </p:stCondLst>
                                        </p:cTn>
                                        <p:tgtEl>
                                          <p:spTgt spid="29"/>
                                        </p:tgtEl>
                                      </p:cBhvr>
                                      <p:to x="100000" y="100000"/>
                                    </p:animScale>
                                    <p:animScale>
                                      <p:cBhvr>
                                        <p:cTn id="195" dur="26">
                                          <p:stCondLst>
                                            <p:cond delay="1808"/>
                                          </p:stCondLst>
                                        </p:cTn>
                                        <p:tgtEl>
                                          <p:spTgt spid="29"/>
                                        </p:tgtEl>
                                      </p:cBhvr>
                                      <p:to x="100000" y="95000"/>
                                    </p:animScale>
                                    <p:animScale>
                                      <p:cBhvr>
                                        <p:cTn id="196" dur="166" decel="50000">
                                          <p:stCondLst>
                                            <p:cond delay="1834"/>
                                          </p:stCondLst>
                                        </p:cTn>
                                        <p:tgtEl>
                                          <p:spTgt spid="29"/>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21"/>
                                        </p:tgtEl>
                                        <p:attrNameLst>
                                          <p:attrName>style.visibility</p:attrName>
                                        </p:attrNameLst>
                                      </p:cBhvr>
                                      <p:to>
                                        <p:strVal val="visible"/>
                                      </p:to>
                                    </p:set>
                                    <p:animEffect transition="in" filter="wipe(down)">
                                      <p:cBhvr>
                                        <p:cTn id="199" dur="580">
                                          <p:stCondLst>
                                            <p:cond delay="0"/>
                                          </p:stCondLst>
                                        </p:cTn>
                                        <p:tgtEl>
                                          <p:spTgt spid="21"/>
                                        </p:tgtEl>
                                      </p:cBhvr>
                                    </p:animEffect>
                                    <p:anim calcmode="lin" valueType="num">
                                      <p:cBhvr>
                                        <p:cTn id="200"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05" dur="26">
                                          <p:stCondLst>
                                            <p:cond delay="650"/>
                                          </p:stCondLst>
                                        </p:cTn>
                                        <p:tgtEl>
                                          <p:spTgt spid="21"/>
                                        </p:tgtEl>
                                      </p:cBhvr>
                                      <p:to x="100000" y="60000"/>
                                    </p:animScale>
                                    <p:animScale>
                                      <p:cBhvr>
                                        <p:cTn id="206" dur="166" decel="50000">
                                          <p:stCondLst>
                                            <p:cond delay="676"/>
                                          </p:stCondLst>
                                        </p:cTn>
                                        <p:tgtEl>
                                          <p:spTgt spid="21"/>
                                        </p:tgtEl>
                                      </p:cBhvr>
                                      <p:to x="100000" y="100000"/>
                                    </p:animScale>
                                    <p:animScale>
                                      <p:cBhvr>
                                        <p:cTn id="207" dur="26">
                                          <p:stCondLst>
                                            <p:cond delay="1312"/>
                                          </p:stCondLst>
                                        </p:cTn>
                                        <p:tgtEl>
                                          <p:spTgt spid="21"/>
                                        </p:tgtEl>
                                      </p:cBhvr>
                                      <p:to x="100000" y="80000"/>
                                    </p:animScale>
                                    <p:animScale>
                                      <p:cBhvr>
                                        <p:cTn id="208" dur="166" decel="50000">
                                          <p:stCondLst>
                                            <p:cond delay="1338"/>
                                          </p:stCondLst>
                                        </p:cTn>
                                        <p:tgtEl>
                                          <p:spTgt spid="21"/>
                                        </p:tgtEl>
                                      </p:cBhvr>
                                      <p:to x="100000" y="100000"/>
                                    </p:animScale>
                                    <p:animScale>
                                      <p:cBhvr>
                                        <p:cTn id="209" dur="26">
                                          <p:stCondLst>
                                            <p:cond delay="1642"/>
                                          </p:stCondLst>
                                        </p:cTn>
                                        <p:tgtEl>
                                          <p:spTgt spid="21"/>
                                        </p:tgtEl>
                                      </p:cBhvr>
                                      <p:to x="100000" y="90000"/>
                                    </p:animScale>
                                    <p:animScale>
                                      <p:cBhvr>
                                        <p:cTn id="210" dur="166" decel="50000">
                                          <p:stCondLst>
                                            <p:cond delay="1668"/>
                                          </p:stCondLst>
                                        </p:cTn>
                                        <p:tgtEl>
                                          <p:spTgt spid="21"/>
                                        </p:tgtEl>
                                      </p:cBhvr>
                                      <p:to x="100000" y="100000"/>
                                    </p:animScale>
                                    <p:animScale>
                                      <p:cBhvr>
                                        <p:cTn id="211" dur="26">
                                          <p:stCondLst>
                                            <p:cond delay="1808"/>
                                          </p:stCondLst>
                                        </p:cTn>
                                        <p:tgtEl>
                                          <p:spTgt spid="21"/>
                                        </p:tgtEl>
                                      </p:cBhvr>
                                      <p:to x="100000" y="95000"/>
                                    </p:animScale>
                                    <p:animScale>
                                      <p:cBhvr>
                                        <p:cTn id="212" dur="166" decel="50000">
                                          <p:stCondLst>
                                            <p:cond delay="1834"/>
                                          </p:stCondLst>
                                        </p:cTn>
                                        <p:tgtEl>
                                          <p:spTgt spid="21"/>
                                        </p:tgtEl>
                                      </p:cBhvr>
                                      <p:to x="100000" y="100000"/>
                                    </p:animScale>
                                  </p:childTnLst>
                                </p:cTn>
                              </p:par>
                              <p:par>
                                <p:cTn id="213" presetID="26" presetClass="entr" presetSubtype="0" fill="hold" grpId="0" nodeType="withEffect">
                                  <p:stCondLst>
                                    <p:cond delay="0"/>
                                  </p:stCondLst>
                                  <p:childTnLst>
                                    <p:set>
                                      <p:cBhvr>
                                        <p:cTn id="214" dur="1" fill="hold">
                                          <p:stCondLst>
                                            <p:cond delay="0"/>
                                          </p:stCondLst>
                                        </p:cTn>
                                        <p:tgtEl>
                                          <p:spTgt spid="27"/>
                                        </p:tgtEl>
                                        <p:attrNameLst>
                                          <p:attrName>style.visibility</p:attrName>
                                        </p:attrNameLst>
                                      </p:cBhvr>
                                      <p:to>
                                        <p:strVal val="visible"/>
                                      </p:to>
                                    </p:set>
                                    <p:animEffect transition="in" filter="wipe(down)">
                                      <p:cBhvr>
                                        <p:cTn id="215" dur="580">
                                          <p:stCondLst>
                                            <p:cond delay="0"/>
                                          </p:stCondLst>
                                        </p:cTn>
                                        <p:tgtEl>
                                          <p:spTgt spid="27"/>
                                        </p:tgtEl>
                                      </p:cBhvr>
                                    </p:animEffect>
                                    <p:anim calcmode="lin" valueType="num">
                                      <p:cBhvr>
                                        <p:cTn id="216"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21" dur="26">
                                          <p:stCondLst>
                                            <p:cond delay="650"/>
                                          </p:stCondLst>
                                        </p:cTn>
                                        <p:tgtEl>
                                          <p:spTgt spid="27"/>
                                        </p:tgtEl>
                                      </p:cBhvr>
                                      <p:to x="100000" y="60000"/>
                                    </p:animScale>
                                    <p:animScale>
                                      <p:cBhvr>
                                        <p:cTn id="222" dur="166" decel="50000">
                                          <p:stCondLst>
                                            <p:cond delay="676"/>
                                          </p:stCondLst>
                                        </p:cTn>
                                        <p:tgtEl>
                                          <p:spTgt spid="27"/>
                                        </p:tgtEl>
                                      </p:cBhvr>
                                      <p:to x="100000" y="100000"/>
                                    </p:animScale>
                                    <p:animScale>
                                      <p:cBhvr>
                                        <p:cTn id="223" dur="26">
                                          <p:stCondLst>
                                            <p:cond delay="1312"/>
                                          </p:stCondLst>
                                        </p:cTn>
                                        <p:tgtEl>
                                          <p:spTgt spid="27"/>
                                        </p:tgtEl>
                                      </p:cBhvr>
                                      <p:to x="100000" y="80000"/>
                                    </p:animScale>
                                    <p:animScale>
                                      <p:cBhvr>
                                        <p:cTn id="224" dur="166" decel="50000">
                                          <p:stCondLst>
                                            <p:cond delay="1338"/>
                                          </p:stCondLst>
                                        </p:cTn>
                                        <p:tgtEl>
                                          <p:spTgt spid="27"/>
                                        </p:tgtEl>
                                      </p:cBhvr>
                                      <p:to x="100000" y="100000"/>
                                    </p:animScale>
                                    <p:animScale>
                                      <p:cBhvr>
                                        <p:cTn id="225" dur="26">
                                          <p:stCondLst>
                                            <p:cond delay="1642"/>
                                          </p:stCondLst>
                                        </p:cTn>
                                        <p:tgtEl>
                                          <p:spTgt spid="27"/>
                                        </p:tgtEl>
                                      </p:cBhvr>
                                      <p:to x="100000" y="90000"/>
                                    </p:animScale>
                                    <p:animScale>
                                      <p:cBhvr>
                                        <p:cTn id="226" dur="166" decel="50000">
                                          <p:stCondLst>
                                            <p:cond delay="1668"/>
                                          </p:stCondLst>
                                        </p:cTn>
                                        <p:tgtEl>
                                          <p:spTgt spid="27"/>
                                        </p:tgtEl>
                                      </p:cBhvr>
                                      <p:to x="100000" y="100000"/>
                                    </p:animScale>
                                    <p:animScale>
                                      <p:cBhvr>
                                        <p:cTn id="227" dur="26">
                                          <p:stCondLst>
                                            <p:cond delay="1808"/>
                                          </p:stCondLst>
                                        </p:cTn>
                                        <p:tgtEl>
                                          <p:spTgt spid="27"/>
                                        </p:tgtEl>
                                      </p:cBhvr>
                                      <p:to x="100000" y="95000"/>
                                    </p:animScale>
                                    <p:animScale>
                                      <p:cBhvr>
                                        <p:cTn id="228" dur="166" decel="50000">
                                          <p:stCondLst>
                                            <p:cond delay="1834"/>
                                          </p:stCondLst>
                                        </p:cTn>
                                        <p:tgtEl>
                                          <p:spTgt spid="27"/>
                                        </p:tgtEl>
                                      </p:cBhvr>
                                      <p:to x="100000" y="100000"/>
                                    </p:animScale>
                                  </p:childTnLst>
                                </p:cTn>
                              </p:par>
                              <p:par>
                                <p:cTn id="229" presetID="26" presetClass="entr" presetSubtype="0" fill="hold" grpId="0" nodeType="withEffect">
                                  <p:stCondLst>
                                    <p:cond delay="0"/>
                                  </p:stCondLst>
                                  <p:childTnLst>
                                    <p:set>
                                      <p:cBhvr>
                                        <p:cTn id="230" dur="1" fill="hold">
                                          <p:stCondLst>
                                            <p:cond delay="0"/>
                                          </p:stCondLst>
                                        </p:cTn>
                                        <p:tgtEl>
                                          <p:spTgt spid="14"/>
                                        </p:tgtEl>
                                        <p:attrNameLst>
                                          <p:attrName>style.visibility</p:attrName>
                                        </p:attrNameLst>
                                      </p:cBhvr>
                                      <p:to>
                                        <p:strVal val="visible"/>
                                      </p:to>
                                    </p:set>
                                    <p:animEffect transition="in" filter="wipe(down)">
                                      <p:cBhvr>
                                        <p:cTn id="231" dur="580">
                                          <p:stCondLst>
                                            <p:cond delay="0"/>
                                          </p:stCondLst>
                                        </p:cTn>
                                        <p:tgtEl>
                                          <p:spTgt spid="14"/>
                                        </p:tgtEl>
                                      </p:cBhvr>
                                    </p:animEffect>
                                    <p:anim calcmode="lin" valueType="num">
                                      <p:cBhvr>
                                        <p:cTn id="232"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37" dur="26">
                                          <p:stCondLst>
                                            <p:cond delay="650"/>
                                          </p:stCondLst>
                                        </p:cTn>
                                        <p:tgtEl>
                                          <p:spTgt spid="14"/>
                                        </p:tgtEl>
                                      </p:cBhvr>
                                      <p:to x="100000" y="60000"/>
                                    </p:animScale>
                                    <p:animScale>
                                      <p:cBhvr>
                                        <p:cTn id="238" dur="166" decel="50000">
                                          <p:stCondLst>
                                            <p:cond delay="676"/>
                                          </p:stCondLst>
                                        </p:cTn>
                                        <p:tgtEl>
                                          <p:spTgt spid="14"/>
                                        </p:tgtEl>
                                      </p:cBhvr>
                                      <p:to x="100000" y="100000"/>
                                    </p:animScale>
                                    <p:animScale>
                                      <p:cBhvr>
                                        <p:cTn id="239" dur="26">
                                          <p:stCondLst>
                                            <p:cond delay="1312"/>
                                          </p:stCondLst>
                                        </p:cTn>
                                        <p:tgtEl>
                                          <p:spTgt spid="14"/>
                                        </p:tgtEl>
                                      </p:cBhvr>
                                      <p:to x="100000" y="80000"/>
                                    </p:animScale>
                                    <p:animScale>
                                      <p:cBhvr>
                                        <p:cTn id="240" dur="166" decel="50000">
                                          <p:stCondLst>
                                            <p:cond delay="1338"/>
                                          </p:stCondLst>
                                        </p:cTn>
                                        <p:tgtEl>
                                          <p:spTgt spid="14"/>
                                        </p:tgtEl>
                                      </p:cBhvr>
                                      <p:to x="100000" y="100000"/>
                                    </p:animScale>
                                    <p:animScale>
                                      <p:cBhvr>
                                        <p:cTn id="241" dur="26">
                                          <p:stCondLst>
                                            <p:cond delay="1642"/>
                                          </p:stCondLst>
                                        </p:cTn>
                                        <p:tgtEl>
                                          <p:spTgt spid="14"/>
                                        </p:tgtEl>
                                      </p:cBhvr>
                                      <p:to x="100000" y="90000"/>
                                    </p:animScale>
                                    <p:animScale>
                                      <p:cBhvr>
                                        <p:cTn id="242" dur="166" decel="50000">
                                          <p:stCondLst>
                                            <p:cond delay="1668"/>
                                          </p:stCondLst>
                                        </p:cTn>
                                        <p:tgtEl>
                                          <p:spTgt spid="14"/>
                                        </p:tgtEl>
                                      </p:cBhvr>
                                      <p:to x="100000" y="100000"/>
                                    </p:animScale>
                                    <p:animScale>
                                      <p:cBhvr>
                                        <p:cTn id="243" dur="26">
                                          <p:stCondLst>
                                            <p:cond delay="1808"/>
                                          </p:stCondLst>
                                        </p:cTn>
                                        <p:tgtEl>
                                          <p:spTgt spid="14"/>
                                        </p:tgtEl>
                                      </p:cBhvr>
                                      <p:to x="100000" y="95000"/>
                                    </p:animScale>
                                    <p:animScale>
                                      <p:cBhvr>
                                        <p:cTn id="244" dur="166" decel="50000">
                                          <p:stCondLst>
                                            <p:cond delay="1834"/>
                                          </p:stCondLst>
                                        </p:cTn>
                                        <p:tgtEl>
                                          <p:spTgt spid="14"/>
                                        </p:tgtEl>
                                      </p:cBhvr>
                                      <p:to x="100000" y="100000"/>
                                    </p:animScale>
                                  </p:childTnLst>
                                </p:cTn>
                              </p:par>
                              <p:par>
                                <p:cTn id="245" presetID="2" presetClass="entr" presetSubtype="4" fill="hold" grpId="0" nodeType="withEffect">
                                  <p:stCondLst>
                                    <p:cond delay="0"/>
                                  </p:stCondLst>
                                  <p:childTnLst>
                                    <p:set>
                                      <p:cBhvr>
                                        <p:cTn id="246" dur="1" fill="hold">
                                          <p:stCondLst>
                                            <p:cond delay="0"/>
                                          </p:stCondLst>
                                        </p:cTn>
                                        <p:tgtEl>
                                          <p:spTgt spid="32"/>
                                        </p:tgtEl>
                                        <p:attrNameLst>
                                          <p:attrName>style.visibility</p:attrName>
                                        </p:attrNameLst>
                                      </p:cBhvr>
                                      <p:to>
                                        <p:strVal val="visible"/>
                                      </p:to>
                                    </p:set>
                                    <p:anim calcmode="lin" valueType="num">
                                      <p:cBhvr additive="base">
                                        <p:cTn id="247" dur="500" fill="hold"/>
                                        <p:tgtEl>
                                          <p:spTgt spid="32"/>
                                        </p:tgtEl>
                                        <p:attrNameLst>
                                          <p:attrName>ppt_x</p:attrName>
                                        </p:attrNameLst>
                                      </p:cBhvr>
                                      <p:tavLst>
                                        <p:tav tm="0">
                                          <p:val>
                                            <p:strVal val="#ppt_x"/>
                                          </p:val>
                                        </p:tav>
                                        <p:tav tm="100000">
                                          <p:val>
                                            <p:strVal val="#ppt_x"/>
                                          </p:val>
                                        </p:tav>
                                      </p:tavLst>
                                    </p:anim>
                                    <p:anim calcmode="lin" valueType="num">
                                      <p:cBhvr additive="base">
                                        <p:cTn id="248" dur="500" fill="hold"/>
                                        <p:tgtEl>
                                          <p:spTgt spid="32"/>
                                        </p:tgtEl>
                                        <p:attrNameLst>
                                          <p:attrName>ppt_y</p:attrName>
                                        </p:attrNameLst>
                                      </p:cBhvr>
                                      <p:tavLst>
                                        <p:tav tm="0">
                                          <p:val>
                                            <p:strVal val="1+#ppt_h/2"/>
                                          </p:val>
                                        </p:tav>
                                        <p:tav tm="100000">
                                          <p:val>
                                            <p:strVal val="#ppt_y"/>
                                          </p:val>
                                        </p:tav>
                                      </p:tavLst>
                                    </p:anim>
                                  </p:childTnLst>
                                </p:cTn>
                              </p:par>
                              <p:par>
                                <p:cTn id="249" presetID="26" presetClass="entr" presetSubtype="0" fill="hold" grpId="0" nodeType="withEffect">
                                  <p:stCondLst>
                                    <p:cond delay="0"/>
                                  </p:stCondLst>
                                  <p:childTnLst>
                                    <p:set>
                                      <p:cBhvr>
                                        <p:cTn id="250" dur="1" fill="hold">
                                          <p:stCondLst>
                                            <p:cond delay="0"/>
                                          </p:stCondLst>
                                        </p:cTn>
                                        <p:tgtEl>
                                          <p:spTgt spid="34"/>
                                        </p:tgtEl>
                                        <p:attrNameLst>
                                          <p:attrName>style.visibility</p:attrName>
                                        </p:attrNameLst>
                                      </p:cBhvr>
                                      <p:to>
                                        <p:strVal val="visible"/>
                                      </p:to>
                                    </p:set>
                                    <p:animEffect transition="in" filter="wipe(down)">
                                      <p:cBhvr>
                                        <p:cTn id="251" dur="580">
                                          <p:stCondLst>
                                            <p:cond delay="0"/>
                                          </p:stCondLst>
                                        </p:cTn>
                                        <p:tgtEl>
                                          <p:spTgt spid="34"/>
                                        </p:tgtEl>
                                      </p:cBhvr>
                                    </p:animEffect>
                                    <p:anim calcmode="lin" valueType="num">
                                      <p:cBhvr>
                                        <p:cTn id="252"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253"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254"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255"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256"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257" dur="26">
                                          <p:stCondLst>
                                            <p:cond delay="650"/>
                                          </p:stCondLst>
                                        </p:cTn>
                                        <p:tgtEl>
                                          <p:spTgt spid="34"/>
                                        </p:tgtEl>
                                      </p:cBhvr>
                                      <p:to x="100000" y="60000"/>
                                    </p:animScale>
                                    <p:animScale>
                                      <p:cBhvr>
                                        <p:cTn id="258" dur="166" decel="50000">
                                          <p:stCondLst>
                                            <p:cond delay="676"/>
                                          </p:stCondLst>
                                        </p:cTn>
                                        <p:tgtEl>
                                          <p:spTgt spid="34"/>
                                        </p:tgtEl>
                                      </p:cBhvr>
                                      <p:to x="100000" y="100000"/>
                                    </p:animScale>
                                    <p:animScale>
                                      <p:cBhvr>
                                        <p:cTn id="259" dur="26">
                                          <p:stCondLst>
                                            <p:cond delay="1312"/>
                                          </p:stCondLst>
                                        </p:cTn>
                                        <p:tgtEl>
                                          <p:spTgt spid="34"/>
                                        </p:tgtEl>
                                      </p:cBhvr>
                                      <p:to x="100000" y="80000"/>
                                    </p:animScale>
                                    <p:animScale>
                                      <p:cBhvr>
                                        <p:cTn id="260" dur="166" decel="50000">
                                          <p:stCondLst>
                                            <p:cond delay="1338"/>
                                          </p:stCondLst>
                                        </p:cTn>
                                        <p:tgtEl>
                                          <p:spTgt spid="34"/>
                                        </p:tgtEl>
                                      </p:cBhvr>
                                      <p:to x="100000" y="100000"/>
                                    </p:animScale>
                                    <p:animScale>
                                      <p:cBhvr>
                                        <p:cTn id="261" dur="26">
                                          <p:stCondLst>
                                            <p:cond delay="1642"/>
                                          </p:stCondLst>
                                        </p:cTn>
                                        <p:tgtEl>
                                          <p:spTgt spid="34"/>
                                        </p:tgtEl>
                                      </p:cBhvr>
                                      <p:to x="100000" y="90000"/>
                                    </p:animScale>
                                    <p:animScale>
                                      <p:cBhvr>
                                        <p:cTn id="262" dur="166" decel="50000">
                                          <p:stCondLst>
                                            <p:cond delay="1668"/>
                                          </p:stCondLst>
                                        </p:cTn>
                                        <p:tgtEl>
                                          <p:spTgt spid="34"/>
                                        </p:tgtEl>
                                      </p:cBhvr>
                                      <p:to x="100000" y="100000"/>
                                    </p:animScale>
                                    <p:animScale>
                                      <p:cBhvr>
                                        <p:cTn id="263" dur="26">
                                          <p:stCondLst>
                                            <p:cond delay="1808"/>
                                          </p:stCondLst>
                                        </p:cTn>
                                        <p:tgtEl>
                                          <p:spTgt spid="34"/>
                                        </p:tgtEl>
                                      </p:cBhvr>
                                      <p:to x="100000" y="95000"/>
                                    </p:animScale>
                                    <p:animScale>
                                      <p:cBhvr>
                                        <p:cTn id="264" dur="166" decel="50000">
                                          <p:stCondLst>
                                            <p:cond delay="1834"/>
                                          </p:stCondLst>
                                        </p:cTn>
                                        <p:tgtEl>
                                          <p:spTgt spid="34"/>
                                        </p:tgtEl>
                                      </p:cBhvr>
                                      <p:to x="100000" y="100000"/>
                                    </p:animScale>
                                  </p:childTnLst>
                                </p:cTn>
                              </p:par>
                              <p:par>
                                <p:cTn id="265" presetID="2" presetClass="entr" presetSubtype="4" fill="hold" grpId="0" nodeType="withEffect">
                                  <p:stCondLst>
                                    <p:cond delay="0"/>
                                  </p:stCondLst>
                                  <p:childTnLst>
                                    <p:set>
                                      <p:cBhvr>
                                        <p:cTn id="266" dur="1" fill="hold">
                                          <p:stCondLst>
                                            <p:cond delay="0"/>
                                          </p:stCondLst>
                                        </p:cTn>
                                        <p:tgtEl>
                                          <p:spTgt spid="35"/>
                                        </p:tgtEl>
                                        <p:attrNameLst>
                                          <p:attrName>style.visibility</p:attrName>
                                        </p:attrNameLst>
                                      </p:cBhvr>
                                      <p:to>
                                        <p:strVal val="visible"/>
                                      </p:to>
                                    </p:set>
                                    <p:anim calcmode="lin" valueType="num">
                                      <p:cBhvr additive="base">
                                        <p:cTn id="267" dur="500" fill="hold"/>
                                        <p:tgtEl>
                                          <p:spTgt spid="35"/>
                                        </p:tgtEl>
                                        <p:attrNameLst>
                                          <p:attrName>ppt_x</p:attrName>
                                        </p:attrNameLst>
                                      </p:cBhvr>
                                      <p:tavLst>
                                        <p:tav tm="0">
                                          <p:val>
                                            <p:strVal val="#ppt_x"/>
                                          </p:val>
                                        </p:tav>
                                        <p:tav tm="100000">
                                          <p:val>
                                            <p:strVal val="#ppt_x"/>
                                          </p:val>
                                        </p:tav>
                                      </p:tavLst>
                                    </p:anim>
                                    <p:anim calcmode="lin" valueType="num">
                                      <p:cBhvr additive="base">
                                        <p:cTn id="268" dur="500" fill="hold"/>
                                        <p:tgtEl>
                                          <p:spTgt spid="35"/>
                                        </p:tgtEl>
                                        <p:attrNameLst>
                                          <p:attrName>ppt_y</p:attrName>
                                        </p:attrNameLst>
                                      </p:cBhvr>
                                      <p:tavLst>
                                        <p:tav tm="0">
                                          <p:val>
                                            <p:strVal val="1+#ppt_h/2"/>
                                          </p:val>
                                        </p:tav>
                                        <p:tav tm="100000">
                                          <p:val>
                                            <p:strVal val="#ppt_y"/>
                                          </p:val>
                                        </p:tav>
                                      </p:tavLst>
                                    </p:anim>
                                  </p:childTnLst>
                                </p:cTn>
                              </p:par>
                              <p:par>
                                <p:cTn id="269" presetID="26" presetClass="entr" presetSubtype="0" fill="hold" grpId="0" nodeType="withEffect">
                                  <p:stCondLst>
                                    <p:cond delay="0"/>
                                  </p:stCondLst>
                                  <p:childTnLst>
                                    <p:set>
                                      <p:cBhvr>
                                        <p:cTn id="270" dur="1" fill="hold">
                                          <p:stCondLst>
                                            <p:cond delay="0"/>
                                          </p:stCondLst>
                                        </p:cTn>
                                        <p:tgtEl>
                                          <p:spTgt spid="36"/>
                                        </p:tgtEl>
                                        <p:attrNameLst>
                                          <p:attrName>style.visibility</p:attrName>
                                        </p:attrNameLst>
                                      </p:cBhvr>
                                      <p:to>
                                        <p:strVal val="visible"/>
                                      </p:to>
                                    </p:set>
                                    <p:animEffect transition="in" filter="wipe(down)">
                                      <p:cBhvr>
                                        <p:cTn id="271" dur="580">
                                          <p:stCondLst>
                                            <p:cond delay="0"/>
                                          </p:stCondLst>
                                        </p:cTn>
                                        <p:tgtEl>
                                          <p:spTgt spid="36"/>
                                        </p:tgtEl>
                                      </p:cBhvr>
                                    </p:animEffect>
                                    <p:anim calcmode="lin" valueType="num">
                                      <p:cBhvr>
                                        <p:cTn id="272"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273"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274"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275"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276"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277" dur="26">
                                          <p:stCondLst>
                                            <p:cond delay="650"/>
                                          </p:stCondLst>
                                        </p:cTn>
                                        <p:tgtEl>
                                          <p:spTgt spid="36"/>
                                        </p:tgtEl>
                                      </p:cBhvr>
                                      <p:to x="100000" y="60000"/>
                                    </p:animScale>
                                    <p:animScale>
                                      <p:cBhvr>
                                        <p:cTn id="278" dur="166" decel="50000">
                                          <p:stCondLst>
                                            <p:cond delay="676"/>
                                          </p:stCondLst>
                                        </p:cTn>
                                        <p:tgtEl>
                                          <p:spTgt spid="36"/>
                                        </p:tgtEl>
                                      </p:cBhvr>
                                      <p:to x="100000" y="100000"/>
                                    </p:animScale>
                                    <p:animScale>
                                      <p:cBhvr>
                                        <p:cTn id="279" dur="26">
                                          <p:stCondLst>
                                            <p:cond delay="1312"/>
                                          </p:stCondLst>
                                        </p:cTn>
                                        <p:tgtEl>
                                          <p:spTgt spid="36"/>
                                        </p:tgtEl>
                                      </p:cBhvr>
                                      <p:to x="100000" y="80000"/>
                                    </p:animScale>
                                    <p:animScale>
                                      <p:cBhvr>
                                        <p:cTn id="280" dur="166" decel="50000">
                                          <p:stCondLst>
                                            <p:cond delay="1338"/>
                                          </p:stCondLst>
                                        </p:cTn>
                                        <p:tgtEl>
                                          <p:spTgt spid="36"/>
                                        </p:tgtEl>
                                      </p:cBhvr>
                                      <p:to x="100000" y="100000"/>
                                    </p:animScale>
                                    <p:animScale>
                                      <p:cBhvr>
                                        <p:cTn id="281" dur="26">
                                          <p:stCondLst>
                                            <p:cond delay="1642"/>
                                          </p:stCondLst>
                                        </p:cTn>
                                        <p:tgtEl>
                                          <p:spTgt spid="36"/>
                                        </p:tgtEl>
                                      </p:cBhvr>
                                      <p:to x="100000" y="90000"/>
                                    </p:animScale>
                                    <p:animScale>
                                      <p:cBhvr>
                                        <p:cTn id="282" dur="166" decel="50000">
                                          <p:stCondLst>
                                            <p:cond delay="1668"/>
                                          </p:stCondLst>
                                        </p:cTn>
                                        <p:tgtEl>
                                          <p:spTgt spid="36"/>
                                        </p:tgtEl>
                                      </p:cBhvr>
                                      <p:to x="100000" y="100000"/>
                                    </p:animScale>
                                    <p:animScale>
                                      <p:cBhvr>
                                        <p:cTn id="283" dur="26">
                                          <p:stCondLst>
                                            <p:cond delay="1808"/>
                                          </p:stCondLst>
                                        </p:cTn>
                                        <p:tgtEl>
                                          <p:spTgt spid="36"/>
                                        </p:tgtEl>
                                      </p:cBhvr>
                                      <p:to x="100000" y="95000"/>
                                    </p:animScale>
                                    <p:animScale>
                                      <p:cBhvr>
                                        <p:cTn id="284" dur="166" decel="50000">
                                          <p:stCondLst>
                                            <p:cond delay="1834"/>
                                          </p:stCondLst>
                                        </p:cTn>
                                        <p:tgtEl>
                                          <p:spTgt spid="36"/>
                                        </p:tgtEl>
                                      </p:cBhvr>
                                      <p:to x="100000" y="100000"/>
                                    </p:animScale>
                                  </p:childTnLst>
                                </p:cTn>
                              </p:par>
                            </p:childTnLst>
                          </p:cTn>
                        </p:par>
                      </p:childTnLst>
                    </p:cTn>
                  </p:par>
                  <p:par>
                    <p:cTn id="285" fill="hold">
                      <p:stCondLst>
                        <p:cond delay="indefinite"/>
                      </p:stCondLst>
                      <p:childTnLst>
                        <p:par>
                          <p:cTn id="286" fill="hold">
                            <p:stCondLst>
                              <p:cond delay="0"/>
                            </p:stCondLst>
                            <p:childTnLst>
                              <p:par>
                                <p:cTn id="287" presetID="2" presetClass="entr" presetSubtype="4" fill="hold" nodeType="clickEffect">
                                  <p:stCondLst>
                                    <p:cond delay="0"/>
                                  </p:stCondLst>
                                  <p:childTnLst>
                                    <p:set>
                                      <p:cBhvr>
                                        <p:cTn id="288" dur="1" fill="hold">
                                          <p:stCondLst>
                                            <p:cond delay="0"/>
                                          </p:stCondLst>
                                        </p:cTn>
                                        <p:tgtEl>
                                          <p:spTgt spid="39"/>
                                        </p:tgtEl>
                                        <p:attrNameLst>
                                          <p:attrName>style.visibility</p:attrName>
                                        </p:attrNameLst>
                                      </p:cBhvr>
                                      <p:to>
                                        <p:strVal val="visible"/>
                                      </p:to>
                                    </p:set>
                                    <p:anim calcmode="lin" valueType="num">
                                      <p:cBhvr additive="base">
                                        <p:cTn id="289" dur="500" fill="hold"/>
                                        <p:tgtEl>
                                          <p:spTgt spid="39"/>
                                        </p:tgtEl>
                                        <p:attrNameLst>
                                          <p:attrName>ppt_x</p:attrName>
                                        </p:attrNameLst>
                                      </p:cBhvr>
                                      <p:tavLst>
                                        <p:tav tm="0">
                                          <p:val>
                                            <p:strVal val="#ppt_x"/>
                                          </p:val>
                                        </p:tav>
                                        <p:tav tm="100000">
                                          <p:val>
                                            <p:strVal val="#ppt_x"/>
                                          </p:val>
                                        </p:tav>
                                      </p:tavLst>
                                    </p:anim>
                                    <p:anim calcmode="lin" valueType="num">
                                      <p:cBhvr additive="base">
                                        <p:cTn id="290" dur="500" fill="hold"/>
                                        <p:tgtEl>
                                          <p:spTgt spid="39"/>
                                        </p:tgtEl>
                                        <p:attrNameLst>
                                          <p:attrName>ppt_y</p:attrName>
                                        </p:attrNameLst>
                                      </p:cBhvr>
                                      <p:tavLst>
                                        <p:tav tm="0">
                                          <p:val>
                                            <p:strVal val="1+#ppt_h/2"/>
                                          </p:val>
                                        </p:tav>
                                        <p:tav tm="100000">
                                          <p:val>
                                            <p:strVal val="#ppt_y"/>
                                          </p:val>
                                        </p:tav>
                                      </p:tavLst>
                                    </p:anim>
                                  </p:childTnLst>
                                </p:cTn>
                              </p:par>
                              <p:par>
                                <p:cTn id="291" presetID="2" presetClass="entr" presetSubtype="4" fill="hold" nodeType="withEffect">
                                  <p:stCondLst>
                                    <p:cond delay="0"/>
                                  </p:stCondLst>
                                  <p:childTnLst>
                                    <p:set>
                                      <p:cBhvr>
                                        <p:cTn id="292" dur="1" fill="hold">
                                          <p:stCondLst>
                                            <p:cond delay="0"/>
                                          </p:stCondLst>
                                        </p:cTn>
                                        <p:tgtEl>
                                          <p:spTgt spid="40"/>
                                        </p:tgtEl>
                                        <p:attrNameLst>
                                          <p:attrName>style.visibility</p:attrName>
                                        </p:attrNameLst>
                                      </p:cBhvr>
                                      <p:to>
                                        <p:strVal val="visible"/>
                                      </p:to>
                                    </p:set>
                                    <p:anim calcmode="lin" valueType="num">
                                      <p:cBhvr additive="base">
                                        <p:cTn id="293" dur="500" fill="hold"/>
                                        <p:tgtEl>
                                          <p:spTgt spid="40"/>
                                        </p:tgtEl>
                                        <p:attrNameLst>
                                          <p:attrName>ppt_x</p:attrName>
                                        </p:attrNameLst>
                                      </p:cBhvr>
                                      <p:tavLst>
                                        <p:tav tm="0">
                                          <p:val>
                                            <p:strVal val="#ppt_x"/>
                                          </p:val>
                                        </p:tav>
                                        <p:tav tm="100000">
                                          <p:val>
                                            <p:strVal val="#ppt_x"/>
                                          </p:val>
                                        </p:tav>
                                      </p:tavLst>
                                    </p:anim>
                                    <p:anim calcmode="lin" valueType="num">
                                      <p:cBhvr additive="base">
                                        <p:cTn id="29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50" grpId="0" animBg="1"/>
      <p:bldP spid="51" grpId="0" animBg="1"/>
      <p:bldP spid="5" grpId="0" animBg="1"/>
      <p:bldP spid="14" grpId="0"/>
      <p:bldP spid="21" grpId="0"/>
      <p:bldP spid="25" grpId="0"/>
      <p:bldP spid="26" grpId="0"/>
      <p:bldP spid="27" grpId="0" animBg="1"/>
      <p:bldP spid="29" grpId="0"/>
      <p:bldP spid="31" grpId="0"/>
      <p:bldP spid="32" grpId="0"/>
      <p:bldP spid="34" grpId="0" animBg="1"/>
      <p:bldP spid="35" grpId="0"/>
      <p:bldP spid="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E16CCC0-7A82-494F-9307-DBD3DDE28F68}"/>
              </a:ext>
            </a:extLst>
          </p:cNvPr>
          <p:cNvSpPr txBox="1">
            <a:spLocks/>
          </p:cNvSpPr>
          <p:nvPr/>
        </p:nvSpPr>
        <p:spPr>
          <a:xfrm>
            <a:off x="721938" y="150091"/>
            <a:ext cx="10320743" cy="598388"/>
          </a:xfrm>
          <a:prstGeom prst="rect">
            <a:avLst/>
          </a:prstGeom>
          <a:solidFill>
            <a:schemeClr val="accent5">
              <a:lumMod val="60000"/>
              <a:lumOff val="40000"/>
            </a:schemeClr>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000" b="1" dirty="0">
                <a:solidFill>
                  <a:schemeClr val="accent6">
                    <a:lumMod val="75000"/>
                  </a:schemeClr>
                </a:solidFill>
                <a:latin typeface="Arial" panose="020B0604020202020204" pitchFamily="34" charset="0"/>
                <a:cs typeface="Arial" panose="020B0604020202020204" pitchFamily="34" charset="0"/>
              </a:rPr>
              <a:t>INTRODUCTION </a:t>
            </a:r>
            <a:endParaRPr lang="fr-FR" sz="3000" dirty="0">
              <a:solidFill>
                <a:schemeClr val="accent6">
                  <a:lumMod val="75000"/>
                </a:schemeClr>
              </a:solidFill>
              <a:latin typeface="Arial" panose="020B0604020202020204" pitchFamily="34" charset="0"/>
              <a:cs typeface="Arial" panose="020B0604020202020204" pitchFamily="34" charset="0"/>
            </a:endParaRPr>
          </a:p>
        </p:txBody>
      </p:sp>
      <p:pic>
        <p:nvPicPr>
          <p:cNvPr id="19" name="Image 18">
            <a:extLst>
              <a:ext uri="{FF2B5EF4-FFF2-40B4-BE49-F238E27FC236}">
                <a16:creationId xmlns:a16="http://schemas.microsoft.com/office/drawing/2014/main" id="{CE4F010F-C9D7-4DE8-81D9-0005716E167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2019" y="5376842"/>
            <a:ext cx="1804690" cy="127043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2" descr="Cowpea 018">
            <a:extLst>
              <a:ext uri="{FF2B5EF4-FFF2-40B4-BE49-F238E27FC236}">
                <a16:creationId xmlns:a16="http://schemas.microsoft.com/office/drawing/2014/main" id="{10BA9108-3DB1-4734-A22A-841952DB20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0880" y="4993156"/>
            <a:ext cx="1577744" cy="1234002"/>
          </a:xfrm>
          <a:prstGeom prst="ellipse">
            <a:avLst/>
          </a:prstGeom>
          <a:ln w="9525">
            <a:solidFill>
              <a:srgbClr val="000000"/>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65F72A25-7CB7-4306-9622-00B7DD527D5F}"/>
              </a:ext>
            </a:extLst>
          </p:cNvPr>
          <p:cNvPicPr/>
          <p:nvPr/>
        </p:nvPicPr>
        <p:blipFill>
          <a:blip r:embed="rId4" cstate="print">
            <a:extLst>
              <a:ext uri="{28A0092B-C50C-407E-A947-70E740481C1C}">
                <a14:useLocalDpi xmlns:a14="http://schemas.microsoft.com/office/drawing/2010/main" val="0"/>
              </a:ext>
            </a:extLst>
          </a:blip>
          <a:stretch>
            <a:fillRect/>
          </a:stretch>
        </p:blipFill>
        <p:spPr bwMode="auto">
          <a:xfrm>
            <a:off x="6110834" y="5467351"/>
            <a:ext cx="1804690" cy="136312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Image 8">
            <a:extLst>
              <a:ext uri="{FF2B5EF4-FFF2-40B4-BE49-F238E27FC236}">
                <a16:creationId xmlns:a16="http://schemas.microsoft.com/office/drawing/2014/main" id="{BD95816F-2424-4EC0-B57C-73B8AE5C1B8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7834" y="4875520"/>
            <a:ext cx="1685085" cy="123400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Espace réservé du contenu 2">
            <a:extLst>
              <a:ext uri="{FF2B5EF4-FFF2-40B4-BE49-F238E27FC236}">
                <a16:creationId xmlns:a16="http://schemas.microsoft.com/office/drawing/2014/main" id="{B83B21BD-453C-C2A1-2159-3CBF2931E125}"/>
              </a:ext>
            </a:extLst>
          </p:cNvPr>
          <p:cNvSpPr>
            <a:spLocks noGrp="1"/>
          </p:cNvSpPr>
          <p:nvPr>
            <p:ph idx="1"/>
          </p:nvPr>
        </p:nvSpPr>
        <p:spPr>
          <a:xfrm>
            <a:off x="889000" y="748479"/>
            <a:ext cx="10153682" cy="5058562"/>
          </a:xfrm>
        </p:spPr>
        <p:txBody>
          <a:bodyPr>
            <a:noAutofit/>
          </a:bodyPr>
          <a:lstStyle/>
          <a:p>
            <a:pPr marL="0" indent="0" algn="just">
              <a:buNone/>
            </a:pPr>
            <a:r>
              <a:rPr lang="fr-FR" sz="2200" dirty="0">
                <a:latin typeface="Arial Narrow" panose="020B0606020202030204" pitchFamily="34" charset="0"/>
              </a:rPr>
              <a:t>Approche d'intensification adoptée par le PAPFA/PAFA-4R repose sur la mise en œuvre de </a:t>
            </a:r>
            <a:r>
              <a:rPr lang="fr-FR" sz="2200" b="1" dirty="0">
                <a:solidFill>
                  <a:srgbClr val="00B0F0"/>
                </a:solidFill>
                <a:latin typeface="Arial Narrow" panose="020B0606020202030204" pitchFamily="34" charset="0"/>
              </a:rPr>
              <a:t>SPAM à coûts partagés </a:t>
            </a:r>
            <a:r>
              <a:rPr lang="fr-FR" sz="2200" dirty="0">
                <a:latin typeface="Arial Narrow" panose="020B0606020202030204" pitchFamily="34" charset="0"/>
              </a:rPr>
              <a:t>des OPB, pour les filières cibles (</a:t>
            </a:r>
            <a:r>
              <a:rPr lang="fr-FR" sz="2200" b="1" i="1" dirty="0">
                <a:latin typeface="Arial Narrow" panose="020B0606020202030204" pitchFamily="34" charset="0"/>
              </a:rPr>
              <a:t>Riz, sésame, niébé, oignon, pisciculture</a:t>
            </a:r>
            <a:r>
              <a:rPr lang="fr-FR" sz="2200" dirty="0">
                <a:latin typeface="Arial Narrow" panose="020B0606020202030204" pitchFamily="34" charset="0"/>
              </a:rPr>
              <a:t>). </a:t>
            </a:r>
          </a:p>
          <a:p>
            <a:pPr marL="0" indent="0" algn="just">
              <a:buNone/>
            </a:pPr>
            <a:r>
              <a:rPr lang="fr-FR" sz="2200" dirty="0">
                <a:latin typeface="Arial Narrow" panose="020B0606020202030204" pitchFamily="34" charset="0"/>
              </a:rPr>
              <a:t>SPAM visent la promotion de l’accès :</a:t>
            </a:r>
          </a:p>
          <a:p>
            <a:pPr algn="just">
              <a:buFont typeface="Wingdings" pitchFamily="2" charset="2"/>
              <a:buChar char="ü"/>
            </a:pPr>
            <a:r>
              <a:rPr lang="fr-FR" sz="2200" dirty="0">
                <a:latin typeface="Arial Narrow" panose="020B0606020202030204" pitchFamily="34" charset="0"/>
              </a:rPr>
              <a:t>(i) </a:t>
            </a:r>
            <a:r>
              <a:rPr lang="fr-FR" sz="2200" b="1" dirty="0">
                <a:latin typeface="Arial Narrow" panose="020B0606020202030204" pitchFamily="34" charset="0"/>
              </a:rPr>
              <a:t>aux intrants </a:t>
            </a:r>
            <a:r>
              <a:rPr lang="fr-FR" sz="2200" dirty="0">
                <a:latin typeface="Arial Narrow" panose="020B0606020202030204" pitchFamily="34" charset="0"/>
              </a:rPr>
              <a:t>(</a:t>
            </a:r>
            <a:r>
              <a:rPr lang="fr-FR" sz="2200" b="1" dirty="0">
                <a:solidFill>
                  <a:srgbClr val="0070C0"/>
                </a:solidFill>
                <a:latin typeface="Arial Narrow" panose="020B0606020202030204" pitchFamily="34" charset="0"/>
              </a:rPr>
              <a:t>semences sélectionnées, engrais, protection phytosanitaire</a:t>
            </a:r>
            <a:r>
              <a:rPr lang="fr-FR" sz="2200" dirty="0">
                <a:latin typeface="Arial Narrow" panose="020B0606020202030204" pitchFamily="34" charset="0"/>
              </a:rPr>
              <a:t>) et </a:t>
            </a:r>
            <a:r>
              <a:rPr lang="fr-FR" sz="2200" b="1" dirty="0">
                <a:solidFill>
                  <a:srgbClr val="0070C0"/>
                </a:solidFill>
                <a:latin typeface="Arial Narrow" panose="020B0606020202030204" pitchFamily="34" charset="0"/>
              </a:rPr>
              <a:t>matériel agricoles</a:t>
            </a:r>
            <a:r>
              <a:rPr lang="fr-FR" sz="2200" dirty="0">
                <a:latin typeface="Arial Narrow" panose="020B0606020202030204" pitchFamily="34" charset="0"/>
              </a:rPr>
              <a:t> selon des itinéraires techniques raisonnés;</a:t>
            </a:r>
          </a:p>
          <a:p>
            <a:pPr algn="just">
              <a:buFont typeface="Wingdings" pitchFamily="2" charset="2"/>
              <a:buChar char="ü"/>
            </a:pPr>
            <a:r>
              <a:rPr lang="fr-FR" sz="2200" dirty="0">
                <a:latin typeface="Arial Narrow" panose="020B0606020202030204" pitchFamily="34" charset="0"/>
              </a:rPr>
              <a:t>(ii) </a:t>
            </a:r>
            <a:r>
              <a:rPr lang="fr-FR" sz="2200" b="1" dirty="0">
                <a:latin typeface="Arial Narrow" panose="020B0606020202030204" pitchFamily="34" charset="0"/>
              </a:rPr>
              <a:t>à la formation</a:t>
            </a:r>
            <a:r>
              <a:rPr lang="fr-FR" sz="2200" dirty="0">
                <a:latin typeface="Arial Narrow" panose="020B0606020202030204" pitchFamily="34" charset="0"/>
              </a:rPr>
              <a:t> et au </a:t>
            </a:r>
            <a:r>
              <a:rPr lang="fr-FR" sz="2200" b="1" dirty="0">
                <a:latin typeface="Arial Narrow" panose="020B0606020202030204" pitchFamily="34" charset="0"/>
              </a:rPr>
              <a:t>conseil technico-économique</a:t>
            </a:r>
            <a:r>
              <a:rPr lang="fr-FR" sz="2200" dirty="0">
                <a:latin typeface="Arial Narrow" panose="020B0606020202030204" pitchFamily="34" charset="0"/>
              </a:rPr>
              <a:t> de qualité. </a:t>
            </a:r>
          </a:p>
          <a:p>
            <a:pPr marL="0" indent="0" algn="just">
              <a:buNone/>
            </a:pPr>
            <a:r>
              <a:rPr lang="fr-FR" sz="2200" dirty="0">
                <a:latin typeface="Arial Narrow" panose="020B0606020202030204" pitchFamily="34" charset="0"/>
              </a:rPr>
              <a:t>Effets attendus:</a:t>
            </a:r>
          </a:p>
          <a:p>
            <a:pPr algn="just">
              <a:buFont typeface="Courier New" panose="02070309020205020404" pitchFamily="49" charset="0"/>
              <a:buChar char="o"/>
            </a:pPr>
            <a:r>
              <a:rPr lang="fr-FR" sz="2200" b="1" dirty="0">
                <a:solidFill>
                  <a:srgbClr val="00B050"/>
                </a:solidFill>
                <a:latin typeface="Arial Narrow" panose="020B0606020202030204" pitchFamily="34" charset="0"/>
              </a:rPr>
              <a:t>Responsabilisation des acteurs;</a:t>
            </a:r>
          </a:p>
          <a:p>
            <a:pPr algn="just">
              <a:buFont typeface="Courier New" panose="02070309020205020404" pitchFamily="49" charset="0"/>
              <a:buChar char="o"/>
            </a:pPr>
            <a:r>
              <a:rPr lang="fr-FR" sz="2200" b="1" dirty="0">
                <a:solidFill>
                  <a:srgbClr val="00B050"/>
                </a:solidFill>
                <a:latin typeface="Arial Narrow" panose="020B0606020202030204" pitchFamily="34" charset="0"/>
              </a:rPr>
              <a:t>Autonomisation des bénéficiaires;</a:t>
            </a:r>
          </a:p>
          <a:p>
            <a:pPr algn="just">
              <a:buFont typeface="Courier New" panose="02070309020205020404" pitchFamily="49" charset="0"/>
              <a:buChar char="o"/>
            </a:pPr>
            <a:r>
              <a:rPr lang="fr-FR" sz="2200" b="1" dirty="0">
                <a:solidFill>
                  <a:srgbClr val="00B050"/>
                </a:solidFill>
                <a:latin typeface="Arial Narrow" panose="020B0606020202030204" pitchFamily="34" charset="0"/>
              </a:rPr>
              <a:t>Mise en réseau avec les opérateurs de marché (fournisseurs d’intrants, commerçants, transformateurs, …).</a:t>
            </a:r>
          </a:p>
        </p:txBody>
      </p:sp>
      <p:pic>
        <p:nvPicPr>
          <p:cNvPr id="13" name="Image 12" descr="logo VF_01">
            <a:extLst>
              <a:ext uri="{FF2B5EF4-FFF2-40B4-BE49-F238E27FC236}">
                <a16:creationId xmlns:a16="http://schemas.microsoft.com/office/drawing/2014/main" id="{8532475C-0F1B-80C2-B9D6-61660A180C56}"/>
              </a:ext>
            </a:extLst>
          </p:cNvPr>
          <p:cNvPicPr>
            <a:picLocks noChangeAspect="1"/>
          </p:cNvPicPr>
          <p:nvPr/>
        </p:nvPicPr>
        <p:blipFill rotWithShape="1">
          <a:blip r:embed="rId6">
            <a:extLst>
              <a:ext uri="{28A0092B-C50C-407E-A947-70E740481C1C}">
                <a14:useLocalDpi xmlns:a14="http://schemas.microsoft.com/office/drawing/2010/main" val="0"/>
              </a:ext>
            </a:extLst>
          </a:blip>
          <a:srcRect r="6472"/>
          <a:stretch/>
        </p:blipFill>
        <p:spPr bwMode="auto">
          <a:xfrm>
            <a:off x="0" y="5945692"/>
            <a:ext cx="1967101" cy="912308"/>
          </a:xfrm>
          <a:prstGeom prst="rect">
            <a:avLst/>
          </a:prstGeom>
          <a:noFill/>
        </p:spPr>
      </p:pic>
      <p:pic>
        <p:nvPicPr>
          <p:cNvPr id="15" name="Image 14">
            <a:extLst>
              <a:ext uri="{FF2B5EF4-FFF2-40B4-BE49-F238E27FC236}">
                <a16:creationId xmlns:a16="http://schemas.microsoft.com/office/drawing/2014/main" id="{65008F62-04DB-ECA9-7AE1-E25A0997F12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443632" y="5945692"/>
            <a:ext cx="1748368" cy="851765"/>
          </a:xfrm>
          <a:prstGeom prst="rect">
            <a:avLst/>
          </a:prstGeom>
          <a:noFill/>
          <a:ln>
            <a:noFill/>
          </a:ln>
        </p:spPr>
      </p:pic>
    </p:spTree>
    <p:extLst>
      <p:ext uri="{BB962C8B-B14F-4D97-AF65-F5344CB8AC3E}">
        <p14:creationId xmlns:p14="http://schemas.microsoft.com/office/powerpoint/2010/main" val="1260381425"/>
      </p:ext>
    </p:extLst>
  </p:cSld>
  <p:clrMapOvr>
    <a:masterClrMapping/>
  </p:clrMapOvr>
  <p:transition spd="med">
    <p:pull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61167B1-AFA8-51BC-10AC-2694E71C86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8078" y="6006235"/>
            <a:ext cx="1748368" cy="851765"/>
          </a:xfrm>
          <a:prstGeom prst="rect">
            <a:avLst/>
          </a:prstGeom>
          <a:noFill/>
          <a:ln>
            <a:noFill/>
          </a:ln>
        </p:spPr>
      </p:pic>
      <p:pic>
        <p:nvPicPr>
          <p:cNvPr id="2" name="Image 1" descr="logo VF_01">
            <a:extLst>
              <a:ext uri="{FF2B5EF4-FFF2-40B4-BE49-F238E27FC236}">
                <a16:creationId xmlns:a16="http://schemas.microsoft.com/office/drawing/2014/main" id="{AD7EF461-3FB2-CBB9-1A58-68883880474C}"/>
              </a:ext>
            </a:extLst>
          </p:cNvPr>
          <p:cNvPicPr>
            <a:picLocks noChangeAspect="1"/>
          </p:cNvPicPr>
          <p:nvPr/>
        </p:nvPicPr>
        <p:blipFill rotWithShape="1">
          <a:blip r:embed="rId3">
            <a:extLst>
              <a:ext uri="{28A0092B-C50C-407E-A947-70E740481C1C}">
                <a14:useLocalDpi xmlns:a14="http://schemas.microsoft.com/office/drawing/2010/main" val="0"/>
              </a:ext>
            </a:extLst>
          </a:blip>
          <a:srcRect r="6472"/>
          <a:stretch/>
        </p:blipFill>
        <p:spPr bwMode="auto">
          <a:xfrm>
            <a:off x="0" y="5945692"/>
            <a:ext cx="1967101" cy="912308"/>
          </a:xfrm>
          <a:prstGeom prst="rect">
            <a:avLst/>
          </a:prstGeom>
          <a:noFill/>
        </p:spPr>
      </p:pic>
      <p:pic>
        <p:nvPicPr>
          <p:cNvPr id="11" name="Image 10" descr="Icônes Personnes Équipe De Travail Groupe, Personnes Symbole Foule Conception Parfaite Ensemble Simple Pour L'Utilisation Dans Le Site Web Rapport D'Infographie, Illustration Vectorielle Solide&#10;">
            <a:extLst>
              <a:ext uri="{FF2B5EF4-FFF2-40B4-BE49-F238E27FC236}">
                <a16:creationId xmlns:a16="http://schemas.microsoft.com/office/drawing/2014/main" id="{E99DCB39-A8B2-4D6C-B990-453CB2311690}"/>
              </a:ext>
            </a:extLst>
          </p:cNvPr>
          <p:cNvPicPr/>
          <p:nvPr/>
        </p:nvPicPr>
        <p:blipFill rotWithShape="1">
          <a:blip r:embed="rId4">
            <a:extLst>
              <a:ext uri="{28A0092B-C50C-407E-A947-70E740481C1C}">
                <a14:useLocalDpi xmlns:a14="http://schemas.microsoft.com/office/drawing/2010/main" val="0"/>
              </a:ext>
            </a:extLst>
          </a:blip>
          <a:srcRect l="68000" t="70646"/>
          <a:stretch/>
        </p:blipFill>
        <p:spPr bwMode="auto">
          <a:xfrm>
            <a:off x="8724901" y="1657346"/>
            <a:ext cx="3243263" cy="1550192"/>
          </a:xfrm>
          <a:prstGeom prst="rect">
            <a:avLst/>
          </a:prstGeom>
          <a:noFill/>
          <a:ln>
            <a:noFill/>
          </a:ln>
          <a:extLst>
            <a:ext uri="{53640926-AAD7-44D8-BBD7-CCE9431645EC}">
              <a14:shadowObscured xmlns:a14="http://schemas.microsoft.com/office/drawing/2010/main"/>
            </a:ext>
          </a:extLst>
        </p:spPr>
      </p:pic>
      <p:pic>
        <p:nvPicPr>
          <p:cNvPr id="12" name="Image 11" descr="Icônes Personnes Équipe De Travail Groupe, Personnes Symbole Foule Conception Parfaite Ensemble Simple Pour L'Utilisation Dans Le Site Web Rapport D'Infographie, Illustration Vectorielle Solide&#10;">
            <a:extLst>
              <a:ext uri="{FF2B5EF4-FFF2-40B4-BE49-F238E27FC236}">
                <a16:creationId xmlns:a16="http://schemas.microsoft.com/office/drawing/2014/main" id="{C7D0A4ED-431B-463F-812D-35DE1568D8EF}"/>
              </a:ext>
            </a:extLst>
          </p:cNvPr>
          <p:cNvPicPr/>
          <p:nvPr/>
        </p:nvPicPr>
        <p:blipFill rotWithShape="1">
          <a:blip r:embed="rId4">
            <a:extLst>
              <a:ext uri="{28A0092B-C50C-407E-A947-70E740481C1C}">
                <a14:useLocalDpi xmlns:a14="http://schemas.microsoft.com/office/drawing/2010/main" val="0"/>
              </a:ext>
            </a:extLst>
          </a:blip>
          <a:srcRect l="68000" t="70646"/>
          <a:stretch/>
        </p:blipFill>
        <p:spPr bwMode="auto">
          <a:xfrm>
            <a:off x="8601074" y="3405191"/>
            <a:ext cx="3243263" cy="1550192"/>
          </a:xfrm>
          <a:prstGeom prst="rect">
            <a:avLst/>
          </a:prstGeom>
          <a:noFill/>
          <a:ln>
            <a:noFill/>
          </a:ln>
          <a:extLst>
            <a:ext uri="{53640926-AAD7-44D8-BBD7-CCE9431645EC}">
              <a14:shadowObscured xmlns:a14="http://schemas.microsoft.com/office/drawing/2010/main"/>
            </a:ext>
          </a:extLst>
        </p:spPr>
      </p:pic>
      <p:pic>
        <p:nvPicPr>
          <p:cNvPr id="13" name="Image 12" descr="Icônes Personnes Équipe De Travail Groupe, Personnes Symbole Foule Conception Parfaite Ensemble Simple Pour L'Utilisation Dans Le Site Web Rapport D'Infographie, Illustration Vectorielle Solide&#10;">
            <a:extLst>
              <a:ext uri="{FF2B5EF4-FFF2-40B4-BE49-F238E27FC236}">
                <a16:creationId xmlns:a16="http://schemas.microsoft.com/office/drawing/2014/main" id="{5AF0E36D-BF26-49D4-9484-B8E566DD7AD4}"/>
              </a:ext>
            </a:extLst>
          </p:cNvPr>
          <p:cNvPicPr/>
          <p:nvPr/>
        </p:nvPicPr>
        <p:blipFill rotWithShape="1">
          <a:blip r:embed="rId4">
            <a:extLst>
              <a:ext uri="{28A0092B-C50C-407E-A947-70E740481C1C}">
                <a14:useLocalDpi xmlns:a14="http://schemas.microsoft.com/office/drawing/2010/main" val="0"/>
              </a:ext>
            </a:extLst>
          </a:blip>
          <a:srcRect l="68000" t="70646"/>
          <a:stretch/>
        </p:blipFill>
        <p:spPr bwMode="auto">
          <a:xfrm>
            <a:off x="8601074" y="5137549"/>
            <a:ext cx="3243263" cy="1550192"/>
          </a:xfrm>
          <a:prstGeom prst="rect">
            <a:avLst/>
          </a:prstGeom>
          <a:noFill/>
          <a:ln>
            <a:noFill/>
          </a:ln>
          <a:extLst>
            <a:ext uri="{53640926-AAD7-44D8-BBD7-CCE9431645EC}">
              <a14:shadowObscured xmlns:a14="http://schemas.microsoft.com/office/drawing/2010/main"/>
            </a:ext>
          </a:extLst>
        </p:spPr>
      </p:pic>
      <p:pic>
        <p:nvPicPr>
          <p:cNvPr id="16" name="Image 15">
            <a:extLst>
              <a:ext uri="{FF2B5EF4-FFF2-40B4-BE49-F238E27FC236}">
                <a16:creationId xmlns:a16="http://schemas.microsoft.com/office/drawing/2014/main" id="{AAA7CA9E-759B-46F1-A156-90ADB78641A1}"/>
              </a:ext>
            </a:extLst>
          </p:cNvPr>
          <p:cNvPicPr>
            <a:picLocks noChangeAspect="1"/>
          </p:cNvPicPr>
          <p:nvPr/>
        </p:nvPicPr>
        <p:blipFill>
          <a:blip r:embed="rId5"/>
          <a:stretch>
            <a:fillRect/>
          </a:stretch>
        </p:blipFill>
        <p:spPr>
          <a:xfrm>
            <a:off x="200025" y="2754365"/>
            <a:ext cx="4286252" cy="3317823"/>
          </a:xfrm>
          <a:prstGeom prst="rect">
            <a:avLst/>
          </a:prstGeom>
        </p:spPr>
      </p:pic>
      <p:cxnSp>
        <p:nvCxnSpPr>
          <p:cNvPr id="24" name="Connecteur droit avec flèche 23">
            <a:extLst>
              <a:ext uri="{FF2B5EF4-FFF2-40B4-BE49-F238E27FC236}">
                <a16:creationId xmlns:a16="http://schemas.microsoft.com/office/drawing/2014/main" id="{2F270649-E0BC-4B25-A0AB-C07E483F3029}"/>
              </a:ext>
            </a:extLst>
          </p:cNvPr>
          <p:cNvCxnSpPr>
            <a:cxnSpLocks/>
          </p:cNvCxnSpPr>
          <p:nvPr/>
        </p:nvCxnSpPr>
        <p:spPr>
          <a:xfrm flipV="1">
            <a:off x="4572000" y="3790233"/>
            <a:ext cx="3453662" cy="390054"/>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sp>
        <p:nvSpPr>
          <p:cNvPr id="30" name="ZoneTexte 29">
            <a:extLst>
              <a:ext uri="{FF2B5EF4-FFF2-40B4-BE49-F238E27FC236}">
                <a16:creationId xmlns:a16="http://schemas.microsoft.com/office/drawing/2014/main" id="{C4D83AB0-4C32-4FE6-848E-B6502600FEA8}"/>
              </a:ext>
            </a:extLst>
          </p:cNvPr>
          <p:cNvSpPr txBox="1"/>
          <p:nvPr/>
        </p:nvSpPr>
        <p:spPr>
          <a:xfrm>
            <a:off x="557213" y="2015273"/>
            <a:ext cx="2909887" cy="584775"/>
          </a:xfrm>
          <a:prstGeom prst="rect">
            <a:avLst/>
          </a:prstGeom>
          <a:noFill/>
        </p:spPr>
        <p:txBody>
          <a:bodyPr wrap="square" rtlCol="0">
            <a:spAutoFit/>
          </a:bodyPr>
          <a:lstStyle/>
          <a:p>
            <a:r>
              <a:rPr lang="fr-FR" sz="3200" b="1" dirty="0"/>
              <a:t>Paquet d’appui</a:t>
            </a:r>
          </a:p>
        </p:txBody>
      </p:sp>
      <p:sp>
        <p:nvSpPr>
          <p:cNvPr id="34" name="ZoneTexte 33">
            <a:extLst>
              <a:ext uri="{FF2B5EF4-FFF2-40B4-BE49-F238E27FC236}">
                <a16:creationId xmlns:a16="http://schemas.microsoft.com/office/drawing/2014/main" id="{D7BB5F7F-296D-4361-BB44-9CFC32BA50AF}"/>
              </a:ext>
            </a:extLst>
          </p:cNvPr>
          <p:cNvSpPr txBox="1"/>
          <p:nvPr/>
        </p:nvSpPr>
        <p:spPr>
          <a:xfrm>
            <a:off x="6105525" y="512918"/>
            <a:ext cx="2286001" cy="646331"/>
          </a:xfrm>
          <a:prstGeom prst="rect">
            <a:avLst/>
          </a:prstGeom>
          <a:noFill/>
        </p:spPr>
        <p:txBody>
          <a:bodyPr wrap="square" rtlCol="0">
            <a:spAutoFit/>
          </a:bodyPr>
          <a:lstStyle/>
          <a:p>
            <a:r>
              <a:rPr lang="fr-FR" b="1" dirty="0"/>
              <a:t>SCOOPS Niébé : 24 membres, 12 ha </a:t>
            </a:r>
          </a:p>
        </p:txBody>
      </p:sp>
      <p:sp>
        <p:nvSpPr>
          <p:cNvPr id="35" name="ZoneTexte 34">
            <a:extLst>
              <a:ext uri="{FF2B5EF4-FFF2-40B4-BE49-F238E27FC236}">
                <a16:creationId xmlns:a16="http://schemas.microsoft.com/office/drawing/2014/main" id="{6DC86802-1DA4-4B86-AE65-F44DCA6AFAC0}"/>
              </a:ext>
            </a:extLst>
          </p:cNvPr>
          <p:cNvSpPr txBox="1"/>
          <p:nvPr/>
        </p:nvSpPr>
        <p:spPr>
          <a:xfrm>
            <a:off x="6315074" y="2108035"/>
            <a:ext cx="2076452" cy="646331"/>
          </a:xfrm>
          <a:prstGeom prst="rect">
            <a:avLst/>
          </a:prstGeom>
          <a:noFill/>
        </p:spPr>
        <p:txBody>
          <a:bodyPr wrap="square" rtlCol="0">
            <a:spAutoFit/>
          </a:bodyPr>
          <a:lstStyle/>
          <a:p>
            <a:r>
              <a:rPr lang="fr-FR" b="1" dirty="0"/>
              <a:t>SCOOPS Sésame : 20 membres, 10 ha </a:t>
            </a:r>
          </a:p>
        </p:txBody>
      </p:sp>
      <p:sp>
        <p:nvSpPr>
          <p:cNvPr id="36" name="ZoneTexte 35">
            <a:extLst>
              <a:ext uri="{FF2B5EF4-FFF2-40B4-BE49-F238E27FC236}">
                <a16:creationId xmlns:a16="http://schemas.microsoft.com/office/drawing/2014/main" id="{2E565674-278F-446F-BF2C-9CF7AC536F81}"/>
              </a:ext>
            </a:extLst>
          </p:cNvPr>
          <p:cNvSpPr txBox="1"/>
          <p:nvPr/>
        </p:nvSpPr>
        <p:spPr>
          <a:xfrm>
            <a:off x="6229350" y="4203047"/>
            <a:ext cx="2286001" cy="646331"/>
          </a:xfrm>
          <a:prstGeom prst="rect">
            <a:avLst/>
          </a:prstGeom>
          <a:noFill/>
        </p:spPr>
        <p:txBody>
          <a:bodyPr wrap="square" rtlCol="0">
            <a:spAutoFit/>
          </a:bodyPr>
          <a:lstStyle/>
          <a:p>
            <a:r>
              <a:rPr lang="fr-FR" b="1" dirty="0"/>
              <a:t>SCOOPS maraîchage : 40 membres, 4 ha</a:t>
            </a:r>
          </a:p>
        </p:txBody>
      </p:sp>
      <p:sp>
        <p:nvSpPr>
          <p:cNvPr id="37" name="ZoneTexte 36">
            <a:extLst>
              <a:ext uri="{FF2B5EF4-FFF2-40B4-BE49-F238E27FC236}">
                <a16:creationId xmlns:a16="http://schemas.microsoft.com/office/drawing/2014/main" id="{9A71B898-BFB6-4806-9900-5A493C7476FB}"/>
              </a:ext>
            </a:extLst>
          </p:cNvPr>
          <p:cNvSpPr txBox="1"/>
          <p:nvPr/>
        </p:nvSpPr>
        <p:spPr>
          <a:xfrm>
            <a:off x="6105525" y="5589479"/>
            <a:ext cx="2495549" cy="646331"/>
          </a:xfrm>
          <a:prstGeom prst="rect">
            <a:avLst/>
          </a:prstGeom>
          <a:noFill/>
        </p:spPr>
        <p:txBody>
          <a:bodyPr wrap="square" rtlCol="0">
            <a:spAutoFit/>
          </a:bodyPr>
          <a:lstStyle/>
          <a:p>
            <a:r>
              <a:rPr lang="fr-FR" b="1" dirty="0"/>
              <a:t>SCOOPS Riz de bas-fond : 40 membres, 10 ha </a:t>
            </a:r>
          </a:p>
        </p:txBody>
      </p:sp>
      <p:sp>
        <p:nvSpPr>
          <p:cNvPr id="41" name="ZoneTexte 40">
            <a:extLst>
              <a:ext uri="{FF2B5EF4-FFF2-40B4-BE49-F238E27FC236}">
                <a16:creationId xmlns:a16="http://schemas.microsoft.com/office/drawing/2014/main" id="{694C6284-C21F-4264-AD5E-EBD8330D6FF2}"/>
              </a:ext>
            </a:extLst>
          </p:cNvPr>
          <p:cNvSpPr txBox="1"/>
          <p:nvPr/>
        </p:nvSpPr>
        <p:spPr>
          <a:xfrm>
            <a:off x="5057776" y="3405191"/>
            <a:ext cx="1257298" cy="584775"/>
          </a:xfrm>
          <a:prstGeom prst="rect">
            <a:avLst/>
          </a:prstGeom>
          <a:noFill/>
        </p:spPr>
        <p:txBody>
          <a:bodyPr wrap="square" rtlCol="0">
            <a:spAutoFit/>
          </a:bodyPr>
          <a:lstStyle/>
          <a:p>
            <a:r>
              <a:rPr lang="fr-FR" sz="3200" b="1" dirty="0"/>
              <a:t>3 ans</a:t>
            </a:r>
          </a:p>
        </p:txBody>
      </p:sp>
      <p:sp>
        <p:nvSpPr>
          <p:cNvPr id="43" name="Nuage 42">
            <a:extLst>
              <a:ext uri="{FF2B5EF4-FFF2-40B4-BE49-F238E27FC236}">
                <a16:creationId xmlns:a16="http://schemas.microsoft.com/office/drawing/2014/main" id="{C14A6A00-9B81-4B4F-8BB6-93C1FF7C45CA}"/>
              </a:ext>
            </a:extLst>
          </p:cNvPr>
          <p:cNvSpPr/>
          <p:nvPr/>
        </p:nvSpPr>
        <p:spPr>
          <a:xfrm>
            <a:off x="557213" y="684391"/>
            <a:ext cx="3243263" cy="97295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t>SPAM</a:t>
            </a:r>
          </a:p>
        </p:txBody>
      </p:sp>
      <p:cxnSp>
        <p:nvCxnSpPr>
          <p:cNvPr id="45" name="Connecteur droit avec flèche 44">
            <a:extLst>
              <a:ext uri="{FF2B5EF4-FFF2-40B4-BE49-F238E27FC236}">
                <a16:creationId xmlns:a16="http://schemas.microsoft.com/office/drawing/2014/main" id="{25F88CE3-E34F-4033-A279-F8B907BCE45E}"/>
              </a:ext>
            </a:extLst>
          </p:cNvPr>
          <p:cNvCxnSpPr>
            <a:cxnSpLocks/>
            <a:endCxn id="30" idx="0"/>
          </p:cNvCxnSpPr>
          <p:nvPr/>
        </p:nvCxnSpPr>
        <p:spPr>
          <a:xfrm>
            <a:off x="2012157" y="1657346"/>
            <a:ext cx="0" cy="35792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8" name="Titre 1">
            <a:extLst>
              <a:ext uri="{FF2B5EF4-FFF2-40B4-BE49-F238E27FC236}">
                <a16:creationId xmlns:a16="http://schemas.microsoft.com/office/drawing/2014/main" id="{9F1557C0-6CA8-418D-9A86-B790665F1D42}"/>
              </a:ext>
            </a:extLst>
          </p:cNvPr>
          <p:cNvSpPr txBox="1">
            <a:spLocks/>
          </p:cNvSpPr>
          <p:nvPr/>
        </p:nvSpPr>
        <p:spPr>
          <a:xfrm>
            <a:off x="628651" y="128334"/>
            <a:ext cx="11215686" cy="477747"/>
          </a:xfrm>
          <a:prstGeom prst="rect">
            <a:avLst/>
          </a:prstGeom>
          <a:solidFill>
            <a:schemeClr val="accent5">
              <a:lumMod val="60000"/>
              <a:lumOff val="40000"/>
            </a:schemeClr>
          </a:solidFill>
        </p:spPr>
        <p:txBody>
          <a:bodyPr vert="horz" lIns="68580" tIns="34290" rIns="68580" bIns="3429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000" b="1" dirty="0">
                <a:solidFill>
                  <a:schemeClr val="accent6">
                    <a:lumMod val="75000"/>
                  </a:schemeClr>
                </a:solidFill>
                <a:latin typeface="Arial" panose="020B0604020202020204" pitchFamily="34" charset="0"/>
                <a:cs typeface="Arial" panose="020B0604020202020204" pitchFamily="34" charset="0"/>
              </a:rPr>
              <a:t>1.DEFINITION DU CONCEPT DU SPAM </a:t>
            </a:r>
          </a:p>
        </p:txBody>
      </p:sp>
      <p:pic>
        <p:nvPicPr>
          <p:cNvPr id="7" name="Image 6" descr="Icônes Personnes Équipe De Travail Groupe, Personnes Symbole Foule Conception Parfaite Ensemble Simple Pour L'Utilisation Dans Le Site Web Rapport D'Infographie, Illustration Vectorielle Solide&#10;">
            <a:extLst>
              <a:ext uri="{FF2B5EF4-FFF2-40B4-BE49-F238E27FC236}">
                <a16:creationId xmlns:a16="http://schemas.microsoft.com/office/drawing/2014/main" id="{3D373E2C-67CF-4D54-91A4-0FC6DD500EB6}"/>
              </a:ext>
            </a:extLst>
          </p:cNvPr>
          <p:cNvPicPr/>
          <p:nvPr/>
        </p:nvPicPr>
        <p:blipFill rotWithShape="1">
          <a:blip r:embed="rId4">
            <a:extLst>
              <a:ext uri="{28A0092B-C50C-407E-A947-70E740481C1C}">
                <a14:useLocalDpi xmlns:a14="http://schemas.microsoft.com/office/drawing/2010/main" val="0"/>
              </a:ext>
            </a:extLst>
          </a:blip>
          <a:srcRect l="68000" t="70646"/>
          <a:stretch/>
        </p:blipFill>
        <p:spPr bwMode="auto">
          <a:xfrm>
            <a:off x="8601075" y="107154"/>
            <a:ext cx="3243263" cy="155019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71130060"/>
      </p:ext>
    </p:extLst>
  </p:cSld>
  <p:clrMapOvr>
    <a:masterClrMapping/>
  </p:clrMapOvr>
  <p:transition spd="med">
    <p:pull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0FDAC50-5ED8-4F4D-592B-F7826AFD09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2801" y="6027543"/>
            <a:ext cx="1748368" cy="851765"/>
          </a:xfrm>
          <a:prstGeom prst="rect">
            <a:avLst/>
          </a:prstGeom>
          <a:noFill/>
          <a:ln>
            <a:noFill/>
          </a:ln>
        </p:spPr>
      </p:pic>
      <p:pic>
        <p:nvPicPr>
          <p:cNvPr id="3" name="Image 2" descr="logo VF_01">
            <a:extLst>
              <a:ext uri="{FF2B5EF4-FFF2-40B4-BE49-F238E27FC236}">
                <a16:creationId xmlns:a16="http://schemas.microsoft.com/office/drawing/2014/main" id="{FB0E6B21-DCC2-A298-96F4-A8E091C7EE3B}"/>
              </a:ext>
            </a:extLst>
          </p:cNvPr>
          <p:cNvPicPr>
            <a:picLocks noChangeAspect="1"/>
          </p:cNvPicPr>
          <p:nvPr/>
        </p:nvPicPr>
        <p:blipFill rotWithShape="1">
          <a:blip r:embed="rId3">
            <a:extLst>
              <a:ext uri="{28A0092B-C50C-407E-A947-70E740481C1C}">
                <a14:useLocalDpi xmlns:a14="http://schemas.microsoft.com/office/drawing/2010/main" val="0"/>
              </a:ext>
            </a:extLst>
          </a:blip>
          <a:srcRect r="6472"/>
          <a:stretch/>
        </p:blipFill>
        <p:spPr bwMode="auto">
          <a:xfrm>
            <a:off x="1" y="5956822"/>
            <a:ext cx="1943100" cy="901177"/>
          </a:xfrm>
          <a:prstGeom prst="rect">
            <a:avLst/>
          </a:prstGeom>
          <a:noFill/>
        </p:spPr>
      </p:pic>
      <p:sp>
        <p:nvSpPr>
          <p:cNvPr id="4" name="Titre 1">
            <a:extLst>
              <a:ext uri="{FF2B5EF4-FFF2-40B4-BE49-F238E27FC236}">
                <a16:creationId xmlns:a16="http://schemas.microsoft.com/office/drawing/2014/main" id="{9DD5072C-8E56-40BC-8904-523B3E4B257E}"/>
              </a:ext>
            </a:extLst>
          </p:cNvPr>
          <p:cNvSpPr txBox="1">
            <a:spLocks/>
          </p:cNvSpPr>
          <p:nvPr/>
        </p:nvSpPr>
        <p:spPr>
          <a:xfrm>
            <a:off x="782499" y="850901"/>
            <a:ext cx="6648450" cy="7978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latin typeface="Arial" panose="020B0604020202020204" pitchFamily="34" charset="0"/>
                <a:cs typeface="Arial" panose="020B0604020202020204" pitchFamily="34" charset="0"/>
              </a:rPr>
              <a:t>INTRANTS DE QUALITE</a:t>
            </a:r>
            <a:endParaRPr lang="fr-FR" dirty="0">
              <a:latin typeface="Arial" panose="020B0604020202020204" pitchFamily="34" charset="0"/>
              <a:cs typeface="Arial" panose="020B0604020202020204" pitchFamily="34" charset="0"/>
            </a:endParaRPr>
          </a:p>
        </p:txBody>
      </p:sp>
      <p:pic>
        <p:nvPicPr>
          <p:cNvPr id="11" name="Image 10">
            <a:extLst>
              <a:ext uri="{FF2B5EF4-FFF2-40B4-BE49-F238E27FC236}">
                <a16:creationId xmlns:a16="http://schemas.microsoft.com/office/drawing/2014/main" id="{613031D6-A601-45D8-974C-D2CAF36135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6841474" y="1873226"/>
            <a:ext cx="2743571" cy="4133873"/>
          </a:xfrm>
          <a:prstGeom prst="rect">
            <a:avLst/>
          </a:prstGeom>
        </p:spPr>
      </p:pic>
      <p:pic>
        <p:nvPicPr>
          <p:cNvPr id="13" name="Image 12">
            <a:extLst>
              <a:ext uri="{FF2B5EF4-FFF2-40B4-BE49-F238E27FC236}">
                <a16:creationId xmlns:a16="http://schemas.microsoft.com/office/drawing/2014/main" id="{104073C9-7BEF-4431-987B-1E4A7CABDF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577" y="1888699"/>
            <a:ext cx="3116263" cy="4160153"/>
          </a:xfrm>
          <a:prstGeom prst="rect">
            <a:avLst/>
          </a:prstGeom>
        </p:spPr>
      </p:pic>
      <p:pic>
        <p:nvPicPr>
          <p:cNvPr id="15" name="Image 14">
            <a:extLst>
              <a:ext uri="{FF2B5EF4-FFF2-40B4-BE49-F238E27FC236}">
                <a16:creationId xmlns:a16="http://schemas.microsoft.com/office/drawing/2014/main" id="{7636A9D7-2A60-422A-AC86-B8DAB3ED30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46840" y="1853062"/>
            <a:ext cx="3007373" cy="4160153"/>
          </a:xfrm>
          <a:prstGeom prst="rect">
            <a:avLst/>
          </a:prstGeom>
        </p:spPr>
      </p:pic>
      <p:pic>
        <p:nvPicPr>
          <p:cNvPr id="16" name="Image 7" descr="C:\Users\Basile PC\Desktop\Dessins_Pesticides\Boites.tif">
            <a:extLst>
              <a:ext uri="{FF2B5EF4-FFF2-40B4-BE49-F238E27FC236}">
                <a16:creationId xmlns:a16="http://schemas.microsoft.com/office/drawing/2014/main" id="{8A2BCF8C-A807-4844-86D7-48CD8BE2BA0E}"/>
              </a:ext>
            </a:extLst>
          </p:cNvPr>
          <p:cNvPicPr>
            <a:picLocks noChangeAspect="1" noChangeArrowheads="1"/>
          </p:cNvPicPr>
          <p:nvPr/>
        </p:nvPicPr>
        <p:blipFill>
          <a:blip r:embed="rId7"/>
          <a:srcRect l="3204" r="8653"/>
          <a:stretch>
            <a:fillRect/>
          </a:stretch>
        </p:blipFill>
        <p:spPr bwMode="auto">
          <a:xfrm>
            <a:off x="9570888" y="3451224"/>
            <a:ext cx="1963751" cy="2848446"/>
          </a:xfrm>
          <a:prstGeom prst="rect">
            <a:avLst/>
          </a:prstGeom>
          <a:noFill/>
          <a:ln>
            <a:noFill/>
          </a:ln>
        </p:spPr>
      </p:pic>
      <p:pic>
        <p:nvPicPr>
          <p:cNvPr id="19" name="Image 18">
            <a:extLst>
              <a:ext uri="{FF2B5EF4-FFF2-40B4-BE49-F238E27FC236}">
                <a16:creationId xmlns:a16="http://schemas.microsoft.com/office/drawing/2014/main" id="{4F1CF011-A24C-4344-B716-4EA1AD9D62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85045" y="1169601"/>
            <a:ext cx="2463022" cy="2485880"/>
          </a:xfrm>
          <a:prstGeom prst="rect">
            <a:avLst/>
          </a:prstGeom>
        </p:spPr>
      </p:pic>
      <p:sp>
        <p:nvSpPr>
          <p:cNvPr id="20" name="ZoneTexte 19">
            <a:extLst>
              <a:ext uri="{FF2B5EF4-FFF2-40B4-BE49-F238E27FC236}">
                <a16:creationId xmlns:a16="http://schemas.microsoft.com/office/drawing/2014/main" id="{E64E5A91-B84C-467A-9404-D4B8232E0DE1}"/>
              </a:ext>
            </a:extLst>
          </p:cNvPr>
          <p:cNvSpPr txBox="1"/>
          <p:nvPr/>
        </p:nvSpPr>
        <p:spPr>
          <a:xfrm>
            <a:off x="1261827" y="5374173"/>
            <a:ext cx="2743572" cy="461665"/>
          </a:xfrm>
          <a:prstGeom prst="rect">
            <a:avLst/>
          </a:prstGeom>
          <a:noFill/>
        </p:spPr>
        <p:txBody>
          <a:bodyPr wrap="square" rtlCol="0">
            <a:spAutoFit/>
          </a:bodyPr>
          <a:lstStyle/>
          <a:p>
            <a:r>
              <a:rPr lang="fr-FR" sz="2400" b="1" dirty="0">
                <a:solidFill>
                  <a:schemeClr val="bg1"/>
                </a:solidFill>
              </a:rPr>
              <a:t>COMPOST/FO </a:t>
            </a:r>
          </a:p>
        </p:txBody>
      </p:sp>
      <p:sp>
        <p:nvSpPr>
          <p:cNvPr id="21" name="ZoneTexte 20">
            <a:extLst>
              <a:ext uri="{FF2B5EF4-FFF2-40B4-BE49-F238E27FC236}">
                <a16:creationId xmlns:a16="http://schemas.microsoft.com/office/drawing/2014/main" id="{62474370-D7A5-4DCF-BE71-C4E60655C094}"/>
              </a:ext>
            </a:extLst>
          </p:cNvPr>
          <p:cNvSpPr txBox="1"/>
          <p:nvPr/>
        </p:nvSpPr>
        <p:spPr>
          <a:xfrm>
            <a:off x="4314305" y="5430110"/>
            <a:ext cx="2807357" cy="461665"/>
          </a:xfrm>
          <a:prstGeom prst="rect">
            <a:avLst/>
          </a:prstGeom>
          <a:noFill/>
        </p:spPr>
        <p:txBody>
          <a:bodyPr wrap="square" rtlCol="0">
            <a:spAutoFit/>
          </a:bodyPr>
          <a:lstStyle/>
          <a:p>
            <a:r>
              <a:rPr lang="fr-FR" sz="2400" b="1" dirty="0">
                <a:solidFill>
                  <a:schemeClr val="bg1"/>
                </a:solidFill>
              </a:rPr>
              <a:t>NPK, UREE</a:t>
            </a:r>
          </a:p>
        </p:txBody>
      </p:sp>
      <p:sp>
        <p:nvSpPr>
          <p:cNvPr id="22" name="ZoneTexte 21">
            <a:extLst>
              <a:ext uri="{FF2B5EF4-FFF2-40B4-BE49-F238E27FC236}">
                <a16:creationId xmlns:a16="http://schemas.microsoft.com/office/drawing/2014/main" id="{318A6668-8360-4EE0-A618-4B5C5DE01E88}"/>
              </a:ext>
            </a:extLst>
          </p:cNvPr>
          <p:cNvSpPr txBox="1"/>
          <p:nvPr/>
        </p:nvSpPr>
        <p:spPr>
          <a:xfrm>
            <a:off x="6829602" y="5545434"/>
            <a:ext cx="2807357" cy="400110"/>
          </a:xfrm>
          <a:prstGeom prst="rect">
            <a:avLst/>
          </a:prstGeom>
          <a:noFill/>
        </p:spPr>
        <p:txBody>
          <a:bodyPr wrap="square" rtlCol="0">
            <a:spAutoFit/>
          </a:bodyPr>
          <a:lstStyle/>
          <a:p>
            <a:r>
              <a:rPr lang="fr-FR" sz="2000" b="1" dirty="0">
                <a:solidFill>
                  <a:schemeClr val="bg1"/>
                </a:solidFill>
              </a:rPr>
              <a:t>SEMENCES CERTIFIEES</a:t>
            </a:r>
          </a:p>
        </p:txBody>
      </p:sp>
      <p:sp>
        <p:nvSpPr>
          <p:cNvPr id="23" name="ZoneTexte 22">
            <a:extLst>
              <a:ext uri="{FF2B5EF4-FFF2-40B4-BE49-F238E27FC236}">
                <a16:creationId xmlns:a16="http://schemas.microsoft.com/office/drawing/2014/main" id="{6F782B90-5FF0-4D02-883C-018C85D24AF3}"/>
              </a:ext>
            </a:extLst>
          </p:cNvPr>
          <p:cNvSpPr txBox="1"/>
          <p:nvPr/>
        </p:nvSpPr>
        <p:spPr>
          <a:xfrm>
            <a:off x="9655525" y="6296365"/>
            <a:ext cx="2497886" cy="369332"/>
          </a:xfrm>
          <a:prstGeom prst="rect">
            <a:avLst/>
          </a:prstGeom>
          <a:noFill/>
        </p:spPr>
        <p:txBody>
          <a:bodyPr wrap="square" rtlCol="0">
            <a:spAutoFit/>
          </a:bodyPr>
          <a:lstStyle/>
          <a:p>
            <a:r>
              <a:rPr lang="fr-FR" b="1" dirty="0"/>
              <a:t>PHYTO HOMOLOGUES</a:t>
            </a:r>
          </a:p>
        </p:txBody>
      </p:sp>
      <p:sp>
        <p:nvSpPr>
          <p:cNvPr id="24" name="ZoneTexte 23">
            <a:extLst>
              <a:ext uri="{FF2B5EF4-FFF2-40B4-BE49-F238E27FC236}">
                <a16:creationId xmlns:a16="http://schemas.microsoft.com/office/drawing/2014/main" id="{696207CB-7443-4C23-A5E7-60261A3C53DD}"/>
              </a:ext>
            </a:extLst>
          </p:cNvPr>
          <p:cNvSpPr txBox="1"/>
          <p:nvPr/>
        </p:nvSpPr>
        <p:spPr>
          <a:xfrm>
            <a:off x="9585045" y="3006666"/>
            <a:ext cx="2575063" cy="400110"/>
          </a:xfrm>
          <a:prstGeom prst="rect">
            <a:avLst/>
          </a:prstGeom>
          <a:noFill/>
        </p:spPr>
        <p:txBody>
          <a:bodyPr wrap="square" rtlCol="0">
            <a:spAutoFit/>
          </a:bodyPr>
          <a:lstStyle/>
          <a:p>
            <a:r>
              <a:rPr lang="fr-FR" sz="2000" b="1" dirty="0">
                <a:solidFill>
                  <a:schemeClr val="bg1"/>
                </a:solidFill>
              </a:rPr>
              <a:t>BURKINA PHOSPHATE</a:t>
            </a:r>
          </a:p>
        </p:txBody>
      </p:sp>
      <p:sp>
        <p:nvSpPr>
          <p:cNvPr id="2" name="Titre 1">
            <a:extLst>
              <a:ext uri="{FF2B5EF4-FFF2-40B4-BE49-F238E27FC236}">
                <a16:creationId xmlns:a16="http://schemas.microsoft.com/office/drawing/2014/main" id="{20831127-7857-EBC5-5853-76FB3645B72E}"/>
              </a:ext>
            </a:extLst>
          </p:cNvPr>
          <p:cNvSpPr txBox="1">
            <a:spLocks/>
          </p:cNvSpPr>
          <p:nvPr/>
        </p:nvSpPr>
        <p:spPr>
          <a:xfrm>
            <a:off x="628650" y="128334"/>
            <a:ext cx="11419417" cy="457453"/>
          </a:xfrm>
          <a:prstGeom prst="rect">
            <a:avLst/>
          </a:prstGeom>
          <a:solidFill>
            <a:schemeClr val="accent5">
              <a:lumMod val="60000"/>
              <a:lumOff val="40000"/>
            </a:schemeClr>
          </a:solidFill>
        </p:spPr>
        <p:txBody>
          <a:bodyPr vert="horz" lIns="68580" tIns="34290" rIns="68580" bIns="34290" rtlCol="0" anchor="ctr">
            <a:normAutofit/>
          </a:bodyPr>
          <a:lstStyle>
            <a:defPPr>
              <a:defRPr lang="fr-FR"/>
            </a:defPPr>
            <a:lvl1pPr>
              <a:lnSpc>
                <a:spcPct val="90000"/>
              </a:lnSpc>
              <a:spcBef>
                <a:spcPct val="0"/>
              </a:spcBef>
              <a:buNone/>
              <a:defRPr sz="3000" b="1">
                <a:solidFill>
                  <a:schemeClr val="accent6">
                    <a:lumMod val="75000"/>
                  </a:schemeClr>
                </a:solidFill>
                <a:latin typeface="Arial" panose="020B0604020202020204" pitchFamily="34" charset="0"/>
                <a:ea typeface="+mj-ea"/>
                <a:cs typeface="Arial" panose="020B0604020202020204" pitchFamily="34" charset="0"/>
              </a:defRPr>
            </a:lvl1pPr>
          </a:lstStyle>
          <a:p>
            <a:r>
              <a:rPr lang="fr-FR" sz="2300" dirty="0">
                <a:solidFill>
                  <a:schemeClr val="accent2">
                    <a:lumMod val="75000"/>
                  </a:schemeClr>
                </a:solidFill>
              </a:rPr>
              <a:t>1.DEFINITION DU CONCEPT DU SPAM </a:t>
            </a:r>
          </a:p>
        </p:txBody>
      </p:sp>
      <p:sp>
        <p:nvSpPr>
          <p:cNvPr id="6" name="ZoneTexte 5">
            <a:extLst>
              <a:ext uri="{FF2B5EF4-FFF2-40B4-BE49-F238E27FC236}">
                <a16:creationId xmlns:a16="http://schemas.microsoft.com/office/drawing/2014/main" id="{817B1C3D-CD80-3189-ABE4-EA7C443DF20B}"/>
              </a:ext>
            </a:extLst>
          </p:cNvPr>
          <p:cNvSpPr txBox="1"/>
          <p:nvPr/>
        </p:nvSpPr>
        <p:spPr>
          <a:xfrm>
            <a:off x="7562851" y="483070"/>
            <a:ext cx="2807358" cy="1214179"/>
          </a:xfrm>
          <a:prstGeom prst="rect">
            <a:avLst/>
          </a:prstGeom>
          <a:noFill/>
        </p:spPr>
        <p:txBody>
          <a:bodyPr wrap="square" rtlCol="0">
            <a:spAutoFit/>
          </a:bodyPr>
          <a:lstStyle/>
          <a:p>
            <a:pPr marL="0" lvl="1" algn="l" defTabSz="622300">
              <a:lnSpc>
                <a:spcPct val="90000"/>
              </a:lnSpc>
              <a:spcBef>
                <a:spcPct val="0"/>
              </a:spcBef>
              <a:spcAft>
                <a:spcPct val="15000"/>
              </a:spcAft>
            </a:pPr>
            <a:r>
              <a:rPr lang="fr-FR" sz="1800" b="1" kern="1200" dirty="0"/>
              <a:t>Financé par PAFA-4R à :</a:t>
            </a:r>
          </a:p>
          <a:p>
            <a:pPr marL="114300" lvl="1" indent="-114300" algn="l" defTabSz="622300">
              <a:lnSpc>
                <a:spcPct val="90000"/>
              </a:lnSpc>
              <a:spcBef>
                <a:spcPct val="0"/>
              </a:spcBef>
              <a:spcAft>
                <a:spcPct val="15000"/>
              </a:spcAft>
              <a:buChar char="•"/>
            </a:pPr>
            <a:r>
              <a:rPr lang="fr-FR" sz="1800" b="1" kern="1200" dirty="0"/>
              <a:t> 80% en an1</a:t>
            </a:r>
            <a:endParaRPr lang="fr-FR" sz="1800" kern="1200" dirty="0"/>
          </a:p>
          <a:p>
            <a:pPr marL="114300" lvl="1" indent="-114300" algn="l" defTabSz="622300">
              <a:lnSpc>
                <a:spcPct val="90000"/>
              </a:lnSpc>
              <a:spcBef>
                <a:spcPct val="0"/>
              </a:spcBef>
              <a:spcAft>
                <a:spcPct val="15000"/>
              </a:spcAft>
              <a:buChar char="•"/>
            </a:pPr>
            <a:r>
              <a:rPr lang="fr-FR" sz="1800" b="1" kern="1200" dirty="0"/>
              <a:t> 60% en an2 </a:t>
            </a:r>
          </a:p>
          <a:p>
            <a:pPr marL="114300" lvl="1" indent="-114300" algn="l" defTabSz="622300">
              <a:lnSpc>
                <a:spcPct val="90000"/>
              </a:lnSpc>
              <a:spcBef>
                <a:spcPct val="0"/>
              </a:spcBef>
              <a:spcAft>
                <a:spcPct val="15000"/>
              </a:spcAft>
              <a:buChar char="•"/>
            </a:pPr>
            <a:r>
              <a:rPr lang="fr-FR" sz="1800" b="1" kern="1200" dirty="0"/>
              <a:t> 40% en an3</a:t>
            </a:r>
            <a:endParaRPr lang="fr-FR" sz="1800" kern="1200" dirty="0"/>
          </a:p>
        </p:txBody>
      </p:sp>
    </p:spTree>
    <p:extLst>
      <p:ext uri="{BB962C8B-B14F-4D97-AF65-F5344CB8AC3E}">
        <p14:creationId xmlns:p14="http://schemas.microsoft.com/office/powerpoint/2010/main" val="2313737513"/>
      </p:ext>
    </p:extLst>
  </p:cSld>
  <p:clrMapOvr>
    <a:masterClrMapping/>
  </p:clrMapOvr>
  <p:transition spd="med">
    <p:pull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ogo VF_01">
            <a:extLst>
              <a:ext uri="{FF2B5EF4-FFF2-40B4-BE49-F238E27FC236}">
                <a16:creationId xmlns:a16="http://schemas.microsoft.com/office/drawing/2014/main" id="{3AD5C44F-EFCD-859B-5123-26C8C4B094FD}"/>
              </a:ext>
            </a:extLst>
          </p:cNvPr>
          <p:cNvPicPr>
            <a:picLocks noChangeAspect="1"/>
          </p:cNvPicPr>
          <p:nvPr/>
        </p:nvPicPr>
        <p:blipFill rotWithShape="1">
          <a:blip r:embed="rId4">
            <a:extLst>
              <a:ext uri="{28A0092B-C50C-407E-A947-70E740481C1C}">
                <a14:useLocalDpi xmlns:a14="http://schemas.microsoft.com/office/drawing/2010/main" val="0"/>
              </a:ext>
            </a:extLst>
          </a:blip>
          <a:srcRect r="6472"/>
          <a:stretch/>
        </p:blipFill>
        <p:spPr bwMode="auto">
          <a:xfrm>
            <a:off x="0" y="6111617"/>
            <a:ext cx="1644118" cy="762514"/>
          </a:xfrm>
          <a:prstGeom prst="rect">
            <a:avLst/>
          </a:prstGeom>
          <a:noFill/>
        </p:spPr>
      </p:pic>
      <p:sp>
        <p:nvSpPr>
          <p:cNvPr id="8" name="Titre 1">
            <a:extLst>
              <a:ext uri="{FF2B5EF4-FFF2-40B4-BE49-F238E27FC236}">
                <a16:creationId xmlns:a16="http://schemas.microsoft.com/office/drawing/2014/main" id="{7DBA386C-6F58-4A69-AC10-A11C24F16063}"/>
              </a:ext>
            </a:extLst>
          </p:cNvPr>
          <p:cNvSpPr txBox="1">
            <a:spLocks/>
          </p:cNvSpPr>
          <p:nvPr/>
        </p:nvSpPr>
        <p:spPr>
          <a:xfrm rot="16200000">
            <a:off x="-2764071" y="3441720"/>
            <a:ext cx="6240285" cy="335610"/>
          </a:xfrm>
          <a:prstGeom prst="rect">
            <a:avLst/>
          </a:prstGeom>
          <a:solidFill>
            <a:srgbClr val="92D050"/>
          </a:solidFill>
        </p:spPr>
        <p:txBody>
          <a:bodyPr vert="vert"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200" b="1" dirty="0">
                <a:latin typeface="Arial" panose="020B0604020202020204" pitchFamily="34" charset="0"/>
                <a:cs typeface="Arial" panose="020B0604020202020204" pitchFamily="34" charset="0"/>
              </a:rPr>
              <a:t>EQUIPEMENTS</a:t>
            </a:r>
          </a:p>
          <a:p>
            <a:pPr algn="ctr"/>
            <a:r>
              <a:rPr lang="fr-FR" sz="2200" b="1" dirty="0">
                <a:latin typeface="Arial" panose="020B0604020202020204" pitchFamily="34" charset="0"/>
                <a:cs typeface="Arial" panose="020B0604020202020204" pitchFamily="34" charset="0"/>
              </a:rPr>
              <a:t> AGRICOLES</a:t>
            </a:r>
          </a:p>
        </p:txBody>
      </p:sp>
      <p:pic>
        <p:nvPicPr>
          <p:cNvPr id="10" name="Image 9">
            <a:extLst>
              <a:ext uri="{FF2B5EF4-FFF2-40B4-BE49-F238E27FC236}">
                <a16:creationId xmlns:a16="http://schemas.microsoft.com/office/drawing/2014/main" id="{974D39CC-24A8-4C2D-94E1-4843BD1979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168" y="1243145"/>
            <a:ext cx="4525749" cy="3088687"/>
          </a:xfrm>
          <a:prstGeom prst="rect">
            <a:avLst/>
          </a:prstGeom>
        </p:spPr>
      </p:pic>
      <p:pic>
        <p:nvPicPr>
          <p:cNvPr id="11" name="Image 10">
            <a:extLst>
              <a:ext uri="{FF2B5EF4-FFF2-40B4-BE49-F238E27FC236}">
                <a16:creationId xmlns:a16="http://schemas.microsoft.com/office/drawing/2014/main" id="{C355F951-A0E7-4CE2-A27F-1FA5086D209B}"/>
              </a:ext>
            </a:extLst>
          </p:cNvPr>
          <p:cNvPicPr>
            <a:picLocks noChangeAspect="1"/>
          </p:cNvPicPr>
          <p:nvPr/>
        </p:nvPicPr>
        <p:blipFill>
          <a:blip r:embed="rId6"/>
          <a:stretch>
            <a:fillRect/>
          </a:stretch>
        </p:blipFill>
        <p:spPr>
          <a:xfrm>
            <a:off x="7592728" y="4378170"/>
            <a:ext cx="3899748" cy="2035898"/>
          </a:xfrm>
          <a:prstGeom prst="rect">
            <a:avLst/>
          </a:prstGeom>
        </p:spPr>
      </p:pic>
      <p:pic>
        <p:nvPicPr>
          <p:cNvPr id="1026" name="Picture 2" descr="Programme de tests et de démonstrations en milieu rural «Equipements pour  l'entretien mécanique des cultures» Campagne 1994-1995, Direction des  intrants et de la mécanisation agricole/ SMA. (Documents du Burkina Faso,  Décembre 1995,">
            <a:extLst>
              <a:ext uri="{FF2B5EF4-FFF2-40B4-BE49-F238E27FC236}">
                <a16:creationId xmlns:a16="http://schemas.microsoft.com/office/drawing/2014/main" id="{0AEA9C9B-DA64-4207-B247-2FDEBA4AA7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4989" y="4673599"/>
            <a:ext cx="2514600" cy="18192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tériel Agricole Motoculteur au Burkina Faso - CoinAfrique Burkina Faso">
            <a:extLst>
              <a:ext uri="{FF2B5EF4-FFF2-40B4-BE49-F238E27FC236}">
                <a16:creationId xmlns:a16="http://schemas.microsoft.com/office/drawing/2014/main" id="{8185BFC7-EA16-4850-94ED-2F060686A4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7792" y="1419148"/>
            <a:ext cx="2381250" cy="1362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moir manuel - Ouagadougou, Burkina Faso | Ouagadougou, Burkina...">
            <a:extLst>
              <a:ext uri="{FF2B5EF4-FFF2-40B4-BE49-F238E27FC236}">
                <a16:creationId xmlns:a16="http://schemas.microsoft.com/office/drawing/2014/main" id="{1B60F7DD-81CD-4F28-80B6-491F8B123D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3875" y="4768417"/>
            <a:ext cx="2847975"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5" name="WhatsApp Video 2021-11-16 at 11.12.10.mp4">
            <a:hlinkClick r:id="" action="ppaction://media"/>
            <a:extLst>
              <a:ext uri="{FF2B5EF4-FFF2-40B4-BE49-F238E27FC236}">
                <a16:creationId xmlns:a16="http://schemas.microsoft.com/office/drawing/2014/main" id="{CDE7B883-FBD3-49FC-9540-1A1D32AC765C}"/>
              </a:ext>
            </a:extLst>
          </p:cNvPr>
          <p:cNvPicPr>
            <a:picLocks noGrp="1" noChangeAspect="1" noChangeArrowheads="1"/>
          </p:cNvPicPr>
          <p:nvPr>
            <p:ph idx="1"/>
            <a:videoFile r:link="rId2"/>
            <p:extLst>
              <p:ext uri="{DAA4B4D4-6D71-4841-9C94-3DE7FCFB9230}">
                <p14:media xmlns:p14="http://schemas.microsoft.com/office/powerpoint/2010/main" r:link="rId1"/>
              </p:ext>
            </p:extLst>
          </p:nvPr>
        </p:nvPicPr>
        <p:blipFill>
          <a:blip r:embed="rId10">
            <a:extLst>
              <a:ext uri="{28A0092B-C50C-407E-A947-70E740481C1C}">
                <a14:useLocalDpi xmlns:a14="http://schemas.microsoft.com/office/drawing/2010/main" val="0"/>
              </a:ext>
            </a:extLst>
          </a:blip>
          <a:srcRect/>
          <a:stretch>
            <a:fillRect/>
          </a:stretch>
        </p:blipFill>
        <p:spPr>
          <a:xfrm>
            <a:off x="9109778" y="647500"/>
            <a:ext cx="2381250" cy="2729251"/>
          </a:xfrm>
        </p:spPr>
      </p:pic>
      <p:pic>
        <p:nvPicPr>
          <p:cNvPr id="1032" name="Picture 8" descr="pulverisateur | 16 Litres">
            <a:extLst>
              <a:ext uri="{FF2B5EF4-FFF2-40B4-BE49-F238E27FC236}">
                <a16:creationId xmlns:a16="http://schemas.microsoft.com/office/drawing/2014/main" id="{594A7659-D8D3-4EF2-9EDA-0A5A71C4CC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31043" y="2704114"/>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1A4CCF52-E504-5427-EBD1-08B228E8AC1B}"/>
              </a:ext>
            </a:extLst>
          </p:cNvPr>
          <p:cNvSpPr txBox="1"/>
          <p:nvPr/>
        </p:nvSpPr>
        <p:spPr>
          <a:xfrm>
            <a:off x="2018581" y="646858"/>
            <a:ext cx="7309929" cy="523220"/>
          </a:xfrm>
          <a:prstGeom prst="rect">
            <a:avLst/>
          </a:prstGeom>
          <a:noFill/>
        </p:spPr>
        <p:txBody>
          <a:bodyPr wrap="square">
            <a:spAutoFit/>
          </a:bodyPr>
          <a:lstStyle/>
          <a:p>
            <a:pPr lvl="0"/>
            <a:r>
              <a:rPr lang="fr-FR" sz="2800" b="1" dirty="0"/>
              <a:t>Financé par le PAFA-4R à 80% une fois en an 1</a:t>
            </a:r>
            <a:endParaRPr lang="fr-FR" sz="2800" dirty="0"/>
          </a:p>
        </p:txBody>
      </p:sp>
      <p:sp>
        <p:nvSpPr>
          <p:cNvPr id="2" name="Titre 1">
            <a:extLst>
              <a:ext uri="{FF2B5EF4-FFF2-40B4-BE49-F238E27FC236}">
                <a16:creationId xmlns:a16="http://schemas.microsoft.com/office/drawing/2014/main" id="{4CEC2B75-C9C5-1F4C-E186-21C71C7989B6}"/>
              </a:ext>
            </a:extLst>
          </p:cNvPr>
          <p:cNvSpPr txBox="1">
            <a:spLocks/>
          </p:cNvSpPr>
          <p:nvPr/>
        </p:nvSpPr>
        <p:spPr>
          <a:xfrm>
            <a:off x="628651" y="128334"/>
            <a:ext cx="11173882" cy="346345"/>
          </a:xfrm>
          <a:prstGeom prst="rect">
            <a:avLst/>
          </a:prstGeom>
          <a:solidFill>
            <a:schemeClr val="accent5">
              <a:lumMod val="60000"/>
              <a:lumOff val="40000"/>
            </a:schemeClr>
          </a:solidFill>
        </p:spPr>
        <p:txBody>
          <a:bodyPr vert="horz" lIns="68580" tIns="34290" rIns="68580" bIns="3429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300" b="1" dirty="0">
                <a:solidFill>
                  <a:schemeClr val="accent2">
                    <a:lumMod val="75000"/>
                  </a:schemeClr>
                </a:solidFill>
                <a:latin typeface="Arial" panose="020B0604020202020204" pitchFamily="34" charset="0"/>
                <a:cs typeface="Arial" panose="020B0604020202020204" pitchFamily="34" charset="0"/>
              </a:rPr>
              <a:t>1.DEFINITION DU CONCEPT DU SPAM </a:t>
            </a:r>
            <a:endParaRPr lang="fr-FR" sz="3300" dirty="0">
              <a:solidFill>
                <a:schemeClr val="accent2">
                  <a:lumMod val="75000"/>
                </a:schemeClr>
              </a:solidFill>
              <a:latin typeface="Arial" panose="020B0604020202020204" pitchFamily="34" charset="0"/>
              <a:cs typeface="Arial" panose="020B0604020202020204" pitchFamily="34" charset="0"/>
            </a:endParaRPr>
          </a:p>
        </p:txBody>
      </p:sp>
      <p:pic>
        <p:nvPicPr>
          <p:cNvPr id="5" name="Image 4">
            <a:extLst>
              <a:ext uri="{FF2B5EF4-FFF2-40B4-BE49-F238E27FC236}">
                <a16:creationId xmlns:a16="http://schemas.microsoft.com/office/drawing/2014/main" id="{92707700-B263-9DC6-F379-5DD230BEDF5C}"/>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300403" y="5988185"/>
            <a:ext cx="1748368" cy="851765"/>
          </a:xfrm>
          <a:prstGeom prst="rect">
            <a:avLst/>
          </a:prstGeom>
          <a:noFill/>
          <a:ln>
            <a:noFill/>
          </a:ln>
        </p:spPr>
      </p:pic>
    </p:spTree>
    <p:extLst>
      <p:ext uri="{BB962C8B-B14F-4D97-AF65-F5344CB8AC3E}">
        <p14:creationId xmlns:p14="http://schemas.microsoft.com/office/powerpoint/2010/main" val="1489953279"/>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5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p:cTn id="12" fill="hold" display="0">
                  <p:stCondLst>
                    <p:cond delay="indefinite"/>
                  </p:stCondLst>
                </p:cTn>
                <p:tgtEl>
                  <p:spTgt spid="1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logo VF_01">
            <a:extLst>
              <a:ext uri="{FF2B5EF4-FFF2-40B4-BE49-F238E27FC236}">
                <a16:creationId xmlns:a16="http://schemas.microsoft.com/office/drawing/2014/main" id="{AF5136D5-9EBD-8333-5376-1B12F7BD4B98}"/>
              </a:ext>
            </a:extLst>
          </p:cNvPr>
          <p:cNvPicPr>
            <a:picLocks noChangeAspect="1"/>
          </p:cNvPicPr>
          <p:nvPr/>
        </p:nvPicPr>
        <p:blipFill rotWithShape="1">
          <a:blip r:embed="rId2">
            <a:extLst>
              <a:ext uri="{28A0092B-C50C-407E-A947-70E740481C1C}">
                <a14:useLocalDpi xmlns:a14="http://schemas.microsoft.com/office/drawing/2010/main" val="0"/>
              </a:ext>
            </a:extLst>
          </a:blip>
          <a:srcRect r="6472"/>
          <a:stretch/>
        </p:blipFill>
        <p:spPr bwMode="auto">
          <a:xfrm>
            <a:off x="10125128" y="4874360"/>
            <a:ext cx="1967101" cy="912308"/>
          </a:xfrm>
          <a:prstGeom prst="rect">
            <a:avLst/>
          </a:prstGeom>
          <a:noFill/>
        </p:spPr>
      </p:pic>
      <p:pic>
        <p:nvPicPr>
          <p:cNvPr id="4" name="Image 3">
            <a:extLst>
              <a:ext uri="{FF2B5EF4-FFF2-40B4-BE49-F238E27FC236}">
                <a16:creationId xmlns:a16="http://schemas.microsoft.com/office/drawing/2014/main" id="{9A2C0245-1178-4BC1-89E0-5B49BD5B6052}"/>
              </a:ext>
            </a:extLst>
          </p:cNvPr>
          <p:cNvPicPr>
            <a:picLocks noChangeAspect="1"/>
          </p:cNvPicPr>
          <p:nvPr/>
        </p:nvPicPr>
        <p:blipFill>
          <a:blip r:embed="rId3"/>
          <a:stretch>
            <a:fillRect/>
          </a:stretch>
        </p:blipFill>
        <p:spPr>
          <a:xfrm>
            <a:off x="852486" y="1000125"/>
            <a:ext cx="4538663" cy="2657475"/>
          </a:xfrm>
          <a:prstGeom prst="rect">
            <a:avLst/>
          </a:prstGeom>
        </p:spPr>
      </p:pic>
      <p:pic>
        <p:nvPicPr>
          <p:cNvPr id="6148" name="Picture 4" descr="L'agriculture au Burkina Faso">
            <a:extLst>
              <a:ext uri="{FF2B5EF4-FFF2-40B4-BE49-F238E27FC236}">
                <a16:creationId xmlns:a16="http://schemas.microsoft.com/office/drawing/2014/main" id="{AFC109F2-0EBC-4B48-BC51-352C922B63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486" y="3637189"/>
            <a:ext cx="4538662" cy="275969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31CAB0DC-F7AB-41B8-A0B4-D6CC54A626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1149" y="1030035"/>
            <a:ext cx="4733979" cy="2300329"/>
          </a:xfrm>
          <a:prstGeom prst="rect">
            <a:avLst/>
          </a:prstGeom>
        </p:spPr>
      </p:pic>
      <p:pic>
        <p:nvPicPr>
          <p:cNvPr id="9" name="Image 8">
            <a:extLst>
              <a:ext uri="{FF2B5EF4-FFF2-40B4-BE49-F238E27FC236}">
                <a16:creationId xmlns:a16="http://schemas.microsoft.com/office/drawing/2014/main" id="{7F00391D-853E-4E31-9F1A-BB22482710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1149" y="3293428"/>
            <a:ext cx="4733979" cy="3075028"/>
          </a:xfrm>
          <a:prstGeom prst="rect">
            <a:avLst/>
          </a:prstGeom>
        </p:spPr>
      </p:pic>
      <p:sp>
        <p:nvSpPr>
          <p:cNvPr id="2" name="ZoneTexte 1">
            <a:extLst>
              <a:ext uri="{FF2B5EF4-FFF2-40B4-BE49-F238E27FC236}">
                <a16:creationId xmlns:a16="http://schemas.microsoft.com/office/drawing/2014/main" id="{671999AD-933B-F13B-1F17-ACF3E286B5B7}"/>
              </a:ext>
            </a:extLst>
          </p:cNvPr>
          <p:cNvSpPr txBox="1"/>
          <p:nvPr/>
        </p:nvSpPr>
        <p:spPr>
          <a:xfrm>
            <a:off x="1220347" y="6492874"/>
            <a:ext cx="9417932" cy="369332"/>
          </a:xfrm>
          <a:prstGeom prst="rect">
            <a:avLst/>
          </a:prstGeom>
          <a:noFill/>
        </p:spPr>
        <p:txBody>
          <a:bodyPr wrap="square" rtlCol="0">
            <a:spAutoFit/>
          </a:bodyPr>
          <a:lstStyle/>
          <a:p>
            <a:r>
              <a:rPr lang="fr-FR" dirty="0"/>
              <a:t>NB : les OPB doivent saisir l’opportunité pour innover en matière d’acquisition d’équipement</a:t>
            </a:r>
          </a:p>
        </p:txBody>
      </p:sp>
      <p:sp>
        <p:nvSpPr>
          <p:cNvPr id="8" name="Titre 1">
            <a:extLst>
              <a:ext uri="{FF2B5EF4-FFF2-40B4-BE49-F238E27FC236}">
                <a16:creationId xmlns:a16="http://schemas.microsoft.com/office/drawing/2014/main" id="{7DBA386C-6F58-4A69-AC10-A11C24F16063}"/>
              </a:ext>
            </a:extLst>
          </p:cNvPr>
          <p:cNvSpPr txBox="1">
            <a:spLocks/>
          </p:cNvSpPr>
          <p:nvPr/>
        </p:nvSpPr>
        <p:spPr>
          <a:xfrm rot="5400000">
            <a:off x="-2524213" y="3520624"/>
            <a:ext cx="5931973" cy="273950"/>
          </a:xfrm>
          <a:prstGeom prst="rect">
            <a:avLst/>
          </a:prstGeom>
          <a:solidFill>
            <a:srgbClr val="92D050"/>
          </a:solidFill>
        </p:spPr>
        <p:txBody>
          <a:bodyPr vert="vert270"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000" b="1" dirty="0">
                <a:latin typeface="Arial" panose="020B0604020202020204" pitchFamily="34" charset="0"/>
                <a:cs typeface="Arial" panose="020B0604020202020204" pitchFamily="34" charset="0"/>
              </a:rPr>
              <a:t>EQUIPEMENTS</a:t>
            </a:r>
          </a:p>
          <a:p>
            <a:pPr algn="ctr"/>
            <a:r>
              <a:rPr lang="fr-FR" sz="2000" b="1" dirty="0">
                <a:latin typeface="Arial" panose="020B0604020202020204" pitchFamily="34" charset="0"/>
                <a:cs typeface="Arial" panose="020B0604020202020204" pitchFamily="34" charset="0"/>
              </a:rPr>
              <a:t> AGRICOLES</a:t>
            </a:r>
          </a:p>
        </p:txBody>
      </p:sp>
      <p:sp>
        <p:nvSpPr>
          <p:cNvPr id="3" name="Titre 1">
            <a:extLst>
              <a:ext uri="{FF2B5EF4-FFF2-40B4-BE49-F238E27FC236}">
                <a16:creationId xmlns:a16="http://schemas.microsoft.com/office/drawing/2014/main" id="{F1DF6E66-DCEC-0EE3-D50B-0A3CBC39B7A2}"/>
              </a:ext>
            </a:extLst>
          </p:cNvPr>
          <p:cNvSpPr txBox="1">
            <a:spLocks/>
          </p:cNvSpPr>
          <p:nvPr/>
        </p:nvSpPr>
        <p:spPr>
          <a:xfrm>
            <a:off x="628651" y="128334"/>
            <a:ext cx="11173882" cy="346345"/>
          </a:xfrm>
          <a:prstGeom prst="rect">
            <a:avLst/>
          </a:prstGeom>
          <a:solidFill>
            <a:schemeClr val="accent5">
              <a:lumMod val="60000"/>
              <a:lumOff val="40000"/>
            </a:schemeClr>
          </a:solidFill>
        </p:spPr>
        <p:txBody>
          <a:bodyPr vert="horz" lIns="68580" tIns="34290" rIns="68580" bIns="3429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300" b="1" dirty="0">
                <a:solidFill>
                  <a:schemeClr val="accent2">
                    <a:lumMod val="75000"/>
                  </a:schemeClr>
                </a:solidFill>
                <a:latin typeface="Arial" panose="020B0604020202020204" pitchFamily="34" charset="0"/>
                <a:cs typeface="Arial" panose="020B0604020202020204" pitchFamily="34" charset="0"/>
              </a:rPr>
              <a:t>1.DEFINITION DU CONCEPT DU SPAM </a:t>
            </a:r>
            <a:endParaRPr lang="fr-FR" sz="3300" dirty="0">
              <a:solidFill>
                <a:schemeClr val="accent2">
                  <a:lumMod val="75000"/>
                </a:schemeClr>
              </a:solidFill>
              <a:latin typeface="Arial" panose="020B0604020202020204" pitchFamily="34" charset="0"/>
              <a:cs typeface="Arial" panose="020B0604020202020204" pitchFamily="34" charset="0"/>
            </a:endParaRPr>
          </a:p>
        </p:txBody>
      </p:sp>
      <p:pic>
        <p:nvPicPr>
          <p:cNvPr id="7" name="Image 6">
            <a:extLst>
              <a:ext uri="{FF2B5EF4-FFF2-40B4-BE49-F238E27FC236}">
                <a16:creationId xmlns:a16="http://schemas.microsoft.com/office/drawing/2014/main" id="{6843A3F4-D3B0-203C-8E06-8548195A426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234494" y="5790638"/>
            <a:ext cx="1748368" cy="851765"/>
          </a:xfrm>
          <a:prstGeom prst="rect">
            <a:avLst/>
          </a:prstGeom>
          <a:noFill/>
          <a:ln>
            <a:noFill/>
          </a:ln>
        </p:spPr>
      </p:pic>
    </p:spTree>
    <p:extLst>
      <p:ext uri="{BB962C8B-B14F-4D97-AF65-F5344CB8AC3E}">
        <p14:creationId xmlns:p14="http://schemas.microsoft.com/office/powerpoint/2010/main" val="3748535094"/>
      </p:ext>
    </p:extLst>
  </p:cSld>
  <p:clrMapOvr>
    <a:masterClrMapping/>
  </p:clrMapOvr>
  <p:transition spd="med">
    <p:pull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A781A6F-DAF2-4AA7-C127-6E0A7BB36FA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05986" y="5926377"/>
            <a:ext cx="1748368" cy="851765"/>
          </a:xfrm>
          <a:prstGeom prst="rect">
            <a:avLst/>
          </a:prstGeom>
          <a:noFill/>
          <a:ln>
            <a:noFill/>
          </a:ln>
        </p:spPr>
      </p:pic>
      <p:pic>
        <p:nvPicPr>
          <p:cNvPr id="4" name="Image 3" descr="logo VF_01">
            <a:extLst>
              <a:ext uri="{FF2B5EF4-FFF2-40B4-BE49-F238E27FC236}">
                <a16:creationId xmlns:a16="http://schemas.microsoft.com/office/drawing/2014/main" id="{3CBB913B-CBB7-82C2-3E24-2DD9EA8C0949}"/>
              </a:ext>
            </a:extLst>
          </p:cNvPr>
          <p:cNvPicPr>
            <a:picLocks noChangeAspect="1"/>
          </p:cNvPicPr>
          <p:nvPr/>
        </p:nvPicPr>
        <p:blipFill rotWithShape="1">
          <a:blip r:embed="rId3">
            <a:extLst>
              <a:ext uri="{28A0092B-C50C-407E-A947-70E740481C1C}">
                <a14:useLocalDpi xmlns:a14="http://schemas.microsoft.com/office/drawing/2010/main" val="0"/>
              </a:ext>
            </a:extLst>
          </a:blip>
          <a:srcRect r="6472"/>
          <a:stretch/>
        </p:blipFill>
        <p:spPr bwMode="auto">
          <a:xfrm>
            <a:off x="0" y="5945692"/>
            <a:ext cx="1967101" cy="912308"/>
          </a:xfrm>
          <a:prstGeom prst="rect">
            <a:avLst/>
          </a:prstGeom>
          <a:noFill/>
        </p:spPr>
      </p:pic>
      <p:sp>
        <p:nvSpPr>
          <p:cNvPr id="8" name="Titre 1">
            <a:extLst>
              <a:ext uri="{FF2B5EF4-FFF2-40B4-BE49-F238E27FC236}">
                <a16:creationId xmlns:a16="http://schemas.microsoft.com/office/drawing/2014/main" id="{0A5D840C-AC9F-40EA-98FC-DDD787324B8A}"/>
              </a:ext>
            </a:extLst>
          </p:cNvPr>
          <p:cNvSpPr txBox="1">
            <a:spLocks/>
          </p:cNvSpPr>
          <p:nvPr/>
        </p:nvSpPr>
        <p:spPr>
          <a:xfrm rot="5400000">
            <a:off x="-2083239" y="3556598"/>
            <a:ext cx="4912670" cy="359700"/>
          </a:xfrm>
          <a:prstGeom prst="rect">
            <a:avLst/>
          </a:prstGeom>
          <a:solidFill>
            <a:srgbClr val="92D050"/>
          </a:solidFill>
        </p:spPr>
        <p:txBody>
          <a:bodyPr vert="vert270"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400" b="1" dirty="0">
                <a:latin typeface="Arial" panose="020B0604020202020204" pitchFamily="34" charset="0"/>
                <a:cs typeface="Arial" panose="020B0604020202020204" pitchFamily="34" charset="0"/>
              </a:rPr>
              <a:t>CONSEIL</a:t>
            </a:r>
          </a:p>
          <a:p>
            <a:pPr algn="ctr"/>
            <a:r>
              <a:rPr lang="fr-FR" sz="2400" b="1" dirty="0">
                <a:latin typeface="Arial" panose="020B0604020202020204" pitchFamily="34" charset="0"/>
                <a:cs typeface="Arial" panose="020B0604020202020204" pitchFamily="34" charset="0"/>
              </a:rPr>
              <a:t> AGRICOLE</a:t>
            </a:r>
          </a:p>
        </p:txBody>
      </p:sp>
      <p:pic>
        <p:nvPicPr>
          <p:cNvPr id="10" name="Image 9">
            <a:extLst>
              <a:ext uri="{FF2B5EF4-FFF2-40B4-BE49-F238E27FC236}">
                <a16:creationId xmlns:a16="http://schemas.microsoft.com/office/drawing/2014/main" id="{07DB855C-CAD1-4DC7-A4BE-628AB95549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750833"/>
            <a:ext cx="5257800" cy="2633919"/>
          </a:xfrm>
          <a:prstGeom prst="rect">
            <a:avLst/>
          </a:prstGeom>
        </p:spPr>
      </p:pic>
      <p:pic>
        <p:nvPicPr>
          <p:cNvPr id="11" name="Image 10">
            <a:extLst>
              <a:ext uri="{FF2B5EF4-FFF2-40B4-BE49-F238E27FC236}">
                <a16:creationId xmlns:a16="http://schemas.microsoft.com/office/drawing/2014/main" id="{CFD1B9FB-8B56-4407-A376-227B22B6B61E}"/>
              </a:ext>
            </a:extLst>
          </p:cNvPr>
          <p:cNvPicPr>
            <a:picLocks noChangeAspect="1"/>
          </p:cNvPicPr>
          <p:nvPr/>
        </p:nvPicPr>
        <p:blipFill>
          <a:blip r:embed="rId5"/>
          <a:stretch>
            <a:fillRect/>
          </a:stretch>
        </p:blipFill>
        <p:spPr>
          <a:xfrm>
            <a:off x="5811823" y="3453729"/>
            <a:ext cx="4628934" cy="2851842"/>
          </a:xfrm>
          <a:prstGeom prst="rect">
            <a:avLst/>
          </a:prstGeom>
        </p:spPr>
      </p:pic>
      <p:pic>
        <p:nvPicPr>
          <p:cNvPr id="12" name="Image 11">
            <a:extLst>
              <a:ext uri="{FF2B5EF4-FFF2-40B4-BE49-F238E27FC236}">
                <a16:creationId xmlns:a16="http://schemas.microsoft.com/office/drawing/2014/main" id="{05757FF8-9E1C-4B4C-9C2C-BEE504E534E2}"/>
              </a:ext>
            </a:extLst>
          </p:cNvPr>
          <p:cNvPicPr>
            <a:picLocks noChangeAspect="1"/>
          </p:cNvPicPr>
          <p:nvPr/>
        </p:nvPicPr>
        <p:blipFill>
          <a:blip r:embed="rId6"/>
          <a:stretch>
            <a:fillRect/>
          </a:stretch>
        </p:blipFill>
        <p:spPr>
          <a:xfrm>
            <a:off x="1476225" y="3319439"/>
            <a:ext cx="4019739" cy="2833735"/>
          </a:xfrm>
          <a:prstGeom prst="rect">
            <a:avLst/>
          </a:prstGeom>
        </p:spPr>
      </p:pic>
      <p:pic>
        <p:nvPicPr>
          <p:cNvPr id="5122" name="Picture 2">
            <a:extLst>
              <a:ext uri="{FF2B5EF4-FFF2-40B4-BE49-F238E27FC236}">
                <a16:creationId xmlns:a16="http://schemas.microsoft.com/office/drawing/2014/main" id="{00CB328F-EFBA-4F12-8BC1-F9BE412128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5347"/>
          <a:stretch>
            <a:fillRect/>
          </a:stretch>
        </p:blipFill>
        <p:spPr bwMode="auto">
          <a:xfrm>
            <a:off x="6029542" y="1234040"/>
            <a:ext cx="4376444" cy="2252030"/>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F81F4C15-9B06-DB74-2B4D-1B545E465A51}"/>
              </a:ext>
            </a:extLst>
          </p:cNvPr>
          <p:cNvSpPr txBox="1"/>
          <p:nvPr/>
        </p:nvSpPr>
        <p:spPr>
          <a:xfrm>
            <a:off x="8217764" y="807775"/>
            <a:ext cx="3171609" cy="369332"/>
          </a:xfrm>
          <a:prstGeom prst="rect">
            <a:avLst/>
          </a:prstGeom>
          <a:noFill/>
        </p:spPr>
        <p:txBody>
          <a:bodyPr wrap="square">
            <a:spAutoFit/>
          </a:bodyPr>
          <a:lstStyle/>
          <a:p>
            <a:pPr lvl="0"/>
            <a:r>
              <a:rPr lang="fr-FR" b="1" dirty="0"/>
              <a:t>Financé à 100% par le PAFA-4R</a:t>
            </a:r>
            <a:endParaRPr lang="fr-FR" dirty="0"/>
          </a:p>
        </p:txBody>
      </p:sp>
      <p:sp>
        <p:nvSpPr>
          <p:cNvPr id="2" name="Titre 1">
            <a:extLst>
              <a:ext uri="{FF2B5EF4-FFF2-40B4-BE49-F238E27FC236}">
                <a16:creationId xmlns:a16="http://schemas.microsoft.com/office/drawing/2014/main" id="{C86AC571-5F7E-61FB-30EE-94D87B9264D6}"/>
              </a:ext>
            </a:extLst>
          </p:cNvPr>
          <p:cNvSpPr txBox="1">
            <a:spLocks/>
          </p:cNvSpPr>
          <p:nvPr/>
        </p:nvSpPr>
        <p:spPr>
          <a:xfrm>
            <a:off x="628651" y="128335"/>
            <a:ext cx="11173882" cy="481266"/>
          </a:xfrm>
          <a:prstGeom prst="rect">
            <a:avLst/>
          </a:prstGeom>
          <a:solidFill>
            <a:schemeClr val="accent5">
              <a:lumMod val="60000"/>
              <a:lumOff val="40000"/>
            </a:schemeClr>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400" b="1" dirty="0">
                <a:solidFill>
                  <a:schemeClr val="accent2">
                    <a:lumMod val="75000"/>
                  </a:schemeClr>
                </a:solidFill>
                <a:latin typeface="Arial" panose="020B0604020202020204" pitchFamily="34" charset="0"/>
                <a:cs typeface="Arial" panose="020B0604020202020204" pitchFamily="34" charset="0"/>
              </a:rPr>
              <a:t>1.DEFINITION DU CONCEPT DU SPAM </a:t>
            </a:r>
            <a:endParaRPr lang="fr-FR" sz="2400" dirty="0">
              <a:solidFill>
                <a:schemeClr val="accent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0244687"/>
      </p:ext>
    </p:extLst>
  </p:cSld>
  <p:clrMapOvr>
    <a:masterClrMapping/>
  </p:clrMapOvr>
  <p:transition spd="med">
    <p:pull dir="r"/>
  </p:transition>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A65CF24E2CCB47876795610C76E9A7" ma:contentTypeVersion="100" ma:contentTypeDescription="Create a new document." ma:contentTypeScope="" ma:versionID="200d33c585e4ff8b67a4d1fe27d8e26c">
  <xsd:schema xmlns:xsd="http://www.w3.org/2001/XMLSchema" xmlns:xs="http://www.w3.org/2001/XMLSchema" xmlns:p="http://schemas.microsoft.com/office/2006/metadata/properties" xmlns:ns1="http://schemas.microsoft.com/sharepoint/v3" xmlns:ns2="a96d1671-b0b4-4464-a043-593dbebfaddd" xmlns:ns3="18bd3759-27b3-4e3e-8815-95d00e93ca02" targetNamespace="http://schemas.microsoft.com/office/2006/metadata/properties" ma:root="true" ma:fieldsID="36db0489d68ea0889f8eda984e84ec34" ns1:_="" ns2:_="" ns3:_="">
    <xsd:import namespace="http://schemas.microsoft.com/sharepoint/v3"/>
    <xsd:import namespace="a96d1671-b0b4-4464-a043-593dbebfaddd"/>
    <xsd:import namespace="18bd3759-27b3-4e3e-8815-95d00e93ca02"/>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AutoKeyPoints" minOccurs="0"/>
                <xsd:element ref="ns3:MediaServiceKeyPoints" minOccurs="0"/>
                <xsd:element ref="ns3:MediaServiceDateTaken" minOccurs="0"/>
                <xsd:element ref="ns3:MediaServiceGenerationTime" minOccurs="0"/>
                <xsd:element ref="ns3:MediaServiceEventHashCode" minOccurs="0"/>
                <xsd:element ref="ns3:MediaServiceOCR" minOccurs="0"/>
                <xsd:element ref="ns1:_ip_UnifiedCompliancePolicyProperties" minOccurs="0"/>
                <xsd:element ref="ns1:_ip_UnifiedCompliancePolicyUIAction" minOccurs="0"/>
                <xsd:element ref="ns3:MediaServiceLocation" minOccurs="0"/>
                <xsd:element ref="ns3:lcf76f155ced4ddcb4097134ff3c332f" minOccurs="0"/>
                <xsd:element ref="ns2:TaxCatchAll" minOccurs="0"/>
                <xsd:element ref="ns3:Year" minOccurs="0"/>
                <xsd:element ref="ns3:MediaServiceObjectDetectorVersion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96d1671-b0b4-4464-a043-593dbebfadd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0a8e3777-5ae6-4194-b38e-2d3bd7ec326e}" ma:internalName="TaxCatchAll" ma:showField="CatchAllData" ma:web="a96d1671-b0b4-4464-a043-593dbebfadd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8bd3759-27b3-4e3e-8815-95d00e93ca0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3"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dcea9d53-396a-4643-8c3b-a46bd9f06c0a" ma:termSetId="09814cd3-568e-fe90-9814-8d621ff8fb84" ma:anchorId="fba54fb3-c3e1-fe81-a776-ca4b69148c4d" ma:open="true" ma:isKeyword="false">
      <xsd:complexType>
        <xsd:sequence>
          <xsd:element ref="pc:Terms" minOccurs="0" maxOccurs="1"/>
        </xsd:sequence>
      </xsd:complexType>
    </xsd:element>
    <xsd:element name="Year" ma:index="27" nillable="true" ma:displayName="Year" ma:format="Dropdown" ma:internalName="Year">
      <xsd:simpleType>
        <xsd:restriction base="dms:Text">
          <xsd:maxLength value="255"/>
        </xsd:restriction>
      </xsd:simpleType>
    </xsd:element>
    <xsd:element name="MediaServiceObjectDetectorVersions" ma:index="28" nillable="true" ma:displayName="MediaServiceObjectDetectorVersions" ma:hidden="true" ma:indexed="true" ma:internalName="MediaServiceObjectDetectorVersions" ma:readOnly="true">
      <xsd:simpleType>
        <xsd:restriction base="dms:Text"/>
      </xsd:simpleType>
    </xsd:element>
    <xsd:element name="MediaLengthInSeconds" ma:index="29"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a96d1671-b0b4-4464-a043-593dbebfaddd" xsi:nil="true"/>
    <lcf76f155ced4ddcb4097134ff3c332f xmlns="18bd3759-27b3-4e3e-8815-95d00e93ca02">
      <Terms xmlns="http://schemas.microsoft.com/office/infopath/2007/PartnerControls"/>
    </lcf76f155ced4ddcb4097134ff3c332f>
    <Year xmlns="18bd3759-27b3-4e3e-8815-95d00e93ca02" xsi:nil="true"/>
    <_dlc_DocId xmlns="a96d1671-b0b4-4464-a043-593dbebfaddd">XV4EPD6DQDWV-1103935761-6978</_dlc_DocId>
    <_dlc_DocIdUrl xmlns="a96d1671-b0b4-4464-a043-593dbebfaddd">
      <Url>https://acdivoca.sharepoint.com/sites/Intranet/projects/Burkina%20Faso/vimplus/_layouts/15/DocIdRedir.aspx?ID=XV4EPD6DQDWV-1103935761-6978</Url>
      <Description>XV4EPD6DQDWV-1103935761-6978</Description>
    </_dlc_DocIdUrl>
  </documentManagement>
</p:properties>
</file>

<file path=customXml/itemProps1.xml><?xml version="1.0" encoding="utf-8"?>
<ds:datastoreItem xmlns:ds="http://schemas.openxmlformats.org/officeDocument/2006/customXml" ds:itemID="{62560537-34CE-4CBF-8C13-8B29C9182FD5}"/>
</file>

<file path=customXml/itemProps2.xml><?xml version="1.0" encoding="utf-8"?>
<ds:datastoreItem xmlns:ds="http://schemas.openxmlformats.org/officeDocument/2006/customXml" ds:itemID="{D7C699F1-E737-4572-B8F2-F1331938EE3F}"/>
</file>

<file path=customXml/itemProps3.xml><?xml version="1.0" encoding="utf-8"?>
<ds:datastoreItem xmlns:ds="http://schemas.openxmlformats.org/officeDocument/2006/customXml" ds:itemID="{17964D4D-0D8E-4EEB-9AAC-091C28D88A10}"/>
</file>

<file path=customXml/itemProps4.xml><?xml version="1.0" encoding="utf-8"?>
<ds:datastoreItem xmlns:ds="http://schemas.openxmlformats.org/officeDocument/2006/customXml" ds:itemID="{162FC33D-19ED-4A46-82D5-23F2ED5698BA}"/>
</file>

<file path=docProps/app.xml><?xml version="1.0" encoding="utf-8"?>
<Properties xmlns="http://schemas.openxmlformats.org/officeDocument/2006/extended-properties" xmlns:vt="http://schemas.openxmlformats.org/officeDocument/2006/docPropsVTypes">
  <TotalTime>5939</TotalTime>
  <Words>1091</Words>
  <Application>Microsoft Office PowerPoint</Application>
  <PresentationFormat>Widescreen</PresentationFormat>
  <Paragraphs>143</Paragraphs>
  <Slides>17</Slides>
  <Notes>3</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Arial</vt:lpstr>
      <vt:lpstr>Arial Narrow</vt:lpstr>
      <vt:lpstr>Calibri</vt:lpstr>
      <vt:lpstr>Calibri Light</vt:lpstr>
      <vt:lpstr>Courier New</vt:lpstr>
      <vt:lpstr>Gill Sans MT</vt:lpstr>
      <vt:lpstr>Stencil</vt:lpstr>
      <vt:lpstr>Wingdings</vt:lpstr>
      <vt:lpstr>Thème Office</vt:lpstr>
      <vt:lpstr>1_Thème Office</vt:lpstr>
      <vt:lpstr>PowerPoint Presentation</vt:lpstr>
      <vt:lpstr>PLAN DE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EUVRE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de l’exposé</dc:title>
  <dc:creator>HP</dc:creator>
  <cp:lastModifiedBy>Lucien Ouali</cp:lastModifiedBy>
  <cp:revision>322</cp:revision>
  <dcterms:created xsi:type="dcterms:W3CDTF">2020-02-19T14:26:57Z</dcterms:created>
  <dcterms:modified xsi:type="dcterms:W3CDTF">2023-12-08T15:55:53Z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0x010100A9A65CF24E2CCB47876795610C76E9A7</vt:lpwstr>
  </property>
  <property fmtid="{D5CDD505-2E9C-101B-9397-08002B2CF9AE}" pid="3" name="_dlc_DocIdItemGuid">
    <vt:lpwstr>8297dec3-08f7-4426-898c-a8d35a81e341</vt:lpwstr>
  </property>
</Properties>
</file>