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7"/>
  </p:notesMasterIdLst>
  <p:sldIdLst>
    <p:sldId id="449" r:id="rId6"/>
    <p:sldId id="527" r:id="rId7"/>
    <p:sldId id="488" r:id="rId8"/>
    <p:sldId id="523" r:id="rId9"/>
    <p:sldId id="524" r:id="rId10"/>
    <p:sldId id="526" r:id="rId11"/>
    <p:sldId id="528" r:id="rId12"/>
    <p:sldId id="530" r:id="rId13"/>
    <p:sldId id="531" r:id="rId14"/>
    <p:sldId id="534" r:id="rId15"/>
    <p:sldId id="509" r:id="rId16"/>
  </p:sldIdLst>
  <p:sldSz cx="9144000" cy="6858000" type="screen4x3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F" initials="A" lastIdx="1" clrIdx="0">
    <p:extLst>
      <p:ext uri="{19B8F6BF-5375-455C-9EA6-DF929625EA0E}">
        <p15:presenceInfo xmlns:p15="http://schemas.microsoft.com/office/powerpoint/2012/main" userId="ACF" providerId="None"/>
      </p:ext>
    </p:extLst>
  </p:cmAuthor>
  <p:cmAuthor id="2" name="Bernard OUEDRAOGO" initials="BO" lastIdx="4" clrIdx="1">
    <p:extLst>
      <p:ext uri="{19B8F6BF-5375-455C-9EA6-DF929625EA0E}">
        <p15:presenceInfo xmlns:p15="http://schemas.microsoft.com/office/powerpoint/2012/main" userId="Bernard OUEDRAOGO" providerId="None"/>
      </p:ext>
    </p:extLst>
  </p:cmAuthor>
  <p:cmAuthor id="3" name="Noufou ZIDWEMBA" initials="NZ" lastIdx="1" clrIdx="2">
    <p:extLst>
      <p:ext uri="{19B8F6BF-5375-455C-9EA6-DF929625EA0E}">
        <p15:presenceInfo xmlns:p15="http://schemas.microsoft.com/office/powerpoint/2012/main" userId="Noufou ZIDWEMBA" providerId="None"/>
      </p:ext>
    </p:extLst>
  </p:cmAuthor>
  <p:cmAuthor id="4" name="Léa BITEAU" initials="LB" lastIdx="1" clrIdx="3">
    <p:extLst>
      <p:ext uri="{19B8F6BF-5375-455C-9EA6-DF929625EA0E}">
        <p15:presenceInfo xmlns:p15="http://schemas.microsoft.com/office/powerpoint/2012/main" userId="Léa BITEA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4D5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82801-6AF2-4F0C-AAA5-A009C0313973}" v="1" dt="2023-12-05T12:30:46.378"/>
    <p1510:client id="{6C8EF5E2-92E7-43BB-8450-5B6489A94BE9}" v="35" dt="2023-12-05T12:46:09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995" autoAdjust="0"/>
    <p:restoredTop sz="94343" autoAdjust="0"/>
  </p:normalViewPr>
  <p:slideViewPr>
    <p:cSldViewPr snapToGrid="0">
      <p:cViewPr varScale="1">
        <p:scale>
          <a:sx n="59" d="100"/>
          <a:sy n="59" d="100"/>
        </p:scale>
        <p:origin x="167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C8F7760-04B1-4981-B446-4D7B9E311A4C}" type="datetimeFigureOut">
              <a:rPr lang="fr-FR" smtClean="0"/>
              <a:t>13/12/2023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F6DD0F1-5F38-4015-8F6C-6857A23714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4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82EBAF-3531-40FD-BD70-9336EEA05C3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53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005FB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52AE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BC66AE2F-32DB-4AB0-972D-FA7A6104FE1A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BC0-2C00-4464-8B55-A2C6C4FD766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564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FA18FD4D-002F-4B73-AAE5-0118C756B30D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E332-29E0-4BAC-912A-9E32A18BE61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5532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89585E9F-C410-435C-9EC7-514C630EFD78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AB7D8-CE3D-4EEE-ABE9-1993E91EC16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8940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s-ES" dirty="0"/>
              <a:t>HAZ CLIC PARA INSERTAR EL TÍTULO EN DOS LÍNEAS</a:t>
            </a:r>
          </a:p>
        </p:txBody>
      </p:sp>
      <p:cxnSp>
        <p:nvCxnSpPr>
          <p:cNvPr id="10" name="Straight Connector 11"/>
          <p:cNvCxnSpPr/>
          <p:nvPr userDrawn="1"/>
        </p:nvCxnSpPr>
        <p:spPr>
          <a:xfrm>
            <a:off x="480085" y="1774329"/>
            <a:ext cx="8159090" cy="51296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628650" y="2006600"/>
            <a:ext cx="7886700" cy="4597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13" baseline="0"/>
            </a:lvl1pPr>
          </a:lstStyle>
          <a:p>
            <a:pPr lvl="0"/>
            <a:r>
              <a:rPr lang="es-ES" dirty="0"/>
              <a:t>Haz </a:t>
            </a:r>
            <a:r>
              <a:rPr lang="es-ES" dirty="0" err="1"/>
              <a:t>click</a:t>
            </a:r>
            <a:r>
              <a:rPr lang="es-ES" dirty="0"/>
              <a:t> en el icono para insertar un gráfico, imagen, película, </a:t>
            </a:r>
            <a:r>
              <a:rPr lang="es-ES" dirty="0" err="1"/>
              <a:t>wordart</a:t>
            </a:r>
            <a:r>
              <a:rPr lang="es-E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226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A63772CB-17F8-4E90-9FBC-7C0A9A935FAF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70627"/>
            <a:ext cx="2133600" cy="365125"/>
          </a:xfrm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AF2E2748-402A-461A-A820-3A726C1706B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60935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0055889B-90AB-44A4-A2FD-7310AF8972A3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C416-4B79-49DD-A0E6-5127DBC9AD8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7215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9761A4A1-F241-4FEA-A8A6-41B7B3327F48}" type="datetime1">
              <a:rPr lang="en-US" smtClean="0"/>
              <a:t>12/13/2023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B72B-7987-4AB9-BF08-EBF0763CCBB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7176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42E6F1EB-CF97-4462-A1AC-0C25AE3370D5}" type="datetime1">
              <a:rPr lang="en-US" smtClean="0"/>
              <a:t>12/13/2023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E28F3-6B8D-4D24-8F0E-4D94FFAF01F2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68634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2238C843-D79D-40D1-8C91-77E3382D544B}" type="datetime1">
              <a:rPr lang="en-US" smtClean="0"/>
              <a:t>12/13/2023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105CC-B0AF-46BD-A1C9-75DE71E0C3C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2111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534F7A33-B291-4659-9866-0576FAE8EA87}" type="datetime1">
              <a:rPr lang="en-US" smtClean="0"/>
              <a:t>12/13/2023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7C62-136C-4984-975F-02D0F922EFC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4169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C632AE0B-8AC1-47C3-962B-EDBB919A4562}" type="datetime1">
              <a:rPr lang="en-US" smtClean="0"/>
              <a:t>12/13/2023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5051B-2663-4892-8B3B-9B444ECF5116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4994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88BBCD01-B6BF-4384-94D8-8D7CE28E5EAE}" type="datetime1">
              <a:rPr lang="en-US" smtClean="0"/>
              <a:t>12/13/2023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20BA-7FE8-4906-BF91-1490A5F1A46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5832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2AE32"/>
          </a:solidFill>
          <a:ln>
            <a:solidFill>
              <a:srgbClr val="52AE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065338" y="122238"/>
            <a:ext cx="6621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103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11BE871-1FAE-4A0D-AD0A-1DE35A168EFA}" type="datetime1">
              <a:rPr lang="en-US" smtClean="0"/>
              <a:t>12/13/2023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03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034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1A003C-9559-4DFF-876D-62FA051D1615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8272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19"/>
            <a:ext cx="1970914" cy="146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52AE32"/>
          </a:solidFill>
          <a:latin typeface="Arial"/>
          <a:ea typeface="ＭＳ Ｐゴシック" pitchFamily="-108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6968" y="5020491"/>
            <a:ext cx="7281080" cy="1554480"/>
          </a:xfrm>
        </p:spPr>
        <p:txBody>
          <a:bodyPr/>
          <a:lstStyle/>
          <a:p>
            <a:r>
              <a:rPr lang="fr-FR" sz="2800" dirty="0"/>
              <a:t>Présentation </a:t>
            </a:r>
            <a:r>
              <a:rPr lang="fr-FR" sz="2800" dirty="0" err="1"/>
              <a:t>VimPlus</a:t>
            </a:r>
            <a:r>
              <a:rPr lang="fr-FR" sz="2800" dirty="0"/>
              <a:t> – 12 décembre 2023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-73891" y="1790682"/>
            <a:ext cx="9217891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5FB6"/>
                </a:solidFill>
                <a:latin typeface="Arial"/>
                <a:ea typeface="ＭＳ Ｐゴシック" pitchFamily="-108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Action </a:t>
            </a:r>
            <a:r>
              <a:rPr lang="en-GB" sz="3600" dirty="0" err="1">
                <a:solidFill>
                  <a:srgbClr val="92D050"/>
                </a:solidFill>
                <a:latin typeface="Calibri" panose="020F0502020204030204"/>
              </a:rPr>
              <a:t>contre</a:t>
            </a: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 la </a:t>
            </a:r>
            <a:r>
              <a:rPr lang="en-GB" sz="3600" dirty="0" err="1">
                <a:solidFill>
                  <a:srgbClr val="92D050"/>
                </a:solidFill>
                <a:latin typeface="Calibri" panose="020F0502020204030204"/>
              </a:rPr>
              <a:t>Faim</a:t>
            </a: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 </a:t>
            </a:r>
            <a:br>
              <a:rPr lang="en-GB" sz="3600" dirty="0">
                <a:solidFill>
                  <a:srgbClr val="92D050"/>
                </a:solidFill>
                <a:latin typeface="Calibri" panose="020F0502020204030204"/>
              </a:rPr>
            </a:b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Burkina Faso</a:t>
            </a:r>
            <a:br>
              <a:rPr lang="en-GB" sz="4000" dirty="0">
                <a:solidFill>
                  <a:schemeClr val="accent3"/>
                </a:solidFill>
                <a:latin typeface="Calibri" panose="020F0502020204030204"/>
              </a:rPr>
            </a:br>
            <a:br>
              <a:rPr lang="en-GB" sz="4800" dirty="0">
                <a:solidFill>
                  <a:srgbClr val="0070C0"/>
                </a:solidFill>
                <a:latin typeface="Calibri" panose="020F0502020204030204"/>
              </a:rPr>
            </a:br>
            <a:r>
              <a:rPr lang="fr-FR" sz="3600" dirty="0">
                <a:solidFill>
                  <a:srgbClr val="0070C0"/>
                </a:solidFill>
                <a:latin typeface="Calibri" panose="020F0502020204030204"/>
              </a:rPr>
              <a:t>Pratiques de résilience pour améliorer la santé et la nutrition des populations vulnérables, notamment les mères et les enfants vulnérables aux chocs et aux stress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565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TRIPLE NEXUS HDP: Cas de la région de l’EST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836" y="1482725"/>
            <a:ext cx="7850909" cy="495502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pPr>
                <a:defRPr/>
              </a:pPr>
              <a:t>10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8145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MERCI POUR VOTRE ATTENTION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pPr>
                <a:defRPr/>
              </a:pPr>
              <a:t>11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5299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Action de ACF au BF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 types d’intervention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Urgence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Développement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Secteurs d’interventions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Santé /Nutrition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SMPS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Wash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Protection 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4588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Activités de résilience</a:t>
            </a:r>
          </a:p>
          <a:p>
            <a:endParaRPr lang="fr-F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RSS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SURGE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Résilience communautaire ( BP ménage, GASPA, Délégation des taches aux ASBC, PSP…)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2B72B-7987-4AB9-BF08-EBF0763CCBB3}" type="slidenum">
              <a:rPr lang="en-GB" altLang="fr-FR" smtClean="0"/>
              <a:pPr>
                <a:defRPr/>
              </a:pPr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5999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Intervention ACF au BF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pPr>
                <a:defRPr/>
              </a:pPr>
              <a:t>3</a:t>
            </a:fld>
            <a:endParaRPr lang="en-GB" altLang="fr-FR"/>
          </a:p>
        </p:txBody>
      </p:sp>
      <p:sp>
        <p:nvSpPr>
          <p:cNvPr id="3" name="AutoShape 2" descr="data:image/png;base64,iVBORw0KGgoAAAANSUhEUgAAA6EAAAJVCAYAAAAvL/ORAAAAAXNSR0IArs4c6QAAAARnQU1BAACxjwv8YQUAAAAJcEhZcwAAFxEAABcRAcom8z8AAK2tSURBVHhe7N0HnFxV+f/xZ3tNNr1AGgnZECAQIFQhdEF6FaSIgD9RBERE7CA2RAUU+YsoRUURlKIgiEonEEJPz6b3nmzaZvvuf58z90zO3tzZnd2dPp83r8M9907NzM6d851z7zk5VVVVd4jIN9sKAAAAAABxk5OT8wcNoa3eOgAAAAAAcRUOoZWVlWYDAAAAAACxNn/+fLPMNf8HAAAAACABCKEAAAAAgIQhhAIAAAAAEoYQCgAAAABIGEIoAAAAACBhCKEAAAAAgIQhhAIAAAAAEoYQCgAAAABIGEIoAAAAACBhCKEAAAAAgIQhhAIAAAAAEoYQCgAAAABImJyqqqpWrVRWVpoNQLbasmWLLFu2TBYuXGiWO3fulNLSUhk/frwceOCBsscee3jXjEzvY/Xq1TJ37lzZuHGjbNiwQQoKCmTvvfeWAQMGmPsYO3asd+1gevupU6d6ayIHHHBAp7dZsGCBzJgxw1sTmTx5sgwcONBb22XOnDnmuSn9t+27774ycuRIsx7J66+/bv4tatKkSeHr+59nV5111lnmtWlsbJT333/f3F8k+h6MGjXKPGc/fY3feOMNb02koqJCTjrpJG9td/oevfzyy95a6HX41Kc+5a11Tyzed6Wvg/7tBdHXXf9tnd1PNK+nS19b/Tuwevp+dCbo70b/bfq35Qq6XlfYvy//30c0nycVq/c0lp+5IPb+7T5L6XPT90hvq8+5Ozr6O9C/Q7s/jObvwP9exmqf1tnfqj5Hfa56u6D9YVfo89H3RB9LvyP0sZX+2/VvQl/vSP+m7n4m/a9bV9nPQDT0+WX6vseVqL+ddNmPWLF4vol8H5Ge5s+fb5aEUGQ93WE+9dRT8uyzz3pbgulO/7rrrpM+ffp4W3aJ9j6UBtprrrkm8H6U3o8WSx/3u9/9rrcW7Ec/+pH5krLOP/98U1zTp0+XO++801vb5eKLLzaNlSD6BfSVr3zFWxM59thjzXNXjz76qPz73/829e646aabzBejflE+8MAD3taO6ZffZZdd1u5LMOjfddVVV0UMog8//LC89NJL3pqYBsavfvUrb61rYvm+a2Pz17/+tbcWmT7fI4880ry/QQ3MrryeSp/XN77xDW+ta7cPej864/9bte644452jaRY/X119fMUy/c01p85lwYGfY2CXktLG3j6OrgN/WhF+3egj6HP8dRTT43YWO/qe6Ci2ad15W9Vn9uZZ57Z4Q9UQTR86mN01KC29O9X31v9u3B19zMZq89AZ7Jl3+OK999OuuxHrFg+30S+j0hPNoRyOC6ymjYsvvWtb0W149UGkQYYP22kRHsfSr9Q9MuhJ42L7tBf74M8/vjjEX8B74jtdemumpoas7S/1EZDX+vbbrutXYjUBq3/F163p9Olv/LqF6RLG8/dEev3PZpGrtLGhT7mrbfeaup+XXk9lTY+XD19Pzqir3+k0OTv8YnV31dXxPo9jfVnztL3XRulHQVQpa/hm2++6a11TbR/B/oY+u/Xv4Ogv8d46srfqj433X/r+9vZ66b036XX139XtJ9NfU/vvvvu3f52u/uZTNRnIBv2PX7x/NtJl/2IFevnm8j3EemNEIqspQ1i3fEGfQHrr7wabvy/9vp3+HYHGnQf+uup3kfQr4X65au/cvfkUKtYcnspojVixAiv1j2Rfvm0hxrZEkRfO/ua63vk7yHR90kPB/J78cUX2zV89L3pas+ISsT77r4OQb0OtsHbGf/r6S96aGRHuvp+dMQ9LNbP/5rE6+8rkkR/lrvzmbO0l0H3Xy79O9bPgR5aHs1hd12l/3b378D/Wujzue+++7y15LB/qx299/q50V5W/49RLn1PNWhFahjrIYn2ddDHdOltV61a5a0Fi/YzmejPgOU+v0zZ93TGPlZP/3bSaT+iEv1dpiVIrN5HpBcOx0XW0sOP/DtQbbzpoZzuF5H+Cvr000+bLx69XA8bVLoTvvnmm3f7RVgPj9HeNXfHrQ20J554YrcvL72OHgrqftHrl4r7xaI77Vgcuua/X7/bb799ty9g/bfpL55WZ4f0qGiei6uzf6/2Bugvvv4GoTa2L7/8cm9NzA8K2kiw/Pej75f+W9zGu96+q+eDJut91y9o/Zt1/41K3w99X6zO7qcznd0+2vcjiDZ2tNGj7L9dX09LH0cfryOx/vtSiXpP/brzmdPX//Of/7y3FqKHNPoPAdW/E+3Z0HO5unPOs/+5+5+Hvma//e1vd9uHPvjgg6bR6fLfVzR/k93ZpwXdr/696fvl78HS9+snP/lJu/fW8t+v0uvp37cejuqnn019HfQIDP378B9aHs3z7IqufgY609nzy4R9j180z7WrfzvptB9Ryfoui+X7iPTE4bjIavpl6m886Y7ye9/73m47c/01UHfeuqPXnbOlO2P/zlsbAnqehv/LSdf1PvyNQd2x+3fqiaL/LlfQocapQBu0+sOAv3fH/6upvxGmDQe30aRfePp6W/qedKcXNFnvu/a+uOdPWcuXL/dqiRHt++Gnl9sAqvRcNf3Mud555x2vlliJek9j8ZlbunSpVwvR98MfQJW+P9dff/1uzzNWtNH5xS9+0Vvbxd9gTzbdn2sD2L9/sI1qP/079R+WqPehoSMogCr9bOr9a2Nc/zb8n410l+77nu7q6t9OOu1HVKKer1+i30ekLkIoslLQTlt/gdOdYyT6heQ2QvznWukXg//Lyk937u4vhsodATKRTjzxRK8WooEt6BDWVOEPLP4vz6DR/9zGpB6K69KBJvzvRTSS+b5rQ8D/b/S/DonS2fvh5//RR9+vI444wlsLSdbfX6Le01h85rQXwaXryfob0H+/v7Hanc9UIuj76R+kJ6gRrocFur3z+u+JNCCdn17X7RnMJOm87+mpaP920mk/opLdhkn0+4jUQwhFVvKfsxMUYDrjv4/Jkyd7tch0533UUUd5ayHJ2vHqYXr+f3NHh/wkm/910i9MP/8XqH4x6y+1OpCCe3ttUHWnF1Ql+333/7v9DYJEieb9cLkhVJ+zfuYOPfTQds/fvleJlqj3NBafOe2V8tPz87r799QT+pj6nln6mnR1P5pIQQ1s92gJDfT+vz/dT3T2t50t0nXfEwud/e2odNqPqGR/lyXjfURqIYQi62ijyd+bcMghh3i16ATdR2eDLFj77LOPVwvp7g48FvxfrPql2tVDaxJBD9PxNw6DXm//jwnao6GD4fgHxOluL2gqvO/+hk8yGv3Rvh+WPmf3UCt9n/T11yMPkn1IbqLf055+5jSE+nvl9D703K5HH320XSiMJ/23+gen0UP1oukxTBb9rPgbuu7fZdChxP5ep2yWjvueWOnsbyfd9iPJ/i5L1vuI1EIIRdZxvzisrv4C15P7KCsr82oh+kWQqIajX1APsJ7r4h6Olmg6rYA2BrXoeZzasNZBh9znpK91pJ5M/5ezDhbiHqrUk17QZL/v2pvo/8IP6hlz6et4ySWXBBYdHKIzPX0/VNChuJb/kNz33nsvoX9/iX5PY/GZCxq8Q2+vUyZce+21gaPn9pQ2cN2/HR30xIYS/UFBz5fXQ/VSnf+9XbNmjVfb/W9B/13+z5dexw68ElT8f+tBevqZTIZ03ffEUlf+dlQq70cS+XxT7X1E6iCEIuv0ZOdrBTVWou0BCDrvtDu/JMaKf3AR/TLRL4pk0Yatjv6oRc/d1Ya1+2WlDR8dLCJST6b/y1lfW/f23e0FVYl8390vbi3aaPNPKK+vRdCgNNHaunWrV4usp++HCjoU1/IfkqsNmkSeG5qMz3JPP3N6bnpHgU8Do4bERH2Odf+pr5u+d6nOv6933y//5yEoZOm55UHh0xb9jPbkB4BoPpPxlkn7nljq6G8n3fYjiXy+qfY+InUQQpF1YtFQ8n+BujvU7vD/sphIGtjcUKCee+65Hv+b4kFH1PvFL37R6Y8GQefvKP2S7cmvrYl8390vbi3+ETv1C1tHP+3JF3dQY6Ironk/tBHrNlD0b819zvoc/IfkJjKEJuOzHIvPnPY86oilQUFJ6X1pgy/aCeh7Qhu0GsD80ySlooaGBq/WuaD3I5rPW0/+hnr6mYyFTNn3xFpHfzvpth9JlTZMMt5HpA5CKLJOUKMtml8dXV39JdDl3/mrZO+A/aEtmb2hQaHE0l6IaF5n/WL2H6qketILqlLlfdfb3XTTTYH/Rj+9jv7KHFQihXVXT98P/zme/kaTCholt6eNomgl6z2NxWdOe6K0AaeBwD+1lKXhMBbBUB/L/dvRxqP/vdTXTecOTWX+98x9/4cOHerVQoL+DvS8Nf082BLpde9ITz+TyZRO+55Y6+hvJ932I4l8vqn2PiJ1EEKRdYJ2lkE71Y4E7cCjPQRLD3Vy6fPpSTCKBW0s9LRnJlZGjRplGimPPfaYmZvVPURIe1zuu+8+b61j/gFF9D3r6TknyXzf7Re5ng+owSPaQ+H0F2rbYPaXoH+PX0/fD3+vpjY63F4WLa+88op3aYj+3b399tveWnwl6z2N5WdOD8/V90bfJ//+Te9Pz4vuKX3f3b8d/SxpGPGfn6qB1z/gSCrxN3jd18sfrPS18x+26A/jOn1LV/X0M5lo6brvibWO/nbSbT+SyOebau8jUgchFFnH30hTCxcu9GrR0Z2q39y5c71axz744AOvFuJ/PhUVFV4tJJpfCf1fCpEO0euI9my4XyT6hRTNIBvxpL0M+rxcCxYsiOqXXv+XojaIov1ijySe77uf24ugX94PPvigqesIpD39d3RXV98PDSP+ho1e3z3fTItu80vUKLmJfE/9Yv2Z08a9/o34G5jxPEQ26O/Rvz9N1j7NT18H/2OPHz/eq4nsueeeXm2XVA7U8ZIJ+55Y6+xvJ932I8l6vsl+H5FaCKHIOtpAc3+JU7oDjPZXQKVf0v6Gnn/HHES/xPyNGp3zy+X/NV5v09GvmkG/1nenwaavib+nMBY9KD2lv/L6X5NkPa94vu9+bi9CKunK+9GTIKnhtCufye5K5HvqF4/PnDYI/T1VXTkPsjv8+1P/effJ2qf56aHJLm24u58v/TvwN6h1UJ5E/B2mkkzY98RaZ3876bYfSebzTaXvdCQXIRRZ6dRTT/VqIdro0WHDO2oY6c7X/bVOR/V06a95HQ2oovetA4W49MvD/1yCfo3vaHARfU7+593dBpv/nMlUaXz5z3tJ5iF/8Xrf00k074f+u3W6FZcOpqO3DSp6mUtvn6gBipL5nnb1M6f7oc6u498fxDNM6PPR4vKfW5nMfZqlj+d/T/Xvzt8Q9x9ebN/rdBj5Nxvoe+ZKxHdBtH876bQfUcl8vsl4H5F6CKHISkGTquvhK7feeutuO0L9RV53vDoZvJ5rYQXteHXydv3C8n8BaK9O0H3rF4f/eegXm/9XQr3PoEabbvPPt6bnh7lfRl2hz0Vfm1Sjv5z6X6dk/XIar/c9nUTzfmhjxm24a4jQaUW08RFU9DL/IC+JOiQ3me9pVz9zui/S6Vf0RzN/+FMa4PwNyREjRni12NKGo75OLt33+N/HZO3TbMP2tttu2+0+9fkEve76t62P59LXU/f/+h3hD6NdPZUDPZOo74Lu/O2k035EJfP5ptJ3OpInp6qqqlUrlZWVZgOQLbRB4Z/7rDN6qNavfvUrb01MQ1DnvAqiO1i9vv66GEQv00EeghpX+gWoO3x/b4CyvRp6v/7LtbGn9xn0paCHE7mHFOk5PkE9JHqf2sj1fwmpY489Vq655hpvLZgONKNfWJYNGZH4n5c+J31ufv7rKX0v/IfPWTpXok7ab/nfu56Ix/se7evQmaDXqSP+9zTa5xH0OO77oZ8t97wk7ensaG5LFRRAfvOb37T7e47X31ci3tNYfOb8/359bPua6+2DDmP9wQ9+sFuvTWf8z11fA7c3Mmj/oyK9z4nYp3WFDpDiD8uWvo4aOiP1ftrXYunSpYHX8e+Xuvo8O9vPdvUz0Bn/80v3fU80gu4jWh397aTLfsRK5neZ/3qqq+8j0tP8+fPNkp5QZC074XtQCIzE3xDS2/sPI7T0iyDSzlvP2dIvskiPrb+0RrpfbXxo8TfW9L6uvvrqwMZaV+j96K+bqcY/2q1K1i+n8Xrfk8FtzHZFR++H/m36e+MOOeQQrxaZvwdKvfHGG14tvpL5nnblMxc0yI/dJ/gDqAY4nUu0qwE0iL4G9nG0BIVJbegGBVCVzH2aS9+vO+64I2KIUPp4Gtz959Za9rWIFFJ7+vnW+84G3f13Juu7IJq/nXTZj1jJfL6p9J2O5CCEIqvpzrezLxVLG8hf/epXvbUQ3QHrTlx3xtGcs6SNQf01UhuGnTWs9Jdt/fXQfxhbEP1C0F8kgxrx3aGDHAS9Jv4GcCLp66WH8Lg6On+lsLDQq8VePN/3norm+bi6G1A6ej/0kC03UOgv29F8xoKuF+2IjT2V7Pc02s+cPsdI4cil740Gqe72KnTl70gfS/dVQT0trljv07ryHG1vjL5f0Ty+3rdeV/9N0X5G9LXWc0r9fw+J+kwmW6L+nV39LggSr7+ddNmPWMl8vrF4H5HeOBwX8OjhYtqroEs9z0cb0Trqmw6yoV9CnTXm9Pr6q6HOOao9Elr0l3K9D925DxgwIKqGeBBt1NvnpEv9ItAvQ/1i0fuMplGl/zY9PFLvQ2931FFHddgI0Ovp4+rrofQ22tOhX1od0X+3PQxT718bkR19Wemvre65Vnr9SF+G7n0rfU31OQXR+9O5Ju0csDrJfHdf/47E6n3vyuvQma70MOh74z5OLN4Pva07uExXXnv9e3MbIjoNgnvoWTz/vqxYvafx/Mzpc9LrzpgxI/w66/PT62rDLpp9Qmei+Tty35uuiMU+TXX2HPX1iMXnXh/H/j3o+2P/nvQ11+esr0NHz7knn0m/rn4GOpNJ+56uiPffTjrsR1yxer6Jfh+RfuzhuIRQAAAAAEDccU4oAAAAACD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CISmtzk+x88W7ZfOvBsvX+S6S1oda7ZHd63e1/udFcd/tjN3lbAQAghAIAAE/j4ndl+5++bIKjKbcfJjueuX1X2GxplobZL5lq88al0tpYZ+oAAHQFIRQAAEj9h/+Q7X/4ojQunOptadPcJA0f/VN2PPmd0HpunhTud5Kp5g0YJTkFxaYOAEBXEEIBAMhyrY31Uvvq70w9b+g+0vu6v0u/H3wofb7+Hyk+5krJKakwl+Xk5UvpqTeZyyq+9JjkFJaY7QAAdAUhFACALNeyY6O01teYesG4yZI/aIyp5/YaKKUnXy/l595m1t3zPP3nhDYseFuqf3Js+DDehunPe5e0p/dR9+7fZetvLw0f9rvl3vOk9q1HvWsAADIdIRQAgCyXWz5AcorKTL3uzYel/uN/mXq0Gpd9JDsevU5a67aHNrQFzZp/3C6NVW+E1j0aQHc8frPs/Ncd0rx6rre1LQRvXCq1/7lHdr7yW28LACCTEUIBAMhyOQVFUnL8F0IrGiCfvtX0Zta++UiHI+Aq07M55Y+hlYJicyhv39veleKjLgttC1B40NlS8dV/hQ7r/doLklsxxGzX0NrZ4wEA0h8hFAAASNHB50jZeT+QnOJeoQ1t4bL2f7+W6juOlaaVs0LbArRsWydNyz4y9eJPfNYcyqvnjpacfIM5tNel23td+ktzeG9e3z3Mtry2AGoHOwIAZAdCKAAAMIomniF9vvGylJ7xrXZhdNsjX5CWmurQuk/LtvXhw3DzBo4yy45oz+nOtnDrnhNa9/afvUsBANmAEAoAAMK0t7L4sAtNGA0fUttYJ42Lp4XqPWDPCa1785F254QCALILIRQAAOxGw2jB+OO9tchyew8K95o2b1hqlpE0rZwZHqyo+LgvmHNCtXR0/igAIPMQQgEAyHI6uu3W+z4tDXNf9ba0Bcqta3cNONQWSPP6DgvVfdqNrPvWn6Rp/SLT41n7v3t3Gx3XldcvdH/N1auk/sN/mjoAIDsQQgEAgDSvXyg7/vq18HmaW+86bVev5TFXSf6w/U3dr93Iuo11su2+C6X69sMCz/PM32Pf8Ei4ZgRefZx7ztw1tQsAICsQQgEAyHL5wyZI+eX3Sf7wA7wtIfmjDpbe1z4upSd80dsSzD+ybu6AUVL+mbuk7JxbzbqlgbXX5x9uu99DvC0ieYP2NgMhAQCyR05VVVWrViorK80GAAAAAABibf78+WZJTygAAAAAIGEIoUCGaGlukpe+f5E88qkKefa6ydJUt9O7BImgr/+7v/s2rz8AAEAnCKFAku3cvFY+eOR2+cuFI02A0fLHMwfIC7ecJsve/pd3rcw1/z+Ptvt3b6h637skvWgIXTolNMLn1pULCKEAAAAREEKBJFo3a6o8c83hMuNvd0vDji3e1rZA09Qo62a+Ja/88FKZcs+Xva0hept0D2yWBrflU3cFbf13r3zvf95aesnNy5dRR59t6hXDxkp+campAwAAoD1CKJAk29culZduv9iEz9z8Ajnhe3+RK/+91ZRz7p8qZQNDc+gt+O+fZfFrT5p6pqnZsFLWzX5H8otKZfRxF5pts568V+q2bDT1dKIh9LAv/MS8f2fd9wYhFAAAIAJCKJAkc5/9Xbj385iv/VZGHnWGqau+o/aVT/3seSks72PWNZjp4Z16zuELXz/VbNNew3/deKLpFX35B5eYba7VH78u/77l9HCv6aynfu1dsov2RPoPBdbDgKuXzfWuEbqOPdd04cuPm+tr/dFzhpqwqJe/c/8t4ds//X+Toj6MeM30N81rsMfBx8s+p19ttjXV72x77q+Zup8+vvtc3fLRn+/wrtX1f5feduUHL8mz1x9r1iO9XjvaQrP7b3Wv596f/5zQaJ6P6slrCQAAkC4IoUASNDXUhc8f7D/mQBlxxGmm7tKe0MH7HWHqXT3HcNOi6fLy7RfL2plTzLoG1vce/G67HlV9Dk9eeeBuhwLrYcDPXndM4KG+b/7iGnN9q6W50RwyPPfZB7wtoef6xs/+r9PeTA1c9lDcvSafJ/0rDwr3/i5542mzdOm5o/r47nMN0p1/18d/+an877vny6aFH5v1oNdLe67/ee0n2v1b9Xof/OH2Dg+Ljvb56OvR3dcSAAAgnRBCgSSo3bxWGmt3mHrZoGGBh27q4Z299xhj6hr2tq9bag73PO3nL5ptegjvGb982Rz+eeKtj5ltrhFHni6XP7NGLnhkerhH1Q13H/7hB+ZwWPd+LvzTbBl++KkmXM14YlfYdNn7vfwfa6S5sd4cTqsO/fyPwvcx5MBjzLaObJj7nqyY9qJ5/F5DR0l+YXH4nMrVH77aLnhpkNOgqCZe+k3zOO6/69hvPCQHXRaa7L6n/65Ir5ftuXYPndb7HXrAZO8awaJ9PvbQZNXV1xIAACCdEEKBDKS9q8fe8qAJt72GjJKxJ19qttesX2l6VN2e2AMu+poMHDfJ1MsHDmsLY6HDgv1BUOm5m5+44d7A0LxmxpttQXmZuY+Tb/+bFPcZ4F0SbNnbz5ll35H7mqJGHnWmWfoPybWhXYPcsENPNtv8PcWqu/+urrxeww79ZPjQab3fT/746fDj+HX3+XT1tQQAAEgnhFAgC7k9sdrDaM9B1PLWL68z223vq0vP3XQDkRvYVr77H3nycwcEnuvo54az4Ud8KhxqIx2SW9JviBSUlJueQzt6rttzqKPRqu7+uzrj3m+/0RPMMhpdeT7dfS0BAADSDSEUSAIbqpTtbfPTcwS3rV5k6rl5BdJr8ChTT5RoH3PS1T+Qk3/0VPgQVj3X8V9fOaHD8xg3zf/IhEjlhrNHzx4c3r7yvf+Gz5fUQ3X1MFxlr6/nWerhsdo7u8fE48xl0UjGa9kR9/l057UEUkVz9SrZ9vD/yeZbD5bNtx8mtW896l2yS2vbfm37X26UzT88SprWh/ZvAIDsQwgFkkDP9+w3en9Tr142xxQ/e86k8vdA9pQbgu05lv6i53xG85j6bxl2yEly6d+XmQCl9HDauf/6vakHsYfidsTt9dSeUw2fqv/eE81SjTnhIjnjV6+En2cs/12RbF4806t1rqvPpzuvJRBvzVvXyvY/fTkULr2y5d7zpP7jXSM3tzbWy/a2ANq09IPQhrawWfufe6R+ZmgfZtX+715prHpDij/xWckfFDrnHQCQfQihQBJo2JhwwY2mrmHrxW+c2e6wS51eRecQVXoe5AEX3WTqLr3dullTvbWucUPwjCfuajcNiJ2GJGjaFz8dMdY9ZLRiz73DvXj2EFk/91DcoGB2+T/XhQ/JXfHOv00vse051V7PT/7wqfB1J3/9d9J35HhzXRWrf5efe/6p20Or9/nKjz8bcR7Xrjyf7ryWQLw1LvtItt51mjQubL+vadm4VGqevlV2vvJbs960eo60tIXVgn2Ok34/+FDKzrnVbG/esOvQd72vurf/bK5TesIXva0AgGxECAWSZPD+R8oBnw6FS+3t+scXjwgflvqfb50VHolV5xB1B75xz5vUaUT0+l0NVhqODv/inSbkaJjVqUHsY//9s/u1myakM9VLZoefezSHyC5+9e8mULqDDLncUXJtL3HpgKHmuerr9NfPjAk/V52n0w1usfx3ufR+3R8N7Pysep/LvEAdpKvPp6uvJRBPeuhs3ZQ/hlYKiqX3dX83AbPiay9IbsUQs1l7NVsbak1d5Q2pNMvc/iPNsnntfLPUntKaJ79j7qfs7O+ZbQCA7EUIBZLokCtvk1PueFb2PPhEb0uI9nyN/eRlct6DH8jo4y7wtoZoSNORXG0vmerKYDmWDoRz9m/ekvFnXdPuvvSxj7n5AfMYndH7sCHLGjzhE+0OkfXb4gVGd1RcPztKrgY3PSTX7Yl06eX++TZj8e8Koj8a6PQtQyYc7W0J3adOp+J/j1zRPp/uvJZAXLU0h0NkwZgjwofP5rUF0ML9TjJ1P3v9lk3LzFJDqYbZHX/7hukp1R7S3LK+5jIAQPbKqaqqatVKZWXo10sASDXz//OoGU1WewU1lNlDcFd+8JL877vnm7rOFdpRGATQdTtfvNscQit5+VJ29q1SNPGM0ABE918irXXbpfi4L5hDa91tYW236X31w9K8fqHU/OMH5jDcXpcEz9MLAMgO8+eHfqykJxRAyrO9p72Gth/VdufGNV4NQDyUnPhlyR91iBloSM8B1UGJtt5zpgmbhQedHT63M6/vnlJ+6S8lp7iXWbehNaesb1uQvUfyhu4j5Rf8OHQZACDr0RMKIOXZntBI+o85UE77xYvh+UYBxI6Ojlvz1Pd2jXyr2kJm+afvlMLxx3sbdmcOw338Zmlc+LbpEdVAWvPM90P303b7kpOul5JPXO5dGwCQDegJBZA2Kk+53ExZMmj8Yd6WEHteJQEUiA8d0Xbb/7vIBMe8QXtLySdvDPV2asD869fCo+MGCU/HcsxVkjd4bFRTuAAAsgM9oQAAYDc6ou3We88NT71iz+cM93C2BUx73mf+sNBURJaG1+0PXR2+nX+9/sN/mPNE7TmlAIDsQE8oAACIyM79qQonfNIsVU5b8Cw++orQSlsgba5eGap7OpqOJdIULgCA7EIIBQAAu8ntPSg80FDD9H+H5wNtN39oWyDN6xuat1h1Nh1L0BQuAIDsw+G4AABgN+0Ou41AR8gtP/c2b03Ch9n6p2PpaAoX/6G8AIDMxeG4AAAgIj3stvziX0jpGd+SvD1Cc/Na+aMOlvLP3NUugOoourWv/i5wOpZIU7gQQAEgO9ETCgAAAACIO3pCAQBZp7W1NSalpaWlXQm6TncKAADZgBAKIKVtX7tU/n3L6fLIpyrkj2cOkFlP/dq7ZJeW5iZ56fsXyaPnDJXqZXO9rchGQcHOLZEEXTeoRAqd3QmjQYKu5xYAADIBh+MCiKkdG1bKrCfvlbnPPmDWj/3GQzL6uAtM3Zr/n0flrV9e5621l5tfIKf94kUZOG6SNDXUydOfP0Rq2u7T5b/Pd3/3bZn9zP+TiZd+Uw667FveVmSyaANZR9fr7D78l9v1nJycTm+r17HcepCeXq6iuQ4AAMnG4bgAYkp7I9+5/xb5+2f3CwfQnto0/yMTQEccebpc+e+t8okb7zPbt65cYJZq3aypJoDqdQigmUkDn7+4gi4P6pm029zL/Nu0NDc3m+LfZpdNTU3tlm7df31bt8Vu66z4n7e77hYr6DItAACkIkIogJjYMPc9qXrhYTnkyu/LyT96ytvasf5jDpTLn1ljAqYtVzy30fSCuvqNnmCWFXvubZabF880S+0pff1nn5f8olL5xA33mm1Ibx0FqaDL3IDmhjh/iRQK/cUNlrY0Njaa7W74tNt06V7uL/778m/zP5+g5+svkf79trg6ugwAgGQhhAKIicH7H2kC5AGf/qoUFJV5W2PDhs6tqxaapYZS7Xl97SdXmJ7ST9z4aynuM8BchvQSKST5t7thyw1ktgQFOBvsbPBzg2FQ3V/8AVPrDQ0NgcVe19bd29v1zor7XCMV/7/VfT2CXitbLP929zIAABKFEAogZZUOGCqF5X1k+dTnzcBEeh6pnjM67NCTZeFLf5UV0140h+H6zzlF6ooUgPzbbbEByxY3iAUVf7ALKkEhUUtQmHSXbrHXs0W31dfXd3idjor/eblL++9yl/7ivjZucV9H93V1RdoOAEC8EEIBJM2mRdPl0XOHmoCp5YVbTms3um2vIaPkpNseN0FUaQDV80KLKwbIew9+1xzOe+wtD5rLkLqCQo67zR+W/MUNWW7RQOYWG9ps3S02FEaz9NeDSl1dndTW1pqlFg2gQbcJCqb+uruMVPz/PrfY18L/+rivnVv8r7kWy93mbgcAIJYYHRdAzOlgQS98/VRT7+rouCroNpYehvvKDy+VVR+8bEbR1UA65e4vy9qZU0xIPeRzt8n+51/vXRvJEBRe3G3+ul13l/7tQSXSZUHb7Ta7DNpmBV1miz+8uaPS5ubmmnW32O2W3RbN0hb/emfbtQRd5m6z9aClcutW0DYAALrCjo5LCAUQc52FUD8Nlh/96ccy4293m3Xt4dSAmV9catZd7nQsEz791aimcEH8aSDzc7fZurv012NRgu7P3Wbr7nL7innSXLvDrG9Z8L7ZZi9T7vW3LfzQ1FVBabkcOrxXu3DWOHjfwDBnl/bylpI+0lKxZ7vL/de124LWe1r892fXg5bKrSv/OgAA0SCEAoibroZQ5c4JqqPdXviHmbsNNmTvV88DPfHWx3Zbtz2szBeaGG5Qs9zA5l/6650Vf6+jv9jLI93ntiUzpKWxQarnv2eu01S7XWpWhr78ajetkvrNa0y9uworBsqnKnt7a93X3G+UtBaGBvPSkKo0pLb2GSYtBaXSOmC0CX1uOOysBPXK2hKpxzbSNnep3LryrwMAEAkhFEDc9DSEBvWE2svrt20OB1T7ODZ0+kMpYk/DnZ/dFrSMpvjDZmfrbqnduErqNq2WLYunS+P2TSZkxiJgRiNWITQaGlQ1mDYNGCst5QOltddgaR66vwmANgRGCp7+7UHXi3RbFbRuuXXlXwcAwGVDKAMTAUgoDZP//c55svDlx70tocNxp//lzvBhtWWDhrULoJ1NxxI0hQtixw19ll23AVGXbvEPkqPFHUzHP/COFv+APe567bbNsvbj12TBP34tH/3qGnnvp5fKq186UN753mny8S8/L0uf/bWsevUxczhtIgKoansFvFr85W1eKgWrPpaS6X+Xsrd+I+Uv3iYVj5wv5Y9dKSXPf1cK3n5Qcj5+WlqWf7Tbaxe0rktb3PfDfY+0+N9D9z22fwO2KP86AABB6AkFEBPb1y6VZ68/Vhp2bPG2tGd7NyU3N/A8TiuoF9QeZuvv4Qx6TB2cSG8/cNwkbwu6yx8k3KBhl/66Fn9AseuRlkHb9DzNrYtnyPalM2XrkhlSu26peZxUUlAxQE6rrPDWUkvTwLHSNKDSLFsGtX2/9x4S7s3UYns+O1v660FFuXXl1pV/HQCQnTgcF0BMRRtCNVzuaAugs568Vxa98kT4+hXDxsoBF98soz5xVrsAqtd94WunSHHv/ruFU6WH4L50+8XmfuwULnufeLF3KbpKA6DLXde6Xbd1WzoKlO4yaFv91g3mcNrtS2bKNi1twbOlsd48Tior6N0WQselZgj1a9VDeQdWSuOAvdtC6Thpbiu5BUUmHHYURP3b/PWgovxLy78OAMguhFAAQJgGQpdd16W/7pagUBlNfeOsKVI9920zaJAdLCjdpFMIDaLnmTbteZA0DD9UWofsYwKiP3Tq0pZIl+syUlH+peVfBwBkPkIoAMCEQsvW3WVQccOkXdoSaX3nhpWyafZbJnhunvN2WvR0dibdQ6hLR+dt2nOiNOxxoDQPP0SktO9u4bOzdV3661qUv+7yrwMAMhchFACylAZDl13Xpb+uxQ2TdmmLf92W5oY62TDrTaluC5waPhM1WFAiZVII9YvUSxpU3Mts3V36i/IvlVsHAGQmQigAZBkNjC67rsugomHSv+yoaPBc99HLsuGD/8jG6a+a+85kmRxCXeFe0hGHSfOYY0xYtKEzUnGvo3W7butalH+p3DoAILMQQgEgS2iAtGzdXbpFw6Rd+uu26FQd7vY1774gm9pC58YZr2XEYbbRypYQ6tJAqr2jjWOPl5Y9JuwWODsq9nq6DCrKLpVbBwBkBkIoAGQ4DYqWrevSrWuItNtsqLTbdOmfG9KWDTPfDPV4znhVmnZuN/eXbbIxhLp0xN36UZ+Qhr2PExk4ZrfQ2VlxA6hblF0qtw4ASG+EUADIUDZkKlu3QdNfbKh061qCwufmee/Kuvf/LRunvyYN2zaa+81m2R5CXc2995DG0UebHlKdkzQodObl5bVb13Dp1v1F2aVy6wCA9EQIBYAMo0HSsnUbNt2igdIug4obQBtqtsqaaS/Iqtcek51rl5j7RAghNJgOalQ/7pPSVHmimYvUDZ7+IOoWDZl26RZll8qtAwDSCyEUADKEBkrL1m3gdIuGSru0xQ2cbn3Loo9l1Rt/l/Uf/CerzvPsCkJox8z5o3sfLw37nd6ud9QNokGhVEOmXbpF2aVy6wCA9EAIBYA0p4HSsnUbON1ig6W/+ANoU32tGWRo9ZtPyvalM839ITJCaPQaRxwmDeM+Kc3DDzYBMyiI+gOphkxdKhtEbbH86wCA1EYIBYA0pcHSsnU3dNriBk632PBpl9tXLZQVr/zZ9Hpm6yBD3UEI7To9d7Ru39PNobp5hcXtwqc/mGq4tOs2bLqhU7cru67cOgAg9RBCASANabi0/KHTFjdw2uIPnrrUgYaW/Ot+2bLgfe8e0RWE0O7zH6rrBlEbQO02rQctlV3qNi2WWwcApA5CKACkEQ2Xlg2btq6hsivhc91HL8nKl/9C+OwhQmhs6KG6dRM/baZ58QdQN4jay3TdFl13i7JL5dYBAMlHCAWANOAPn3ZpiwZLu4wUOm197Yf/k6XP/1ZqVoa+ANAzhNDY0jBae+CFu805aoOorWuw9G+325TWCaIAkJoIoQCQ4tzQaZduscHTlqDgqUvCZ3wQQuOjYfihpme0dcDodkHTFrtNl7ZuQ6it2+BJGAWA1EIIBYAUZUOn8gdPLW7wtMUGTzd8rpzytCx74QGp27TauzfEEiE0vjSMas9oS/+92oXP/Pz8cOC0dRtIbRi1QdQGT/8SAJAchFAASDEaMC1bd4OnP4D6Q6ctes7nwr//nPAZZ4TQxKgfNkl2HnCBCaMaOm3gDCo2nPqDqC2WWwcAJA4hFABSiBs67dIWN3jaEhRAqxd+JPP/9jPm+EwQQmhiaRjddPiXpLisV7gH1A2lbq+oG0TdQKoIowCQPDaEhs7iBwAkhQ2abj0obNrS1NQkjY2N4dLQ0CA1m9bIjAe+Jh/87HICKDLWhrwBMmP2XFm6dKnU1tbu9lnQYrfpUov93NjPk/t5U24dAJA4hFAASBLbALYNY1v8AdQ2qP0N7tptm2X+k3fJ29/5lKz/4D/mvoBM1JxXJFW9DjD19evXy4wZM2TlypW7fSa02M+LG0KDgqgWZZcAgMQhhAJAgvkbwFpsA9kWN3xq8Te0l778mLxz29my/L+PSEtjvbkvIFPN3+s8aWxq8dbaQmnb50NDqIbRjRs37vb50NJRENUS9DkEACQGIRQAEsjf6LUl2vC59uPXZOptZ8mCx38sDds2mvsCMpn2gq4qGuGttVdXVycLFiyQqqoqqamp2e3zYkukMOp+BpVdAgDiixAKAAngb+hqcYOnLjsKn3re54e//ILMuO9a2bl2ibkfIBvMqrxcmto+Ix3ZsmWL6RVdtmyZ1NfX7/b5cT9b/iCqJejzCQCIH0IoAMSZv3Fri9sIto1jt7FsG9DL33hS3vn+2bJ5ztvmfoBssbN0sKyVvt5ax/RztHr1apk+fXq7Q3Tdz5L9bNkgasOo+7m03DoAILYIoQAQR7Yhaxu4bvDUYhvFbkPZlm0rF8h7P71Uqh69TZp2bjf3A2STqpFndzkM6ojROgXAwoULzeG6/s+VP4i6n0f7ObWP2dXHBgBEhxAKAHHgb8i6RRu72vi1DeGgELro+d/Juz/+tGxbMsPcB5BtNvWfIOul+/Owam+o9oquWbOmXQB1P2fu5zAojCq3DgCIDUIoAMSYv/GqxTZutbEbKXhq2TT/A3nnh+fL4n/8ilFvkdWqhpzY4/Cnn7ElS5bI3LlzZfv27eHPmfv5s3X72XRDqPv4PX0uAIBdCKEAEEO2oWobsDZ8BgVQW7QhXL9zh5nz84OfXS41K+eb+wCylfaCbmvO99Z6buvWrTJr1ixZvnx5+DPnBlBbbAi1xX6O3c81AKDnCKEAEAP+hqotHQVQ2xDW3s9pP7rQzPkJQGTW0FO8Wuzo51DnFtUwqtO5uJ9B+5m0n9FIYVTZJQCg+wihANBDbuPUFrcB6zZutdiGrxY99/Ojez7PtCuAZ9nwk6W2yVuJAz0sV4Popk2bwgHUv9RifzhyQ6gW5dYBAF1HCAWAHvA3St3waRuxNoDa4Kmldttm+ehX13DuJ+CzpGKiV4sf/QzOmzfPHJ5rg6ddusWGUFvs59z93AMAuo4QCgDd5DZE3eIGUNuYdRu6G+e8I+/cxryfgF/V6POlrilxwW7VqlUye/Zsqa2tbfc5tcV+hiOFUWWXAIDoEUIBoIv8DVBb3PDpD6C2LPznffLRPVdLw7aN5vYAQprzimRFyRhvLXH08NwZM2ZIdXV1u8+q/ey6n2l/CNWi7BIAEB1CKAB0gdvYtI1Q2zD1h083gO7cvFbe++mlsvT533q3BuCqGnWONDW3eGuJpZ/ROXPmBB6ea5cEUQCIHUIoAETJbWzaEk0AXTf9dXnn+2fLtiUzzO0BtLezdLCsKhrprSWPHp6rc4r6D8+1Sy2Rwqhy6wCAyAihABAFfyPTNkDdAOqGUBtAde7PGfddK007t5vbA9hd1cizpbnts5QKdE5Re3iuG0CjDaLKrQMAdkcIBYBO2AalbWhqCQqfbmNVR7+d/psbmPsT6IT2gq6XCm8tNehn2B6e6w+gWvwhNCiM2iUAYHeEUADogNugtMU2ON0Aaos2VnesWy4f3HWlbJz+qrktgMhmjbogZQPbypUrzeG5dXV15rPtD6NabBi1+wZl/z2p+u8CgGQjhAJABG5D0pZIAdQ2UHX6lXd/fKHUrJxvbgsgsk39J8jmlhJvLTVt2bJFpk+fbpbuZ90GUFvcIGr3F8ouAQC7EEIBwMffgNTSUfi09WWv/NVMv8L5n0B0qoac6NVSm37OtUd0zZo14c+7W4LCqH8/AgDYhRAKAA63sWgbkZECqC31O3fI3D/fLgse/7F3SwCdWTPkSNnWnO+tpT7dByxevNgcoqufe7dH1Ba7r9Bi9x92n2KXAABCKACEuY1E23h0G5X+EKoN0Lrt1fLBXVfJqjf+7t0SQDSqBhzt1dKLDla0bNmyduFTi9036JIgCgAdI4QCQBu3kailo/Bpy5als2XaDy9g/k+gi5YNP1nqmtI3kOl8ogsWLNhtn6DF7i8IogAQGSEUQNbzNw5twzEogNpD8DSAfnj3VVK3abW5DYDoNOcVyaLeB3lr6Wvjxo1SVVUlDQ0Nux2aa/cbNozq/sQWZZcAkK0IoQCymr9RGBRAtdjGpRYdAVcDKAMQAV1XNeocaWgOTWWS7jZv3myCqE7h4u4jbLH7EV26YVTZJQBkI0IogKzlbwwGBVB/o3Ld9Ndl+n3XEkCBbtBe0NXFI721zKBTt8yZMydiELX7EoIoAOxCCAWQlfyNQNs4tA1GN4DaQ+1WvfMvmfXAV6Wlsd7cBkDXzNn7M9KUIb2grp07d8qsWbOkpqYm4qG5NoQSRAGAEAogC/kbf24A1bobQG1Z8eZTMuehbxBAgW7aWTpYVucO9NYyj/aEzp49W7Zv377b/oMgCgDtEUIBZBV/oy+aALrkv3+QqkdvM9cH0D1VI8/O+LClgxTpobnbtm3bbT+ihSAKACGEUABZw9/Is41A2yAMCqAL/3mfLHryF94tAHTHlj6Vsl4qvLXMpvsN7RHV0XPdfYndvxBEAYAQCiAL2eBpl9oojBRAlz7/W+9WALprzp6nZVXA0v2KziO6bt26dueIEkQBIIQQCiAruA08WwigQPxt6j9BtjXne2vZQ/cvCxculLVr15p9ihtEbXEDqC3KLgEgUxFCAWQ8t2GnxfY+EECB+Jsz9JNeLTstXrx4tyCqpaMwquwSADIRIRRARnMbdFr8AdQW2zDUUXAJoEBsLBt+stQ05Xhr2Wvp0qWyadOm8H7GFncfRBAFkE0IoQAyltuQ02IDqBtC3QahBlBGwQViZ0nFRK+W3XSfo+eIRpq+xd032f2Vu/8CgExDCAWQkdwGnBa3kRcUQNdNf50ACsTQkpGnSV0TAcrSfc/cuXOlpqam3b7H7ovcMEoABZDpCKEAMo4/gNpiA6jbANSiAXT2724ytwHQc815RbKofH9vDZbub3Qe0Z07d7bbB9kfxmwQtfsrS9cBIJMQQgFkFNtYs8HTNubcRp4W2/jbOOcdmfXAV6Wlsd7cDkDPVY06R5qad4Uo7NLQ0CBVVVVSV1fXbl9kw6jur2wQtUXZJQBkAkIogIzjNtpsg84GUbext2XpbJn5wI0EUCCG6gorZHXxSG8NQbQnVKdv0UDq7pPc4g+jiiAKIFMQQgFkDLeBZhtvNnzaYht8O9Ytl4/uuVqadm73bgEgFuaOuYhe0Chs3brVTN9iA6g/jNoQShAFkIkIoQAygttAs8U24PwNvLrt1fLxr79EAAVibGfpYFkvFd4aOrNx40ZZvnx5u/2TP4i6+zQtyi4BIF0RQgGkPbdhpsUNn26xDb1Zv/+67Fy7xNwGQOzMGXUeAamLVq9eLStXrgzvn9wQqsXuz9z9HACkO0IogLTmNszc4gZRt2FX9cRPZfOct81tAMTOpv4TZGNLmbeGrlixYoWsX78+vJ+y+yy7D7MhVJeWrgNAuiKEAkh7/vCpjTZ/+NTlslf+Kitf+Yt3KwCxVDXkRK+G7liyZIls2rRpt/2WDaE2iNqi7BIA0g0hFEDachtgWrcNNTeI2obcprnTZNFTv/CuDSCW1g86RLY153tr6A7dby1atEi2bdvWLoC6xe7fCKIA0h0hFEBachtgtgSFTy3bVi5gKhYgjuYMOsGroSd0f6VziNbU1IT3YXZ/5g+gtgBAOiKEAkg7tuFlG2G2cWaL23jTkXCn33ctI+ECcbJs+MlS10QYihWdO3TBggVmGSmIanEDKGEUQLohhAJISzaA2mLDp9toa6itkRm/+YrUbVrt3QpALDXnFcmSioneGmJlx44d5hxRuy9zg6gW//5P2SUApANCKIC04ja0tG57BbRhpku30bbwmV/KlgXve9cGEGtVo86hFzROdLTctWvX7hZE3f2dFoIogHRECAWQNtyGli2RAujaD/8nK17+s7k+gNjTXtDVxSO9NcTD0qVLzUBFQUHUDaC2AEC6IIQCSCs2eNrwaYvbSKutXifz/nSrdwsA8TB39IXS1Lxr3krEnu7ndKCi+vr68D7OFrsf1OIGUMIogHRACAWQFuwv/bbYhpcubaNMG2laZv3+FgYiAuJoZ+lgWZU/1FtDPOkARQsXLmy3j3ODqH/fqOwSAFIVIRRAWnAbWfbXf9sQcxtni579f5wHCsRZ1cizCToJVF1dLcuXL2+3v7P1SEEUAFIZIRRAStMGlTay3Lou3eDZ2Nhoyqa502TZCw+Y6wKID+0FXS8V3hoSZeXKlbJly5Z2AdQNonbfaBFGAaQyQiiAlOVvUGnRhpbb+NLwqUs9D3TOw9/0rg0gXj7e6zMEnCTR+UPtPs8fRm0ItUXxPgFIVYRQACnPNqpsQ8s2wGwjTBtlcx76pjRs2+jdAkA8bOo/QbY153trSDQ9P3TRokWBAdQWu78kgAJIZYRQACnJNqBsY8o2rmwItUUbY0v+/SDngQIJUDXkRK+GZNm4caMp7n5Qiz+IWm4dAFIFIRRAyrGNJl3a4OmGT7cHdPGyVbLqtb+a6wOIn2XDT6YXNEUsWbJEamtrI/aI2n2nuy8FgFRCCAWQktxGlBbbuHIbXXUNTfKz5xfIUwM+L3lD9vFuCSAellRM9GpINv0BTg/LdQOoFrufDAqiAJBKCKEAUorbYHLDpxbbyNKlhtEn31ogi9dtkzk15fKjlktl/T4XSk5+oXdrALGivaB1TYSZVKIj5a5evTq8P4wURC3CKIBUQggFkDJsI0mX/mIbWLaxtWz9NvnrmwvN9a2HNh8gL4y8QfL6DfO2AOip5rwiWdD7IG8NqUTnDt2+fXt4/2iLG0JtUXYJAMlGCAWQctyGkzak3IaVrf/6+ZnS0BSaP9T18fYKuavwatky9nRvC4CeqBp1jjQ17/5ZQ/LpPlHPD7X7RVtsCNXi7k8BIFUQQgGkBNtAcpduQ0qL9oLq8j8fLpMZSzeZ6wWpbcmX+7ceIVPGXi95Zf28rQC6SntBVxeP9NaQirZt2yZr164NDKJ2P+oGULcOAMlCCAWQMrRx5A+f/obV+i018rv/zvVu0bE3tw6S3/S9Xur3muxtAdAVMyqvoBc0Dehhuf7Rcu0+1O5XbQGAVEAIBZB0bsPINpSCQqiu//bFWbKjrtG7duc2N+TL3TUny0fjviC5xWXeVgCd2Vk6WNZLhbeGVKbhc+nSpe32l+5+0x9A3ToAJAMhFEBS2caQbSRpCQqgWqZVrZU3Zq8x1++qF6uHyyMDb5TWYUwzAUSjauTZhJU0smnTJlPcfabdl7pB1L6nvLcAkokQCiDp3MaR22iyDSn9lb+2vlHu/dcM7xbds7q+WH7acL4sGHcFU7kAHdjUf4Ksa+3trSFd6CBFOoeoG0S1RAqiAJAshFAASeM2hGwAtUt/I+qh/82R9VtrvWv3zJPVe8szw2+UnMHjvC0AXFVDTvRqSCcNDQ2yYsWKdvtON4DapeXWASCRCKEAkkobQW6xDSa3ETV/1WZ55p3F3i1iY25NL/lJ62WybtwF3hYASntBtzXne2tIN6tXrzYj5rr7UDeIugUAkoUQCiAp3AaQbRD5w6cWPQz3rn9M964Zew9XHyivjLlRcvsN87YA2W3m0FO9GtKVvzfUFjeIWm4dABKFEAogaWxjyBb7a73baHrq7YWyeN027xbxMW17f7m78GrZMvZ0bwuQnZYNP1nqmggl6W7Lli2ycePGdvtSu391g6gWAEgGQiiAhHMbPrYh5DaQbNm4rVb+8vp875rxVduSL/dvPULerbxWcsv6eluB7LKkgtGjM4XOHeofpEj3q3af698PA0AiEUIBJJRt7LgNITd4ug2mJ95cIA1NiZ0o/+UtQ+X+vjdI/V6TvS1AdqgafT69oBmkrq5O1qxZs9v+1dbdfbCySwBIBEIogKRxG0G2gWTLhq075fn3l3rXTKzNDflyd83JZiqX3OIybyuQuZrzimRFyRhvDZlCQ2htbW14vxopiAJAohFCASSMbezYho8W2xiyjSRbdE7QRPeC+ulULo8MvFFah3GIIjJb1ahzpKk5uZ83xJ4ejrtq1ap2+9agAOpfAkC8EUIBJJxt/LgB1Na1LFhdLVPnrfWunVyr64vlpw3ny8pxF0lOfqG3FcgcO0sHy6qikd4aMs369evbTdni7mu12P0xACQSIRRAQthGjrvUYhtCtoGk5dHXEjMYUVc8Wr2/PDP8RskZPM7bAmSGqpFnS3PbZxCZSfevK1eubLevtXW7H1b+JQDEEyEUQELZRo9tBLlFG0fzV21OmV5Qv7k1veQnrZcxlQsyhvaCrpcKbw2Zqrq6ul1vqBtEtdj9MgAkCiEUQNzZxo271OKGT9so+vPrC8x1UplO5fLKmBslr98wbwuQnmbsdRHhI0tob6g/fGqx+2PlXwJAvBBCASSMbey4DSAbQLXMWrYxZXtB/aZt7y93FV4ttWNO9LYA6WVT/wmypZnznLOF9oZu37693T7X3Rfb/TMAJEJOVVWV2eNUVlaaDQAQS7ZR4wZQbfw0NTWZoqM32nLN/3tVFq/bZq6fTk7ss0aOWPVXaamp9rYgGxT0HiCnjUvfQ1nf3u9G2dac760hG/Tt21fGjx8vhYWFUlBQYEp+fr4peXl5kpubKzk5OaYou+yJRYsWybRp07y19vTxTjrpJBkwYIC3RcyUMm1tU1m4cKE0NDSYbb1795bRo0ebtqo+1w8//FDmzZtnnvPZZ58txcXF5npKv1+ee+452blzpwwbNkwmT24/53PQ/evz0Ocwbtw4GT58uNkGID7mzw+N+0FPKICEcEOoLe4v8lNmr0rLAKpe3jJU7u97g7SMPMzbAqS2FXtMJoBmoWT0hm7dutWrdU5H8n3++edlzpw54YCo9HzWjz/+2GzviUj3r/92vezNN9+Ud955x9sKIJ4IoQDizjZqgoKoFm0IpeKIuF2xuSFf7qw9UxaMu0Jyi8u8rUBqWtTvcK+GbNOVc0NjSXstzzvvPLnkkkvC5eKLLw73gu7YsUPeeOMNEw61Z/LII48MX097O3t6xJ7//o855pjw/Z922mlSWlpqrrd48WJZunSpqQOIH0IogLhxGzRa3AaP+0v8W3NWp20vqN+T1XvLIwNvlJw99ve2AKll2fCTpa4p9iED6cHfG+rul7W4ATQeYTQSPUTP9k4eccQRstdee5m6Kisrk0mTJskBBxzgbek6//27h9326dPHHBashymruXPnmtNFAMQPIRRAXHUURLVoIyjde0H9VtcXy0+aLpJ14y6QnHwGfkHqaM4rkoW9D/LWkK06mzfUlkTR57B8+XJT1x7TIUOGmHqsuPev58XquaJ+2hM6cOBAU9fDfwmhQHwRQgHEhduAsQ0a29CxDR8tmdQL6vdw9YHyzPAbJXfgrl/0gWSqGnWONDa3eGvIVu68oZ0FULfeE/pYTz/9tDz22GPhMmPGDHOZDhZkQ9/QoUPbDTTUkaD7fOKJJ8ygRC73/rVXVQc38tNDdHv16mXq+m/Ww3cBxA8hNEM0tTUq7njsTam84l4559a/Sm19o3cJkDxug8Y2cmwAtQ2fTOsF9Ztb00vuzvusbBl7urcFSA7tBV1dPNJbQ7Zbt25du/1xpEAKAPFACE2iqXNWyFU//4cJjlr2u+o++daDL3UrQDa3hdAX3wtN8r9kTXVCQqgG37++MlMu+uHfw/8GLad+81H5+gP/lQUrN3nXRLZxGy5uY8Y2cGxZsLo6Y3tBXbUt+XL/1iPklTE3Sl6/3Q8DAxJhzt6fMfttQG3cuFHq6urMvrizAOrWuytoYKKenOOpgu7zoosuCg8yBCB1EUKT5Mk3ZssVdz4jU2aFzlFQeojUU2/Oka/99j/elujl5eXKqYeONfW9hvaVkqICU4+XFRu2yhHX/V5u++Or8tHCNd7WkMVtIfifb8+Tr//uv/TIpqj3568O//AxfdFab2tsuQ0ZLbaBY4s5jGrqYu/a2WHa9v7ym9KrpX6v9vPWAfG2s3SwrM4Nne8GKN0Pr169ul0AtcW//463kpKS8CGyNTU1MT8fM5r713+3DtikdH7U8vJyUwcQH4TQJKhvaJJfPxOauHnfkQPl+R9fKvP/eINM+dXVcs0Zk6SiLLpzIVz5bSH0W5ccY+7nHz/4TFxDqAbQc299XLbtrJeCtse9+cKjZPrvvmQeW8u/77hMLj/pQO/ayDb+Bouu20aNbeBoo2fjtlp5Y/Zq71rZQ6dyubvmZHm38lrJLevrbQXiq2rk2QkJE0gv2huqgczfE2qXrnj+/Wjo0wGDlJ6vqgMnxZJ7/zpv6ZYtW0zdpa/FqlWrTL0r56UC6J6cqqoqs1fp6fxLiJ4b4q475zC54dwjvEva08Omvnzv8/Lqx0tMWP3rdy4w4TJoe0F+XsTr6rmij7403dzn6KF95WttofHkQ8aY9c4uD6LXf+Q/H5n63V86Vc44Irq/nTWbtsuDL3wYfix16Lg95XOnTDSPp8/l50+8Ze67pDBfXr3rc9Kvd+iQGvfffNLBo+WuL54S/vf96ul3zGHB+noqvc/vf/Y4GTusv1l3b/uzL5wsi1ZXywP/et88xn9/9lm59Q+vmsv0vTho76Fy95NTZfbS9SZg39T2Wlz9qYPN/VjRPKayr5Per17+s7Z/m/9+35y5LCaP5/4bO/t3uO+fS1/X33zlDG+t+2xDxTZitHGjRRs6jY2NZoh8Xf751bnyh1eqzHWz1R5FdXJF6wsiK3d/P5D6CnoPkNPGVXhrqWtLn0qZNpQQimAjRowwpaCgwExRokvtNdRDXbVogNNBe5TWu+rDDz+UefPmmfvS+T4jhbv169fLSy+9ZOr6eIcffnh4mhYdWKitvWoOH9bpVTq6T/2+ee6558zgRDoK7uTJoSNP3PvX251yyilmaha1du1amTJlSngOUZ2uxc5fCiC2dLokRU9oEgyqKJOy4lBP5QPPvS//eGuuqceaDSZu6NNDZW/+7X9k87adnV4eRHtx7bmnGlqiDaAavM/87mPtHku9V7XKPId/vTPf9OaOHdbPbNfntmLDrnMF12zeLh/MD/Wa7TNigAmg+lxOvPkPJlDacKb0PnVwpqDDTG/53f/M9YPc94935epf/NMEN6WHR9/5+BTz3KzuPKberx567b9fPZc2Xo/X2f3Gm23s6lKL/YXdLc++y2TgOpXLHQ3nyYJxV0hucZm3FYitOXueRgBFRBrA7H7Z3yPq7st7Su/bP5KtlqVLQ98FgwYNMsFT6eNPnTo1fJ1nnnlG5syZE57nszv0/vfdd19T1+fywgsvhO//lVdeCQdQDbkEUCD+CKFJUFSYL9efG9rRakDQYKTn5v2uLWjE8hxKN7h94+KjzaGyr999pRw+PjQwSmeXB1m/tUZq6kLPUcNgNDRQ/ujPb5gQpb1yf7/10+HHGtovdM7Fdx56yQRffezepUXmdXl9xq6QMm3uyvDtjz1glNmmPX1rNu/Y7T6Pn7iXuX2ksKnhWQ8fnv77a6W/19Nq2cte/sUV5nmoF6btCm89fUz3fvVc2kQ+nr1fPWz7se9cYOru/cayF1TZBoxt0GixDRydlmXzjl2hOts9Wb23PDb4BskZPM7bAsTGpv4TZFvz7tNRAJaGr02bNrXbV9ti9+OWW49WRUX0RwuMGTNGTj/9dHM4rKt3794yceJEOeqoo7wt3aP3ccIJJwTe/+jRo+WMM86QUaNCbQwA8UUITZILJu9nDg21AUEDxS/+/rZM+tIDcRkoRkPcyg3bZGj/XvK7m84KH+ZqdXa5ta66JtwjN3poqNdS6SGe7gi5Wq791b/MZW7YvebMSXLgmNAk1PpYNozbns+h/XrJIZV7mG2vfLTEhHK97H8fhAaw0cNPK9uK2yPrv8+TDxlt6m/NWr5bj64egvujK08wPal+ehizPcx3+MAKOf+Y0C+mqzdtN8+ju4/p3q/774u0PZaPF/TviDfbaNFiGzG6dH9hf/6DZd61YS2pLZWftF4m68ZdIDn5hd5WoGfmDP2kVwMis9O1uPtqdx9uS3dosHRHr/UXf+jT0Hr88ce3u46GQ+3FtIMLHXzwwWa7joTrP7xXD7U955xzzOX2UFzXkCFDAu9fe0AZjAhIHEJoEp3zifHyzn3/J7dfcXy7MPrZnz4d8XDYrnADyGvTl8oJN/9BLv3JU+GpUzq7vDOL12z2asFs6IkUXNWoIaGBAvTfrSFUD8m1AUufx/y2otPPzFu+wWw74aC9TLhye2T18FM3/H77oZfNdv8hveoT+4+IGLA7093HdOm/b9Tg0DkonYnF4yWS20BxGy22YWPLsvXb5P2FofcTu3u4+kB5YeQNkstULuihZcNPlpqmrp/Dh+yjA/XoeZf+/bW7L7fcOgB0FyE0yTSUfOaECSaMXnnKQWZbbUOTvD0nNiPDff2iT8hDN58dDrl6LuEFtz8RDrmdXe43uG9Z+Lrzlm80S2VH5p35+2vDh9h2l/+Q3JlL14cPSbWH4kZDX9vhA3t7a4mR6MdMxr+xM7aBYhsu/kbN8+/TC9qZj7dXyN2FV8uWsad7W4CuW1Ix0asBndOBe/z7a7sfV3YJALFACE0RGiZOnhR5RNru0vs9ZsJIef/+a0zYVBpy//zyDFPv7HI/97DR16cvjerQYTe4+ntPl66tNksNmDZM+Q/JffbteaZuD8VV7uBOOhqsBmB/0XM+u9vrGSTRj5mMf2NPuY0VLf4GTV3b39b/Pl5hroOO1bbky/1bj5BXxtzIVC7osoWjzpa6JkIDohcUQrXY/bmySwDoKUJoErw/f7Wc8Z2/yP8+WORtETN9ye+f/8DUbSDTgGgP3bSHpurhlzqNyasfLzHbO6Ij0rqH144a0iccBvWw2M4uD6LP6buXTQ73VF7y4yc7Hd3XDZUPvfBhOLjq4//0r1NM3Q2YJpB7h+TOWbZBHn91lqnbQ3FVXtt19hkRmnhdRxj2v5Y/fPT18DmpsZLox0zE4+l7qH+PPeU2TGyDJagx8+y0RbLDO8QY0Zm2vb/c3/cGqd9r93ObgCDNeUWytIxBrtA1OkDR5s2bA/fddr9uuXUA6A5CaJJooNSpSew5fsfe9Eg4WLqD0NjeUQ0LF/7gb7LvVfeZOR51HshoVK3YKKe3BV59jBNv/qM5N1MH5zlq39D5Zp1dHkTPJb3n2lPDQVRH97X/jgn/9xtz6KxLQ+X/nX6IqWsvq/473MfT0K3nxdqAqewhuZb/UFx/GPa/lv6pYGIh0Y8Zz8ebMGpQ+LBpnb5F77OngdY2Utzib8i8ND00ETi6ZnNDvtxdc7K8W3ktU7mgU1WjzjE/WAJd5Q5QpCVov64FAHqKEJoEE9sCph766g+Sh47bU/75w8/IDece4W0RmVS5R7tzNjWM6ai6ei5nZzQs2hBj6WM8edtF5hDOzi7viB7C+8Idl5nwuF9boHHpv+vSEw+Qn3/hk+Fgqf8OnVrk6P1HmHXr7KP2kX/84DPh0G25vafK7Sm19Pk/96NL5PKTDmz3bxg9tK95jXSE2FhL9GPG6/F0mqC7vhT6IcGKdsqdzmgDxW3A2PpHi9fL4nWpMYhSunp5y1B5ZOCN0jqMc/0QbGfpYFldPNJbA7pm69atUldXF95vu4XwCSCWcqqqqsxepbKy0mwAgK6wDRMbOHV4fy1NTU3S2NhoDvHS5Z1PfcD5oDF0Qd+FUrnor9La1P3J29EzBb0HyGnjop8DMRE+Gv8FWdeaWoOVIb2MGDHClIKCAiksLDRLnRolLy/PlNzcXMnJCY26bJcAEK3580Pz1tMTCqDHNID6i/sLug5INHVe7Oe/zWZPVu8tzwy/UXIGc+4fQrQXdL2kVihG+ulolFy3AEBPEEIBxITbOPE3YD5evIEBieJgbk0v+UnrZbJu3AWSk1/obUW2mjXqAsIBekwPx92+fftu+3F3Hw8APUUIBdBt/saI20hxGy+vzWJAonh6uPpAeXnktZLbL/KAYshsm/pPkM0tJd4a0DObNm1qtw/XYvftLv86AESLEAqgR2zDxBa3waLL+sZmeadqnXdtxItO5XJ34dWyZezp3hZkk6ohJ3o1oOc2btwY3oe7+3ZbtyUV7dixQ1566SV57LHH5PHHH5e5c3efRk7/La+//ro88cQTsmXLFm8rgETKu/7667+vlf792488CgBdoV/qtriDE72/YJ28+NFy71qIp6bWXHm/fpgU7TlehtctlNbGOu8SxENeUamMHVDsrSXP+kGHyNLi0HReQCzo/rt3795SXFxsBiJyiw5G5C/dtXbtWnnvvfdk6tSpMnPmTJk9e7YJkUOGDDGPFUQvf/bZZ+Xjjz82t6murpaRI0MjQuvzfvHFF8PBUoOyPkavXr2kT5/QvOvqo48+kiVLlsh+++0Xvi2AxNAjLRQ9oQC6xf0V3P1lXIsbSDkUN/F0Kpf7+94g9XtN9rYgk80ZdIJXA2Jnw4YN7fblWuw+3uVfj9aHH34or7zyiqxZs8bbEvoxc/HixfLUU0+Zc1P99PIPPvjAjLoeRBu3O3fulGHDhskll1wihx9+uNm+bduu6cF04KV58+aZ6xxwwAHeVgCJRggF0G22QeIW21DRJYfiJs/mhny5u+ZkmT3uKsktLvO2ItMsG36y1DVxXh5iT3sT3X26v25Ld2lP5+jRo+XTn/60CYwnnHCCmRJGaY+m9mD66WHCq1atkoqKChk0qP0c5S7b66k9oMr2jOr9vv3222aqmcMOO8xsA5AchFAAPWYbI9pAcQuj4ibfs9V7ySMDb5TWYRO9LcgUzXlFsqSC9xXxob2NmzdvbrdPj0X4tCZOnChHHHGEmYNUaagcOHCgqSu391LZAKn23XdfM39pJDZ06ii/SkOpPv8pU6aYnlLtIdVDjQEkDyEUQJe5DRC3UWKLbaxwKG5qWF1fLD9tOF9WjruIqVwySNWoc+gFRVxpz2NQALXFcuuxouekuqZPnx4+1DbSeZylpaWmN3XlypVmYKJp06aZHtc99tjDnAOqvah6+1GjRnm3AJAshFAA3eJvjGixjRVbOBQ3tTxavb88M/xGyRk8ztuCdKW9oKuLGVAF8eUekmuLf7+vJRY0YOp5qEoPl9XBiSwdjEjPFdVAqb2gkZSXl8vkyZPDh/Xq9W2vpw5G1LdvXznqqKPMZQCSixCKjLNiw1a57I6npPKKe2W/q+6Th/79oXfJLk3NLXLNPc/Jgf/3G1mwMjRKF7rHNkL8jZSPl3AobiqaW9NLftJ6mWwce7a3Belo7ugLzX4MiCcd4Xzr1q3hfby71BIrep/ugEPu4bLuZdqjOWDAALM9Ej2s94ILLjDnmV588cWm11Rvr/+WQw891Ax41NkULgDijxCKpFuzabv88NHXTWjU8q935nuX7K6z69Y3NMllP3lK3p0XOgy0sa2RdufjU3a73s+feEte/XiJXH3awTJ2GNMTdYXb8LB12yDRog0GLa/PWm0uQ2r6/dZJ8sqYGyWv3zBvC9LFztLBsip/qLcGxJeGUBs87VKLskvl1rtKp1vRQ2WV/3BZOxhRdwcTsvetPajaE6oBVEfIVfrv0R7SpUuXmnUAiUMIRdLor/gaKI+96RF59KXp3tZg0V535tL1smbzDjnp4NEy/483yE+uDk3gvnjNZrNU789fLY/85yNznRvOPcLbiq6yDRFbbPi09anzdh/ZEKll2vb+clfh1VI7JvQ5QXqoGnm2+ZwBiaCH5Nr9u93H26J6+reoIVGnTFEaQPVwWpcdXEgHJnr66afDPZg2tNrzP4OCpH86lmimcAGQGIRQJM3Hi9bK46/OlJsvPEoeurnjQwO7cl21z4jQ4TqjhvQ1y3nLN5ql9pR+7f4XpaQwX350JXPrdZfb6HAbJFq0kaKH4m7eUe9dA6mstiVffrn9OHm38lrJLQt9XpC6tvcaKeulwlsD4k/Px2xsbAwH0FgG0UWLFsmcOXNMXYNhLM/X7Gg6lkhTuABIHEIokmZS5R4y++Hr5AtnTJKSoshDrauuXFfZ0Ll0bbVZaijV3tQb/t+/TU/pj68+Sfr1LjWXIXpuQ8NthGixv5JrmTqPAYnSzctbhsr9fW+QplEM2pHKZo44t93nEEgE7UG0+3l3v2+L5dY7owFUR69VNoDa6VpcY8aMMb2WbtFzPffcc09zue3VdA/h1efZ0XQsQVO4AEgsQigyyuC+ZdK7tEhe+nCxOWf02w+9LAV5uXLsAaPkH2/NNeeB6mG4ZxxR6d0CPWEbILZhYpfTl4R+BEB62dyQLz/f+SlZMO4KyS0u87YiVWzqP0G2Ne/eSAfiTQ9Xdffztq6lO7SXcubMmd5a6JDav/3tb+awWlv+/e9/m8GEuiPSdCwdTeECILEIocgowwdWyG+/eqYJokoD6I+vPlH69S6Rn/51iuw7cqDc9cVTzGXoHtvwiFS27ayXxes4vyadPVm9tzwy8EbJ2WN/bwtSwbyhJ3s1ILHcqVr8+3xbYk2Db3dCaE1NjQm4QdOxRJrCpbMRdwHEXk5VVZXZc1RW0jOE5NHBgi758ZOmfveXTu2wp7Ir11V6GO6X731epsxcJo995wITSL/14EtmBF0NqTddeJRc/amDvWujI26DQxsj2kCwRYfP1/LGzBVy+xPve7dAuruq73QZsuhZaW0KTZ2AXQp6D5DTxiXm/Mxlw0+WuWUHemtA4k2YMMEEu4KCAhPidKmHz+o5lxrmcnJywgUAIpk/PzRjBT2hyHh2OpZrzpwk+wwfENUULtid+0u3DaK27v46vmgtvaCZ5OHqA+WZ4TdKzuBx3hYkw5KKiV4NSA7/VC3+XlHLrQNAJIRQZDT/dCzRTOGC6LiNDy22QTJj2SbvGsgUc2t6yT05F8uWsad7W5BIS0aeJnVNNOyRXDqIj7uvdwsAdBUhFBmro+lYIk3hgo75Gx7+Utf2ms9bGRqRGJlFp3K5f+sR8sqYGyWv3zBvK+KtOa9IFpVzbi6ST0NoUAD1FwCIBiEUGamz6ViCpnBB19lGh22YzF25WRqaWrxLkYmmbe8vvym9Wur3aj+hPOKjatQ5Zn8GJJue+69zhrr7fC0A0B0MTISkWbFhq5x76+NmNNUgOpLtX79zgZkXtCvXVU++MdtMz6KH3f7mK2eYbSrofnRwIh2w6MAxQ7wt8LMNDdv40KJD7OsE5rbooER/fnWu/OGVKnNdZL4T+6yRI1b9VVpqsrP3O94DE2kv6Kv7fIUQipQxYsQIU+zARLbYwYnsAEWKAYoABGFgImSsNZu2y6+fmRY4HUukKVwIoF1jfwG3xf4qXrV6q3cNZIOXtwyV+/veIDLsIG8LYmlG5RUEUKQUnf7E3ee7BQC6gp5QAJ2yDQzbC6pFD81ye0F1ed4d/5YddY3musguF/RdKOOWPSktdTXelswXz57QnaWD5c2Rn6Vxj5SiPaCTJk0yvZ9ub6hO1WJ7QrUoekIBBKEnFECXuI1h+8u3FvuL+ILV1QTQLPZk9d7yyECmcomVeSPPbveZA1KB/uBYW1vb7jvAFsutA0AkhFAAXeJveGjRIDp9CSMMZ7vV9cXyk9bLZN24CyQnv9Dbiq7a1H+CrG/t7a0BqUXnC7X7ff93AQBEixAKoENuw8LW3UaHLZwPCuvh6gPlmeE3Si5TuXRL1ZDQ/MVAKtq5c2fEAGqXyq0DgB8hFECXuI0OtyEydwXzg2KXuTW95O7Cq2XL2NO9LYiG9oJua8731oDUoyHU/R5wCwBEixAKICpBDQ4tGkTXVtfI+q213jWBkNqWfLl/6xHyypgbJa9ikLcVHZk59FSvBqQmN4TaHyKV3WbXAaAjhFAAnQpqVLgNjkVrOBQXkU3b3l9+0+tLUr/XZG8LgiwbfrLUNdGAR2rTkdHr6urafQdocfnXAcCPEAogav5Ghy3LNmz3rgEE29yQL3fXnCzvVl4rucVl3la4llRM9GpAarPzhQYVAIgGIRRAVGzjwt/g0LJyU/bMDYmeeXnLUDOVS+swApdrzpiL6AVF2ogUQpVdAkBHCKEAIvI3JtxGhltWbtxhtgPR0KlcftpwviwYdwW9om2a84pkdfFIbw1IfUEhVNml5V8HAIsQCqBTbkPCNjjcQk8ouuPJ6r3l6aFflpzB47wt2alq1DnS1NzirQGpr6OeUOXWASAIIRRAh2xjwm1ouGVHXaMpQHfoVC4/ab1M1o27QHLyC72t2WNn6WBZUTjCWwPSQ2NjoylB3wlalF0CQBBCKIBusY2N5QxKhBh4uPpAeXnktZLXb5i3JTtUjTybxjrSkjtVCwB0FSEUQFRsY8NfVhBCESM6lctdhVfLlrGne1sym/aCrpcKbw1IL/X19YHfCVoAoDOEUACdchsV/oYG54Milmpb8uX+rUfIW2NvkNyyvt7WzPTxXp+hwY60VVtb2+77wBZllwAQCSEUQCB/I8JtZLhlOSPjIg7e2DpQ7u97g9TvNdnbklk29Z8g25rzvTUg/WgIVe73gV13+dcBQBFCAUTN38jQ5fotoYYIEGubG/Ll7pqTZfa4qzJuKpeqISd6NSA91dXVBX4nAEA0CKEAOqSNCrdhYddtWbmJnlDE17PVe8kjA2+U1mETvS3pbcUek+kFRdpraGjY7fvA8q8DgB8hFEBEQY0Ku02Xa6trpKGJ+Q0Rf6vri+WnDefL0nGXpv1ULov6He7VgPTV1NQUHpxI+b8jlFsHABchFEDU3EaGlhUbGZQIifXX6n3kmeE3Ss7gcd6W9LJs+MlS10TDHJnBHSEXALqCEAqgU/5Ghl1fvmGbtwVInLk1veQnrZfJxrFne1vSQ3NekSzsfZC3BqS/SCPkagGAjhBCAXTIbUz4Gxjrt9aZJZAMv986SV4Zc6Pk9RvmbUltVaPOkcZmDl9H5tDzQi33u0G5dQDwI4QCiIptULjL6pp6UweSZdr2/nJX4dWyY+wp3pbUpL2gq4tHemtAZtDzQvW7wA2cbh0AIiGEAtiNvxFh192lluodhFAkX21Lvvx669HybuW1klvW19uaWmaNvUya6AVFhtEQqux3gvsd4fKvAwAhFEBUghoXO2obvRqQfC9vGSr3971BmkYd5W1JDTtLB8vanH7eGpA57DQtKug7AgAiIYQCiJrbyNCyo44QitSyuSFffr7zU7Jg3BWSW1zmbU2ueSPPpmGOjOQ/HJe/cwDRIoQCiMhtXFju+hbOCUWKerJ6b3lk4I3SOmyityU5NvWfIBukwlsDMktj464fIoO+K/zbAMAihALolG1M2AaFXTY0cY4bUtfq+mL5acP5sm7cBZKTX+htTayqISfQEEfG0hDq/25w1wEgEkIogECdNSLWVtd4NSC1PVx9oDwz/EbJGTzO25IY2gu6rbnAWwMyk52mJdJ3BoEUQBBCKIAusb9y0wuKdDK3ppf8pPUy2TL2dG9L/M0amtrTxgCx0NzcTNAE0GWEUABRseHT2ryjzqsB6eP+rUfIK2NulLx+w7wt8bFs+MlSG5q9AshotidU2e8JQimAzhBCAXTKbVDYekMjPaFIT9O295e7Cq+W+r0me1tib3Hv5A6IBCRSUPAkiALoCCEUQIeCGhK6rZqeUKSx2pZ8ubvmZHm38lrJLevrbY2Nqr3Ol/pmGuDIDu4IuQAQLUIogKj4f+lmjlBkgpe3DJX7+94gLSMP87b0THNekawoHeOtAZmvpSV0VIz9jnC/JwAgEkIogIiCGhO2kVFTxwlvyAybG/LlztozZcG4KyS3uMzb2j3zRp4tTc0cqo7sEil4EkgBREIIBdBOpODpV11T79WAzPBk9d7yyECdyqXS29I1NSWDZE3JKG8NyA719bt/FxA+AXSGEAogam7DgilakIlW1xfLT1ovl3XjLpCc/EJvazB/Q3veiLPoBUVW6yh8EkwBuAihALrENiTWb601SyATPVx9oDw97CuSO3Avb0vHtBd0Y25sBzgC0oHOE6oImQC6ghAKoEO2YeE2MGhsIBvM29lb7s77rFTvfZq3JbLpI87jc4Gs1NTUfnyAoO8MAPAjhAIAEIFO5fLbbUfKS6NvkJxeA72tIa1t/6n1ffaVbTnlpg5kIwIngK4ihAIA0In3dgyU+3t/SWqGH+Vt2WXe4OO9GgAAiAYhFACAKFQ3Fsi99Z+St/b6P5GSCu0KleX9D5WdOSXeNQAAQDQIoQC6ZVAFDW9kpzdqRsjDfb8ktf3HyfyBR3tbAQBAtHKqqqrMgfyVld2bFw1AZnEHlWhpaTEjH2ppbGw0paGhwZSfPf2hvDR9pbkukK4qSvJkQJ9c06updDFkYI2p6Dmf+jkoLd8meUXb9UNhrlOUUy55Ob3kxIqZckDvRTJz23myqX64uQzINgMGDDBtyMLCQlMKCgpMycvLMyU3N1dycnLMde0SQPaaP3++WRJCAbRDCEW6GDWwUPLyvZU2vcqapKzUmzi/7c84N69ZyvquDa178kqXi+Tv8NaiV948VnZsHicrVo2V/NYCuf2wb8u43tO8S0XWNB4uM7aeSxhF1iGEAugKQiiAQIRQxFtFSX6o99Fheh8dZeXbJFd7Hz25ebWSU7bEW4u//JxiKWkaLds2VcqCxeOloTmUdvcbtF5uO/iL0rdwvVn3W9t0hAmjG+uGeVuAzEYIBdAVhFAAgToLofX19WZJCM1Ou/c+NktZaZ23JpKX2yKlfdd4ayHd7X1MtKLcMimsHyebNoyT+Uv29rbucvF+r8nVY77rrXVsXfORJoxuqN3T2wJkJkIogK4ghAII5A+hWnQycrcXlBCafkoL82Ro/zxvLWRQ/9q2BmKLt5b83sdkKMsdIDl1Y2TligNk5doh3tb2ehW1yNcm/Vo+0f/v3pboEUaR6QihALqCEAogUFAI1dBpg6j2hNrDcV+escpcF/G1Z79CKS7yVtqUFjdL7167eh9Vr/7t34v8krXSWrDZW4OrPHeING47QFatGiNrNw7wtgYb0Xen/OSwL8rgosXelu4hjCJTaQgdN26cCZ6EUACdIYQCCOQPoXoorg2gtjdUg+jPn/mIENqJaHofi0t2SEHpVm9N2i5rkpzy0A4asVMhe0vt1nGyeNk42bK9zNvasRPHzJcbx98gxbmxO5SYMIpMs8cee8hee+0VDqFa8vPzTdEASggF4CKEAgjUUQh1D8f948tz5bE3F5rrZiJ6H9NbXk6+lLeOl+0bK2XR8jFSU+u8mZ3IzxX54kF/l7P3/JW3JfYIo8gUe+65p4waNSrcC0oIBdARQiiAQP4QqgHUDkxkQ6gWDaF/nbLIXDeV0PuYvYpzy6WoeW+p3jBO5izo3nfawF6N8u1DfiT7937Z2xJfhFGkOzeE2iAaFEIJoAAUIRRARDaA6jKoJ1QPx/3TK/NiHkLpfURXleT2kYKGfWTN6v1lyYqh3tbuOWDoJvnexC9In4J13pbEIYwiXY0ePVqGDh3aLoTac0IJoQD8CKEAIrIh1JbOQmhpUZ7s0T+v7XZm1aD3EfHSK2+otOwcJ8uX7StrNvT3tvbMBftOk2v2/pq3ljyEUaQbDaF6Xqg9FJcQCqAjhFAghppbmuWRd34gs9dOk2F99pbrJ/9CCvOLvUvTjwZPu4zUE/remn/LtPX/MtcD4q137iip37K/LFs5WjZWV3hbe66kQOSbh98rR/X7m7clNRBGkS7Gjh0rgwcPDgdQXeqhuHZ0XBtACaEAFCEUKWfxxlny6zdu9tbaK8wrku+d+kcpL+rjbUktmRZCtSfU9oYGhVAtsza8Ja+u+ot3CyC2zMBCMlZqqsfJgsWVXRpYKFoj+9XKjw+9psfTr8QTYRSpbvz48dK/f/92h+MSQgFEYkNorvk/kAI27GC6j1TjNh78pTS/l3ctIDYKckqkT+tB0rr+Ypk79evy1pQL5OPZE+ISQCfvtUTuO+rclA6ganDeVDm53y1y4pD7ZGAJ+0ikJv1O8AvaBgAWIRQpR3tAbjzuV3LPeS+Gy51n/zNle0EzmfaGKtuYsAFUS2l+b7MN6AkdWKhPy6FSt+oK+WjKzTLl7TNk9oKx0tCc710jtnT6lesnPSnfm3B5TOf/jDfCKFKV9nwqN3S6dQAIwuG4SBnTlv5HHv/wHhNCrz/2LhnZb5x3yS7uYa+XTLpZ1m1bIS/Pf6Ld4bp6nX/P+ZO8veR5qW0MNTLHDJgg50/8sgztPcqsu/dzyj6Xyqj+4+X52X+QlVsWmsc/ff8r5fix55vrWtU7N8irC/4uby561qy71/MfjnvK+MvktQVPy6KNMyLeXyqz4VMPxdW6Ho6rxR6Kq4fmbqpZK3+ae6u5HtAV5XkDpXXnfrJqZaWsXDvY2xp/iZ5+JZ44TBepYtKkSVJSUhJ4OK47KBHBFIDicFykvcfe/4UJoK7G5gb50X8+Z7bbAKoWbZwpd718nSzbXOVt2eU/8/4iD7z1XRNAVXNrkzw78/fy4YrXzLrSwPXzl78UDqBKr/f8rEd2u0+9n4emft8EUBV0f+lCGw0aQm3jwW1I9C6MzaikyA69c4dJcc2psnbODfLOG1+Uae8fk9AAeuDQzfKboy/OiACq6BlFKtCQqYHT/W7wi7QdQHYjhCKt7T/0SLnzrH+ED9fV3swttRvaHdJ766mPyn5DDjdh8KWqx71btmfv57un/EFKCsrNto9Wvm6WSsOnhlq936uOuDV8v3sPPNC7Rnud3V860UaGso0MtxTllZrLgCAVOeOlYMu5snLGTfL2m1fK+x8fGtORbaN19j4fyS8OPSsp83/Gmw2jxw/5nfQuZL5cJJYNoJZbB4COEEKRcjQs/vK1r8hXnz41XB6aert36S56CO5FB38lPAqt9oJOX/WmqZ807qLw4bx9SwfKhD2OMvX56z+UHfVbTN3Sw2cvP/Qb5n76lw2Rw0Z+0mzXMNvQVNfufscPOTR8X3q/Xzz6x7sdNtzZ/aUT26DQZVBhcCK4zMBCMkFyN50v89/5lhlY6KPZ+8uW7WXeNRJLp1/5wdH3ynWV13tbMtfQvNfljIHXy+TBjxBGkTBFRaFBw+x3glu36wAQhBCKtFU56OB2gxVtq9ss9U21pq6H2LohVs81VXru5qaarvWGuPe7Z8Vos8xW2qiwk4+rEkJo1ivOLTcDCzWtvTQ0sNBb58iMefvGbWChaOn0K//vuC/LkSk2/2e8Dct/iTCKhNHzP92w6Q+eBFEAkRBCkXLcQ2ltufrI27xLeyYvN0/6lyXuPLRM4m9MaBAtK0j8oZVIPh1YqHfTkbJl0Rfk/Te/KlOmnirzFqXODzSTRy81068ML5nubck+hFEkQnFx6Egk/X6w3xEETwDRIIQiY/Qu7idF+SWmriPeuiHWlp5O9bJqa2rPKRgr/kaE27iwRTFNS/bolTfUDCy0af61ZmCht6edlNCBhaKh06988ZDn5Xv7X5ZW06/EE2EU8aQj4LrfCf4lAERCCEXGyM3JCx8u+1LVEzJz9dumrnR6laen/ybw3NLO9CkZKKP772fqc9e+Fx4NV+/zD9N+lJaj3naHv1Gh64V5odCPzNQnZ6wUbTvDDCw09Y3Pm4GF1mxIzVGR+5W1yM8n3ybn73mHtwUuwijiQadksToKnoRSAH6EUGQMPdT23AO/ZEaj1cGNHn7nB+FzQn/w4uXtplfpCr3fEyovNHV30CS9z+mrppjtmcxtPGjdFtWviEObM4keCm8HFlry4S0yZcrF8sHMg5I2sFC0Dhi6SR6YfGHGTL8ST4RRxJKGUPd7wf1+sEsACEIIRUbR0Wi/fuL9csyYs8JTo6hB5cPkkkk3m1Fru2P0gP3NdCtjBhzgbQnd51kT/k8OHn6ctyVz+RsYtvQuGuBdA+nKDCzUepC0rr9Ypk/5VnhgoZra0KiXqU6nX7nr0LMzcvqVeCKMIhb0nFD9LvAL2gYArpyqqqpWrVRWVpoNAKBaW1vDpaWlRZqbm6WpqUkaGxtNaWhokO21W+R3M2/2boF0UZLbRwoaxsua1fvJkhVDva3pRadfuWnS7+W4gX/0tqAnVjadJB9Xny3bGvp5W4CO6eB0hx12mBkhV3tEtWhd5w7Vc0X1cvuDJaEUgDV//nyzpCcUQERuw8HfmNBlcX4Zc4WmCR1YqKz+ODOw0HtvXm8GFkrXALpHn3oz/QoBNHboGUVX2V5Q/3eDK2gbAChCKIAO+RsXdt2WvsVDvEuQairy9jIDC62dc4MZWGja+8ek7MBC0dLpVx44+uysnn4lngijiJYdlMh+F7h1uw4AkRBCAUTNbWjYZV8GJ0oZOrBQRc54yd9yjhlY6K03LjMDC22sTv/5XHX6lSsPfInpVxKEMIrOlJaWhgOnWyy3DgB+hFAAgfwNCLeR4ZY+hNCkKsgpCQ8sNHfq1+WtKRfIx7MnpM3AQtGw069cMvL73hYkCmEUkbgj4yr/0vKvA4AihALolNuI0Lotqh+H4yacDizUp+VQqVt1hXw05WaZ8vYZMnvBWGlozveukTnGD97K9CspgDAKP3dkXP8SADpDCAUQFRs8/aV3YXqfY5guyvMGmoGFtiz6ghlYaMrUU2Xh0hHepZlJp1+59/DTmX4lhRBGYZWUlOz2fWC5dQAIQggF0C220dGvZKjk5xZ4WxFLvXOHSXHNqWZgoXfe+KIZWGjl2sw//FmnX7n58D/LdZXXe1uQagij2U2nXykqKgp/D/gLAHSGEAqgQ7ZB4W9kuIXzQmNHBxYq2HKurJxxk7z95pXy/seHZsTAQtGy06+cMvi33hakMsJodrKDEin7PeAXtA0ALEIogE65jQnb4HBLrwImuO8uM7CQTJDcTefL/He+ZQYW+mj2/rJle5l3jexx5IhVTL+SptwwWlaw3duKTFVeXh74XeAWAOgIIRRARP6GhF13GxpahpSOMtsRneLccjOwUNPaS0MDC711jsyYt29GDiwUDTv9yg8mXsT0K2lOw+iZg26QIwf9jTCawfzTsyi7BIBo5FRVVbVqpbKy0mwAAFdra2u4NDc3m9LU1CSNjY3S0NBglks2z5ZnFv3SuwWC6MBCufV7y/JlE7LivM5o6fQrtxzyczmkz3PeFmSKFimUZY2fkhnVn5Kaxl7eVmSC/fffX/r06WOmaSkoKAiXvLw8c76oFjegAoA1f/58sySEQppbmuWdpf+W95e/LEs3z/W2igwqHyYj+o6TE8ZdKEN709OVrdwQ2tLSEhhCt9dukd/NvNm7BaxeeUOlcduBsmrVaFmzgVGE/fYeuEPumHQFo99mOMJoZtGAeeihh5oA6obQ/Px8E0K12ABKCAXgRwiFsalmrdz1ynVS2xj5ELhhffaW6yf/Qgrzi70tSEeLN86SX79xs+Tl5Mv1x94lI/uN8y7pmIZPpQHUFhtCbRDV8ti8H8vG2pXmutmsT85Yqd06ThYtrczK8zqjpdOvMPptdiGMZgY9FPeAAw6IGELdXlBCKAA/G0I5JzSLuQFUg8kZ+10ld571D7nnvBdN+ebJv5djxpzlXRvZzm1QuA0MWwYU72kuyzb62bEDCy358BaZMuVi+WDmQQTQCJh+JXvlSoPsVfBPzhlNcx0NSmS5dQAIQk9oFvvHjN/J6wufNvXLD/2mHDz8OFPvTPXODfLqgr/Lm4ue9baIjBkwQY7d+1yZsMdRZl0P8X3knR/I7LXT2vWk+rd/+Zg75cW5fzHPozCvSL536h+lvKjPbvex/9Aj257jN8L38e85f5K3lzwf7sHVxz9/4pfDhw27t71k0s2ybtsKeXn+E+Yxvv3Jh+XvH91rLjtln0tlVP/x8vzsP8jKLQtNoDh9/yvl+LHnm/uxonlMZV9Tvd/RbZc/N+vB3e533rr3Y/J47r+xs3+H+1679HW9+sjbvLVgtifUHo5re0L9h+R+tOYVeW3V4+a6mU4HFipuHivVG8bJ7AVjva3ojE6/8t1Dvitjy6Z6W5DN6BlNTyNHjpRhw4aZ3k+3J9Qeimt7QhVhFIAfPaFZrrG5QaavetPUNYhEG0C19/TnL3+pXQBVizbOlIfbAtGHK17ztkQnNyevLVSNNHUNVZtqdp0btqV2gyzeNNvU96wYbQKoPu8f/edzJlC6hxDr49/18nWybHOVt2WXx97/hbl+kP/M+4s88NZ3TXBTza1N8uzM37f7d3TnMfV+75/yzd3u91evfTVuj9fZ/XZX0K/burTFNjiGlO1lLstUJbl9pHfTkVKz/PPy/ptflSlvn0EA7YJJw9eb6VcIoLDoGU1PvXr1avcdoEXZpeVfBwAXITRLbavbLPVNtaauAS8aGhKfmX6/CUba03bjcb8yh+3eeuqj0qdkoLnOEx/eIzvqt5h6tPYeeKCUFJSb4DR37bveVpGFG6aHH2v8kMPMNu3p03Dqf/z9hhxubv9SVXBPnAZtPdT4zrP/Ge5ptexl3z3lD+Z5qI9Wvm6WqqeP6d6vDvyUyMez93vOAV8wvdHKvd/OekGDuA0PtwwqGyH5uQXetTKDDixUVn+cbJp/rbz35vXy9rSTZMmKod6liIadfuWOg85j+hUEIoymDz3vs6yszOzzg879tEsA6AwhNEttrd0Y7mUb1Gu4WSo9bPOrT5/arjw09XZzmdszedK4i8ID2/QtHSinjr/M1P29mdHQADu6/36mroeWNjTVmfuZufpts21oxSjTW+r23vof3x4GPH/9h7uFYD0E96KDvxI4sJIeEmwP8+1fNkQOG/lJs13/rfo8uvuY7v26/75I22P5eEH/jlhwGxduw8MtgzNgvtCKvL2kaNsZsnbODTL1jc/LtPePYWTbbupV1Co/OvpOuWTk970tQGSE0dSn54P6w6dbACBahFDI+u0rvFowG2QiBVc1sDw0KI321G2qWWPq0crLzQsHrDVbl8qabcukpbVZVm1dbLZpD6CGK7f3Vg8/dYPy4x/eY7YHheDKQQfv1vsZre4+pkv/fQO816czsXi8eHIbGm7DwzZKBhQPM5elE+0ZrsgZLwVbzjUDC731xmVmYKGN1RXeNdAdOv3KwydcwPyf6DLCaOoKOhTXFsutA0AkhNAsVVEyIHzIpg17Sg/b1MM0f3b2s+FDbBPBf0juiur5JvxqQLCH4kZDA1//ssHeWmIk+jGT8W/0Nypso0PDp/ur+J7l6XGOZEFOifRpPUha118sc6d+Xd6acoF8NHt/qakt8q6BnvhU5Wy5/8hTmf8TPUIYTT0VFRXhfb/d72tRbh0AOkMIzVLuoaBz174XONiNnxtc/b2nG3asMksNjf3Lun7OnP+Q3PdXvGLq9lBc1bu4nxTll5i6jgarYdlfgs757IlEP2Yy/o1d5TY83KKNkoGl7XvIU4kOLNSn5VCpW3WFfDTl5vDAQg3N+d410FN2+pWb9rnG2wL0HGE0NejIt/Z8ULvPd8Ooy78OAH6E0CylvWnnHvilcO/jr1//mry3/CXv0mBuUHx1wZPh4Koj5v5z5u9N3YZG9xBUe4itHkb63KyHTMj00+vbQ3J1hNepS14wdXsorsrNyQsPovRS1RPhc0aVThvz9PTfhM9fjZVEP2YiHk/f78WbZnlrPeM2RnTZp3ig9Cro512afOV5A83AQlsWfcEMLDRl6qmycOkI71LEkk6/ctfkr8spg3/rbQFiizCaXPZQXH8vqFsAIFqE0CymA9h89rBvhoOoTmVizz+85Z9nmcNhXRoUT6i80NQbmuvll699xVxXpxOxo9heMPH6cGg8wAuVet963Zv/cbqZq3JUv/Fmu589JNfyH4rrD846JYx9vj948fLdpo2JhUQ/Zjwfb3jfyvAh1jp9i95nVwNtUKPDFtswGV1xoHft5OidO0yKa041Awu988YXzcBCK9cm9vDlbMP0K0gkwmhyaAi1+3l/ELXcOgB0hBCa5fYZPEm+cdIDbeHxOjPCqkvD4tGjz5RLJt0cDpajB+xvpgsZN+gQs25NGn6ifO3E+8KjuSq97jWf+FE4WGqo1Ps6c/+rzbqf29Oq3ENxLQ3OXz/xfjlmzFntAuug8mHmvnWE2FhL9GPG6/EK8grNbd37jHZ6niC28aGNEbdhkozzQu3AQitn3CRvv3mlvP/xoQwslAA6/cqlE95k+hUkBWE0sTgfFEAs5VRVVbVqpbKy0mwAgEhaW1vDpaWlRZqbm6WpqUkaGxtNaWhokNq6GvndrJulqaXRu1Xs6cBCZa17y7ZNlTJvQSXndSaBTr/yncN/xui3SBktUijLGj8lM6o/JTWNvbytiAU9H3TSpElSUFAghYWFpmhd5w3Vy9wfIxWBFEAk8+fPN0t6QgF0idu4sL9+u6Ugvygu84UW55abgYWa1l4aGljorXNkxrx9CaBJoNOv3H/85wigSCn0jMZPpF5Qt1huHQAiIYQC6DJ/48M2TOxyRHnweb9dpQML9W460gws9P6bXzUDC81b1P1DiNFzJ42Zb6ZfGVy4yNsCpBYbRk8fdLNMGvAvKc6v8y5Bd2kI9e/nbbHcOgB0hsNxAXSJe0iuHo7rHpKrh+NqWbNtiTw+/w7vFl3TK2+oNG47UFatGi1rNvT3tiLZdPqVLx/8Z0a/RdppknJZXH+mzNpyktQ1hcY3QNccfPDBUlJSEj4MV5f2UFx7OK4NoYRRAB2xh+MSQgF0iRtC/eeFagC154c+OPMW2dkU3eFwfXLGSu3WcbJoaaVs2V7mbUWqGNirUW4/7NuMfou0RhjtHp0bdMKECSZ82gDqng+qxfaKEkABdIZzQgF0m9vgcIt7mNaIXvt6196djpTcRyZI7qbzZcmHt8iUKRfLBzMPIoCmIJ1+5eFjzySAIu3lyw6pLPqrnDX4Kxym2wXu+aD+Q3G1AEB3EEIB9IhtiNgGii17lrc/uqI4r1z6tB4kresvlulTvhUeWKimtsi7BlIN068gExFGu6Zfv37h8Gn373a/r0XZJQBEi8NxAXSZHoqr9FBcrevhuO5ULVq2126Rv8z5iRQ0jpfVK8fL4hVDzW2Q+ph+BdmEw3Qj00NvDzrooHaH4drC1CwAuoPDcQH0mNvw0GIbJFpKCspl88IbZcrUEwigaWRkv1qmX0FWoWc0st69e7fbr9ti9/n2O0C5dQDoDCEUQJfZxoZthLgNE3d51D6l5npIDzr9yoNHn8z0K8hKhNHd9e3bt91+3S2WWweAaBFCAfSYNkL8QVTLQWNKpCCPBkqq0+lXrp/0pHxjv6u8LUD2IoyG6D68T58+u+3Xte4WAOgOQiiAbrGND3dpGyl2yP7yknyZOJpzrFKZTr9y1+Svy1l7/NLbAkBlexjVAYnc8z7dAKrsUrl1AIgGIRRZaVPNWrnvjVvkq0+fKjc/c4a8uuAp75Jdmlua5cG3b5Nv/PNsWbNtqbcVLrcxYosNoHZ5xDhCaKrS6Vd+c/TFTL8CdCBbw2j//v3DwdO/1AIAPUEIRUbSkPnt5y4wIVPLQ1Nv9y4RaWxuaAugX5dFG2eY9ebWJnl25u/lwxWvmXXruVkPyey10+T4sRfI0N6jvK3w00aJ8jdUbNlneLH0LmFXk2rs9Ct9CtZ5WwB0JJvCqI5+aw/FdYsNoG4BgO6gZYiMoz2Yz0y/X2obg+c2XFE9X7bUbpD9hx4p95z3olx88FfN9vXbV5ilWrxxlry+8GlznVP3vdzbikj8jRPbYNHe0KKCPJk0lt7QVKHTr/zg6Hvlc3t9y9sCoCuyIYwOGDCg3b7cv4/XYrl1AIgWIRQZZ9nmuaYHU3svxww4wNu6uz0rRpvlwPI9zXLV1sVmqT2lj753pxTmFclFB3/FbEMwf0NEixtA7fKwSkbJTQV2+pUj+/3N2wKguzI5jOr5oHZfrsXu2+1+HgB6ihCKjGIDpDq+8oK2RkGJqQexoXPDjlVmqaFUe1H/OO3Hpqf0ooO/KuVFfcxliI4bQt36mKFFMrhPnnctJINOv3LfUecy/QoQY5kWRktKSqS8vDy8/7bFH0S1AEB3EUKRUZ6f/YfwobYHDzve29peRckAKSkol1lrpprzRR//8B7Jy8mX8UMOk/eXv2R6Uc3thx/n3QKdcRsltvgbMEeOi/yDAOInv20vb6dfKc4NPkQdQM9lShh1e0Htvtzu15VdKrcOAF1BCEXG0MGI3l32XxMoTxp3sbd1d/3Lhsjnj/y+CaJKr3/RITdKeVGF/HPm72VYn73l8kO/YS5D5/wNEi22AeOWw8eVeddCouj0K/cez/QrQCKlexgdOHBg4D5cC6ETQKwQQpER3MGIxg85VEb2G+ddEmz0gP3lJ2c+aQYm+sW5/zK9pnr7hqY6uWDi9bK9fkunU7igvc7C6MA+BVK5Z6F3DcTbAUM3Mf0KkERuGD2o/38kP7fJuyR1VVRUSFFRUbt9t92f+wsA9AQhFBnBDkbU3cGE7HQsJ427SPao2CuqKVywO7eBYhsvbmPmqH0YoCgRdPqVuw49m+lXgBSgYXR88Z/knKFflQP6vZLSYbSzXlAtllsHgK4ihCIj2MGFGprr5XvPXxzqwfzH6SZYKnv+Z1CQ9E/HEs0ULmjP3zCxxd+IOWhMiRTk0XCJl5ICYfoVIEUVymbZv+ShlA2j0cwNquwSAHqCEIqs1tF0LJGmcEFkbiNFi23A2MZMeUm+TBzNnKHxoNOv/P7EK5h+BUhxqRpGtRc0Pz8/vL92i7tvB4BYIIQiIxw+6hTTa+mWX5zzvOw35HBzue3VdEe87Ww6lqApXNA5t7HiBlBbjtyHUXJjbfLopUy/AqSZVAujQYfi2v24LZZbB4DuIIQia0WajqWjKVwQmb+BYou/UTN+RIlUlDJnaCzY6Ve+t/9lTL8CpKlUCKN6GG5xcbHZR+fl5bXbZ7v7cy0AEAuEUGSl6p0b5MW5fw6cjiXSFC6djbiLELexYhswboOmqCBPTjmY6Vp6Sqdf+fnk25h+BcgQyQyjAwYMaLeftsXdn1tuHQC6K6eqqqpVK5WVlWYDAPREa2truLS0tEhzc7M0NTWZ0tDQII2NjbKzrkG+9Yd1snVns3crdIVOv/K9iV9g9FsggzVIP5lfe67M2TJZmlryva2xV1hYKBMnTjQDE2ldl1r0/FD/OaKKEAqgJ+bPn2+W9IQCiDnbSNGlFtuAsYd5aW/oMftxbmh3XLjvNKZfAbJAonpGo5mWRQsAxBIhFEBcuI0XLbZRo0FUy7ETypiupQt0+pXbj75XvrD317wtALJBPMOo7pNtCO3oXFDLrQNATxBCAcSUv5Gi67ZB4zZw+vUqlMn7l3rXQkfs9CtHMf0KkLXiEUb1XNCioqJ2+2Ytur/2FwCIJUIogLjwN2Bs48b9tf3UQ8rpDe0E068AcMUqjOo+eMiQIeH9sbufdrdZbh0AeooQCiDm/A0Xf+PGHpLbt7xAjtin2LsmXDr9yhcPeZ7pVwAE6mkY7du3r+kF1f2z3Se74dPux+0SAGKJEAogbmxDxhY3iGrRRs9x+4emwsEu/cpazPQr5+95h7cFAIJ1N4zqobh2v+zun+3+WtklAMQaIRRAXLiNF9uo0WLDp/3VfeTgIpm4F72hlk6/8sDkC2X/3i97WwCgc10Jo7169ZLS0tJ2+2V3P22L5dYBIBYIoQDiym3Q2F/abbFh9IxD6Q1VZ+/zEdOvAOiRaMLooEGD2u2T/XW3AEA8EEIBxI3bgHEbNbaxY8uoIcWy34gi75rZx06/cl3l9d4WAOgZN4we2P/VcBgtLy+XkpLQPM3+/bG7n7bcOgDECiEUQNy5DRvb0NGle1hutk7XotOv/L/jvsz0KwDiQsPofsUPmjB60MDXw/OCBhW7n1Z2CQDxQAgFEFduQ8Y2cPwNHw2ih+xdJsMG5HvXzA52+pXhJdO9LQAQHxpGh5bON72g7g+Atihd+vfZABAPhFAACWEDqC224eM2hM48rJd37cym069ceeBLTL8CIKHWFX9R8vPzwyFU63b/q8XdRwNAPBFCASSUG0BtsQ2ibOgNtdOvXDLy+94WAIi/rQXHS0PhviZ4FhQUmGL3v7r0B1CCKIB4yqmqqmrVSmVlpdkAILU0N7fKC9PWyksfbJA5S7d7W0WGDyqRccPL5aIThsmoIaHzKWct3iZf/X8zTd2vuDBXHv3OJOlTXhD19axN2xrkH2+uln9NXSs7apvNtvy8HNl3ZC85b/Ie8okJ/c22jrS2ml2NtLS0mHpzc7MpTU1NpjQ2NkpDQ4O8N3+73P9Ctbluphk/eKv84OCrGP0WQEK1SKEs6v1naSre34TPwsLCcNF12ztqfxh0wygAxNL8+fPNkp5QIIWt2VQnF9w2Te59anG7AKpWrK81wfTOx+ZLXUMoGK7cUGuWnYn2ekoD6+d/9qE8/sqqcABVTW3heEbbZd//wzz5xRMLvK2ds40b29hxi+0Nrdyz0Lt25tDpV+49/HQCKICE21z8aWkumRAOnho63cNydf/rBk+7BIB4oScUSFEaQK+952MT/LTX8YpTR8g5Rw+V4sI8c/nydTvl2bfXyuwl2+Se6yaY7S9OWyd3/W2hub5u22dE8DmW0V7P/xy+e/m4cK/nkjU18t0H58j6LQ1m/duXVcrxBw009Uhsb6gutUc0qDdUy+LVO+WHT2ww1013Ov3KTZN+L8cN/KO3BQASpzWnSBb2/5/kFA1tdyiuG0btj4A2iBJCAcQLPaFAivvnW2vCPY+3fGasXHzCsHAAVSMGl8p1546W+2+a2G57LPmfg3vY7V5Dy+QX106Q8pLQY//t1VXhHtloaCPH7QG1Sy06b+iJB5Z510xfe/SpN9OvEEABJEt1yUXSWjDY7Ftt6LTB0y2K8AkgUQihQApqaGyRN6dvNPWj9u/XaQ9jPLjPYe89y+TI/fqZumtQnyLZf6/epq6H+NY1tJh6JLaBY39pjxREdfmpSb2kojQ+4ToRdPqVB44+m+lXACRNc04vqS7/QrvwqcX+4Kf7Wrtf1rqy6wAQT4RQIAXpQEA760O9imP2SE6PoPscBvUtCuxtzcvLkT0Hlpi6niO6dnOdqXfEbeDYIKrFH0T7lhfIKQenX28o068ASBWbyq8TKRxi9qvuPjZoHQASib0OkII2bW0IHwaro+Bav312iZz8tbfaldsemetduosGwut/NSNm14sHfwB1G0W2HHdAeVpN2aLTr/zo6DuZfgVA0jXkj5Zt5ZeY/arbA+r2hOr+V/mXABBvhFAgxekouB1ZX13fpXMxU4Hb0NG6Fn8A1VJcmC/nHRk63DfV7T1whzww+UI5pM9z3hYASJ71vb4lOXklu+1X7Q9+dt/r7o8BIFEIoUAK6l9RGB7wZ9HqGrNUXzxrL/nfXZ+Q5396pAzqE3kaEx3J9tdfOcBc15bbrxzvXbpLR9fr37tQSotCzyFS0NU5TFd5073ofQ3pV2zq0XIbQVps48htMB2wV6lM3Ktr95toOv3K/UeeyvQrAFLC9qITpa70uHb7Ui12HxsUQu0SABKBEAqkIHfAn3fnVsu85e3nCE2EvNwcGe2dj7p07U5T/OYu2y7vzKk29YMr+0if8gJTj4bb4NG6bRTZBpLbcLromAopaAu5qUanX7n58D/LdZXXe1sAILl0SpYNfX6w237UFjeAWm4dABKBEAqkIB3w59pzRpveUD1v86v3zZT/vb/euzQx9DlcdPwwU9fn8PX7Z7ULoh8t2CLfe3iOqWsv6GdODF23q2xjSEtQANUyqG+hnDgxtQYpstOvnDL4t94WAEi+jWVflpb8QbvtR+3+1d3nagGAZCCEAilqaP9i+fZl48JB9Gd/XRAePOj0b06V9VsavGvGz/6je8vFJ+xp6jr9yv/9/KPwc7jlt7PN4EkaQHUO0X1G9DLX6wrbAHIbRLah5A+jZx3eO2WmbDlyxCqmXwGQcnQwoq29rmy379TiBlC7tNw6ACQKIRRIYYfu01cevOVgueH80TJ2WPuewH1H9ZKzPjFEvnFJZeD0KbFy9emj5Gdf3E8mjevjbQnRUXtPOWyQPPLNg3s0j6m/MWQbSbbYRpQOUnTh0V0PurFkp1/5wcSLmH4FQMrRwYhy80vbBVBb7D7V7mfdfS8AJFpOVVVVq1YqKyvNBgBItNZWsxsyy5aWFlOam5tNaWpqksbGxnD58RPrZMm6RnP9ROpV1CrfOfxnjH4LICXpYETrBvzWTMFSUFAQLu70LG4QVQRRAIk2f/58s6QnFEDSuQ0hrduGki3ur/mXHde+RzYRdPqVh0+4gAAKICU15/QygxHpPtKdB9QWGzz9+1oASBZCKICUYRtJWoICqJZRQ4rl1EPKvVvE36cqZzP9CoCUtq7396W1YHB4PxnU8+kWAEg2QiiAlGAbRm5DyTag/GH07CMqZK/B0U8H0x12+pWb9rnG2wIAqWdrybmys/ysdvtIt9h9qd3HKrcOAMlACAWQktwg6jao9Bd+HaToypP6xm3uUJ1+5a7JX2f6FQAprTFvT1lfcXu7faQW9wc8G0BtAYBUQAgFkDJsA8ltMGmxDSm3kbXngCK59LgKc/1YmjR8vZl+ZWzZVG8LAKSe1pwiWdPn7vBouP5zQf3hU4uySwBIJkIogJTiNpC0HhRAtWiD6+j9ymXiXsXetXvGTr9yx0HnMf0KgJS3qfTz0lB88G77Ri12v2mDqEUABZAqCKEAUpI2ltziBlH3F//LTugjFaU9mydVp1/50dF3yiUjv+9tAYDUtbPwMKmu+Ep4P+gWfwC1BQBSCSEUQMqxDSa3AaXFDaJaNIz261Uonz+l+9O2MP0KgHSi07GsrbgjvD/U/aD7w1ykAGqXAJAKCKEAUpLbYNK6bVjZhpdbxg8vkRMOKPWuHb2T9l7A9CsA0opOx9JSOKJd8LTF3U/696EAkEoIoQBSmjae3BIpiJ7/iQoZNiDfu1XH7PQr39j3Sm8LAKQ+nY6lpuzM8H7P3wNql+4+EwBSESEUyDJrNtXJ134zU07+2lvyqVvelr+/tsq7ZJfm5lb53kNz5MxvTZWla3d6WxPPNqBsY8oGULexZRtgRQV58vmT+3Q6bcvAXo1MvwIg7bjTsfh7Qe2+0O4rbVF2CQCphBAKZJD11fVy3zOL5dzvvmNCppar7vxQ5i3fbi5vaGyRm9sC6IxF28x6U1vY/N1zS+XVjzaYdev3zy+Vd+ZUy4XH7SmjhnT9MNdYchtStviDqK3v0b9Qzj+yzFw/iE6/8vCxZzL9CoC0407HoiUoiGpxQ6dbB4BUQggFMsSsxdvk0h+9L/+cskZ21DZ7W0VWrK+Vd+dWm/r8FTtk/ZYGOWr/fvK/uz4hX/v03ma7XsfS+3nq9dXmOp89ZYS3Nbn8jSrb0PI3xnT75P1L5YCRhd61Q3T6lUsnvMn0KwDS0sayL4enY9H9XVAA1X2iWwAglRFCgQygh9h+7+E5pr7XkFL5/dcPMiFTy0O3HCSfPHSQucwas0eot3DYwBKzXLS6xiy1p/SOv1RJcWGufPXCUEBNJW4Dy/7qbxtgboPs4snl0rsktHvrXdwqPz76TvncXt8y6wCQTmoLDgxPx+IPn1rsvlCLG0DtEgBSESEUyADTF241vZ8aHn/2pf3bHUI7YnCpDOlX7K2F2NC5ckOoB1RDqZ4H+sM/zTM9pTd9em/pU15gLksVbsNKi21wuQ0w2yjTeUOvOKFMKgfvlN8c9zk5mOlXAKQhMx1L33vMfs0GUDeI2n2f3S9qUXYJAKmKEAqkOQ2Pb83aZOoHV/bpMDz2ryiU8pI8eXvWZnO+6F1/Wyj5eTly2Pi+8r/315vzQPUw3OMPGujdIrW4DSvb4LLh0w2h2kgbt2eRfP+4J2Rw4SLvFgCQXjb0/na76Vj8PaFuCAWAdEIIBdJcc0urLHYOp/3W72aHByXS0W9/8cQCqWsInSM6tH+x/PCqfU0QVRpAtdezoqxAHnhuiey9Z5l869JKc1kqsw2uoCCqjTTbUNvU+2bZVniCuS4ApJPqsiukpteFUQVQW5RdAkAqy6mqqmrVSmVl6jc8AexOg+eVP/3AHEYbiYbLe66bIMWFofDp0p7U7/9hrrxftcVcRwOpBlcdQVdD6lWnjTSj5KaS1tZWU1paWkxpbm42pbGx0ZSmpqZwvbmxRkZuvliKm+Z5twaA1Laj+CRZ2/9+EzwLCgraLf1BlAAKIJ3Mnz/fLOkJBTKIOyjRiz87Sk4/YrDZrnN9Rprv007H8pkTh8nooWVRTeGSbLahZRtgtjHmNs60aINNpzRY1ec+acodYG4DAKlMByJa1++XZv9lQ2dH4dPuD+0SANIBIRTIIEMHFIcHJcrLy5GTDgmNiqthUkfQ9fNPxxLNFC6pwja4bGNMl7bR5i/NBcNlZcWvpTWnyNwGAFJRY96esqbfb8Lzgdp9mBs+bSF0AkhnhFAgzeXl5shob8qV9dX14fM/XXpYrZ4P6upoOpZIU7ikEm2A2UaYDaFabGPNDaF6GFtjySGyrvyb5voAkGp0JNzV/R8SKRzSLnzapQ2hdt/n3wcCQDohhAJpTns8P7F/f1NfuKpG3pwRGilXA6mGTKUh1J2mpbPpWIKmcElVbq+ADaG2AecW3b6916WyufSz3i0BIDXoURraA9pcNDa8v3L3XTaAuvs7AiiAdMbAREAG6GhwIg2gt3xmbLtpV16cts5Mz6KH3d5+5Xhvq5hDdq+952Mz56ilt9cBi/YZ0cvbklrsIEXuYEV2oCIdoMgOUmTrWoZuvErKG6Z49wAAybWmz92ys/ys8OBDWrRuw6gbQgmgANIZAxMBGaSwILctKB4gk8b18baEHDC6t9x/08R2AVR7SB/97/LA6VgiTeGSqgHUso0yW7ShZnsPbCPO7VHQyd/r8vfxbg0AybOh/CYTQO0+yr+/8odPLcouASAd0RMKIO1pD6hd2t7QznpEpWGtDN/4aSloXmVuCwCJtqX0YtnY94cmdLq9oG4QtSFUi3KDKACkG3pCAWQMt2fAFttos70JWtyGXWvBYFnZ/1GmbgGQFDVFx4QDaFBxA6i7jwOATEAIBZAR3EaabbS5QTSokddSOEJW9v29GZUSABJFTwfQ0wL8P47ZYvdddl9mi7JLAEhnhFAAGckfQt3iBtHmkgmyuu//Yw5RAAmhc4Gu7X+/5Bb2a7cvssUNoQRQAJmKEAogY7gNNVv8QTSowVdfcqSs6nMfQRRAXOlRFzoVix6F4e6D7NLurwigADIdIRRARnEbbLZ0FkS11JUeJ+t6f9/cFgBiTX/k0kNwm4r3323/Y/dNbhC1+y9llwCQKQihADKO23CzxQ2hbnEbgjvKL5D1vb5lbgsAsaQ/ctWXHd8ueNqlLQRQANmCEAogI7kNOLfYMGobgv6yrfdVsqn8OnNbAIiFtRV3yM7en95tfxMpfGpRdgkAmYYQCiBjuQ05Lbah11kQra74CkEUQExECqBa3BBq91EWARRAJiOEAshonQXRSGFUg+iG8pvMbQGgO2wADdrPuAFUi7uvAoBMRwgFkPG6G0S3VnzJNCIBoKvcAFpQUBDer9h9jhY3gNqi7BIAMhUhFEBWcBt3WvwhVIsbQG3RwYoIogC6wj0E1x9A7ZIACiCbEUIBZA23kaeFIAog1twA6hYCKADsQggFkFXcxp4WgiiAWNB5QFf1e5AACgBRIIQCyDpuo0+LG0T9jUe31PS60ARRbWwCgNWc00tW9n+03Tyg/kIABYBdCKEAspLb+NNiG4dBYVTP6bLndWkQ1d4ObXQCQGPenrJy4N+lqXRSu32FLbo/IYACQHuEUABZy20EaukoiLqlvuRIWTHgb6bxCSB71ReMNwG0pbiy3T7CBlECKAAEI4QCyGpuY1BLNEFUG5ja6Fw+8J9SW3CguT2A7FJTdIysGvBnySkauts+woZPAigABCOEAsh6bqNQiz+I2jDqP9Qup6CvaYRuLzrR3B5AdthecrqsG/BbyS3sF7hv0EIABYDICKEA0MZtHGoJCqFusY3OvIIy0xitLrvC3B5AZtPP+vr+vzKffX/w1GL3GTaE2n2Ku48BgGxHCAUAj9tI1OIPolpsAPU3PDf1+a6s6/19c3sAmUdHxV7b9x6p7ndru32AW/eHTzeEKrsEgGxHCAUAh9tYtKWjMOo2QHf0voyRc4EMpIOQ6WBktb3ODn/e/T9GBQVQ5e5TAAAhhFAA8HEbjba4QdRteGpxw6jOE6ijZdbl72PuA0B608HH9DPdXDIh/Hl3P/9u+HSL3XcouwQAhBBCASCA23i0xYZQW9yGqBbbONWRc7XRurXkXHMfANLT1rLPyJpBj5kRcN0fm4KCaFD4VG4dABBCCAWACGzj0TYqbQPTDaO2Ebpb47SwXDb0+5k5T1TPJQOQPvQzu77idtnU70e7DUDk1t3w6Q+gbh0A0B4hFAA64G9Qug3OzoKoLvU80RX9/mTOKQOQ+ppyB5ipl2oqLg/8XNvPvRtA7f7B3V8AACIjhAJAJ9wGpW1o+oOolqAGqy6bSifJ8oH/NJPbA0hd+hldMeS/5jMb9Hm2hQAKAD1DCAWAKPgbmbZECqNuw1WXOqn9mgEPy6by68x9AEgdevjtht7flnWD/mA+q/7Pr/1M28+4/dy7IVTZJQCgY4RQAOgCt7FpixtCbWPVFn9DdkufG2Vl/0fNIX8Akq8hf7Q5/HZHn8+HP6tusZ9lfwB19wHKLgEAnSOEAkAXuY1OLbZRasOobbTa4m/UNpQeJcsGvSjbS0439wMgOfQzuGrQkx0efhtN+LR1AEB0CKEA0A3+BqiWaMKoXeYV9Zf1/X8layvukOacXua+ACSGHn67rs9PZcOAe83ht/qZdIv9zEYTQAEAXUcIBYBu8jdGbbEhNFIQdRu5O3t/2vSKMmgRkBh1hRNlxaBnpbbionbB0/1cavEHUDeEKrsEAHQdIRQAeshtlGpxG61uEPU3eG3JLd7DDFq0sdfXmFMUiBM94kDn/lw9+ClpLRnX7jNpP6NaOgqf7mcdANB9hFAAiAG3cWqL24i1DVvb0HVDqF3f1udaM5VLbcGB5r4AxIYeabB88H/M3J/+z55b/AHU/Twrtw4A6D5CKADEiNs4tY1VLW4IdYOoLW6juKW4UtYMekw2l3+BXlGgh1pye5tzP83UK8V7hIOn+5mz29zPqD+EKrsEAPQcIRQAYsjfaNViG7RuGA0KoHY9r6BMtvT9hukV3Vl4mLkvAF1jez+jPffThk/7ubVF2SUAIDYIoQAQB27j1ZZIQdQWf0NZz1vTXlEdQZd5RYHo6GdlTb/fmN7PnKKhgZ8t+5lzw6ct9vOq3DoAIHYIoQAQJ0GNWbex6w+j/oayLdqToz06W0ovNvcFYHd6+Hp1r2tk+dDXpb7Xp9p9huxnzC3+AGo/o+5nFgAQH4RQAIgzt1FrS6QgqsVtPNui84pu7v9jWTHgb1JfMN7cH4AQPfRWp13Rw9jzC8sDP0Naogmfyq0DAGKPEAoACeBv4NrSURh1A6mtN5cdKisHP2emc9EpJ4Bs5h56q4ev28+Lv+jnx37G/AHULpX9XAIA4osQCgAJ4jZwdek2grW4jWQbOv1h1Jbtfb9sDtHdWvYZc39ANrGH3q7Y443dDr11S6TwaT979vOo3DoAIL4IoQCQYP6Grxa3cew2mt0A6g+jOuXEpn4/kmVDXpMdxSd59whktm2l54V+gOn3TTOStPuZsMWGTzeE+sOn/Ry6dQBAYuRUVVW1aqWystJsAAAkTmur2QUbWndLS0tLeKmlubnZFLfubsuvmyUDtv5YShve9e4RyBz6Q8vmiq9Lc9HYcLC04dJfdwOnGzyVGzgJnwCQWPPnzzdLQigAJJkGTcvWIwVRG0Dt0g2htl5UO1UGbvuJFDXONfcFpDMddEjDZ1Px/ruFzqDgaYsNnm6x3DoAIHEIoQCQYvxh1F80aNqlGzwjBdLSnf81PaMFzau8ewXSx87Cw6S69w3SUHpUOGi6oTMogGq4tEs3ePqXAIDkIIQCQIrSoOlfukVDplvc4GmXbr18x5PSd8fvpLBpsbk/IJUFhU+7DAqetmjAtMug0EkABYDkI4QCQAqzAVTZuj+I2qUtkUKoXWrPaJ/tD0hJ43Rzf0Aq0XM+t/S6RhpLDjFhsivhM6hYbh0AkFyEUABIAzaAKlu3QdQNobZuQ6et+8OolsKdb5ue0bL6N839Acmko91u63WlNBbt1y5ouuHT3a5Fg6VdukX5lwCA1EEIBYA0YgOosgHU1jVY2qWt+8No0LKgfrbpGe1V+7y5LyBRdJ5PDZ/a89lSOKJd8PQHzq6GT+XWAQCpgxAKAGnGBk9L14OKDZ9aDwqj/npuw/JwGM1t2ebdOxB7TbkDZFvZZ2R7r0ultWDwbkGT8AkAmY0QCgBpSsOlZes2gLpFA6Zd+oNnUL21udYMYtSn5o8MYoSY0sGGNHzuLD9rt4AZqa5FQ6VdukXZpXLrAIDURQgFgDSnAdOydRtA3WICprd0S6RQqqWw7kPpXfNX0zua01pv7hvoipbc3rK95HTZWv45aS4aGw6WHYVOWzRU2qVblF0qtw4ASH2EUADIEBowLVu3AdRf3KAZVPxhVJq2SK/tf5GKnY8z3yii0pA/2gTPmrIzRfL7tAuXkUKnLRoq7dItyi6VWwcApA9CKABkGA2Zlq27SxtC/Ut/8QdRW4pqp0qvnU9Led1LnDuKdhrz9pQdpWfI9tLz2vV62tJR+NRAaZf+ouxSuXUAQPohhAJAhrLBU9m6u7RFg6V/6S9BgVSvW7rjWSlrC6MaSDlcNzvZw21r2sJnfcmRJiC64bKzQ21tPagou1RuHQCQvgihAJDhNCy6dN1us3VbbLh0l9EUM5jRzn9Jae3/TCBFZtOpVXYUnyQ7S042h9u64bKjoiHSrdt1Gy7tNlu33DoAIP0RQgEgS2iodNl1XUYq4ZDp1IOKe3lO4zopawujJXVvSFn9m/SQZgidVmVn8WQTPGtLjpWcvJLAcBlU7OXu0i3Kv1RuHQCQOQihAJBlNDC67Lq7dIsbMu3SX3eLu11a6qR452tS2hZGS9tCKYMapZf6gvEmeOqhto1F+5lQ6A+W/hJ0HV1GKsouLf86ACCzEEIBIItpYLT89Y6KP2x2tm7rhQ1zTCgtr39Zihs+9h4NqULP79S5PGvbgqf2djYXDI8YLIPWbd1d+ovyLy3/OgAgMxFCAQAmJLrsursMKm7A9C9tcdfd6+Q2rTfzkJY0vCsl9dOkqHGueSwkjp7bWVt0uNRq8GwLnQ2F+0YMlpHq7tJfV7Zu11WkOgAgOxBCAQBhGg5d7rrW7bqtu8UfMoOWkS4zpblWiuveCYdSekrjww2d9UUHBQZIXbr1jpYdFeVfWv51AED2IIQCAAJpMHTZ9aClv7jhMqje2dIWDaVaChvnSmHTYlMQvbrCiea8zoa2ooHT7enU0lGw7OiyjoryL11B2wAA2YUQCgDolAZCl10PWkYqbsAMqvsDqH/dlOZaKar/yBy6q8FUlxzGG6I9nI15e4YDpxYbDP0BsqOw6a8HraugdcutK/86ACC7EUIBAFHTIOhntwUtoy2RAmrQelDRYKrnmGogzW9eJflNK02vaX7LRvNcMkVD/mhpzhtoDqfVQYS0Z7OxYIy05A8KB8KOSkfh0n9ZUFH+uuXWlX8dAACLEAoA6BYNf352W9DSX++sdBQ+gy4Lum+lATWneWv4HNPixulm6phcaUip8041VNbl72PCm4ZMpaFTA6YGTw2beplblH+bWzoKlh1d5r9fu+4ulVtX/nUAAIIQQgEAPWYDn8vdZuvu0l+PVfHfp7tu6/6l9pxqUTqNTG7LNlN3aQ+rO8+pvb2fG8RsmLRs76Wl17W9m/Z2uuyoHrTek+K/L3fdcrf7BW0DAKAjhFAAQEwFhTN3W1Bdl/560Lq/RLrcv91dt/WOlsqtK/+6ZbdHCmNBYU7ZekdLfz1ovbPtWvyXueu2HrRUbt0K2gYAQLQIoQCAuAoKb5HCnq27y47qna0H1e3Sv00FbVOdrfv5Q1pQqIu0zX+5f5u/Hu1l0SyVW3dF2g4AQFcRQgEACRMpvEUKef6l0nqky7t7mQrapjpbj8Qf2oKCXkfbdBm0zS47uqyjpYpUd0XaDgBATxFCAQBJEynQdRT8guodbYvmOipSXfnXXe5l0QS6zuodbYvmOipSXfnXrUjbAQCINUIoACBlRBv2VEfrkeqqO9dzRdruFxTqOgqEkeqqO9dT/nVXR5cBABBPhFAAQErrLPQFXR7NtmhvZ3V0WUcihb2g7dGEyGi3+UVzHQAAEsGG0FzzfwAAUoyGJ39xBV0eNAembuus5OXlmdLRZV0t9vb5G/4khVOLwqXg7cJQ+egAyV90jeS21rV/vKW3SN6UfMl7u0JyGje2/3e11kvuu3tJ7ptt9z/nfO+VCAn/m9c+IjlvtF1fy5vFItve9a4BAEBqIIQCANJGOGj5iivocrfYsNfRZbEser+BaudJzrpHJG/mcZLTUtvueVj+db/dbtPaJLLpH6G6am0Q2fyCtwIAQGoghAIA0p4bxoJKkKDrxaOE5RRK68R3pHVyi7Qe0xYOh14T2r7jw7bg+Gyo7tPh/QWpWyGydUrbt3uZyKBLQttW/EKkYUOoDgBACiCEAgAyXlCY66zEgv++wvefWyAy+DJva/vn1yNbXhVpqhbpe7LIHl8KbWupadv+cqgOAEAKIIQCABDADYbdLRHpYbPr/hyqa69lnxND9Z5wD8UddJFIr0kiRSNC6+ufCC0BAEgBhFAAABJBz8/86HCR19vC6RsFImseECmbIHLwNJHCgd6VHNqDOXVQ6Pq2vFkiUr/cu4LPtnfaQuhzbem5UKR4dNs3fLHIwAtCl1X/j0NyAQApgxAKAECy1MwU+eDg2Ixgu/GZ0LJs/1BRA84NLTkkFwCQQgihAAAkgvZQHjRN5NjWUDmgLRTm9w31kC74kkjzTu+KHj1M98j1u66v5ZjaXYfYulrqRDY8Gar3P1MkrzRU55BcAEAKIoQCAJAMfU8QGXJlqF4zK1S6a/v7uw7TXXZ78OG7OlULc4YCAFIAIRQAgHRnD8XtCHOGAgBSBCEUAIBkqH5FZO0jobp7HmdXuYfijryt/eG7/kN4deAi/2G/AAAkGCEUAIBEcEfH1TLjxNCcnnqu6Nj7d53H2VXrHgsdcqv30+80b6PDHSW3p4f9AgAQA4RQAACSQUPjkKtEDqsS6X2Yt7Ebds4OLTvqTbWj5HJILgAgBeRUVVW1aqWystJsAAAAAAAg1ubPn2+W9IQCAAAAABKGEAoAAAAASBhCKAAAAAAgYQihAAAAAICEIYQCAAAAABKGEAoAAAAASBhCKAAAAAAgYQihAAAAAICEIYQCAAAAABKGEAoAAAAASBhCKAAA6ap2icjHx4u8niPyRpHIiru8CxytTSKzzhJ5s1ykZra3EQCA5CGEAgAQbxoEV/9W5INJocBoQ+PczwYHw+pXRGac2v66VVeLNO/0rtCmpU5k+nEiW18Lrbc2iCy+WWT946F1a/E3RDY9JzK87bKy/byNAAAkDyEUAIB40gA6+zyRBV8S2fGBt7GNhsb1j4p8eLhIwwZvY5tFX2sLoCe2BdH/eBva6HXXPizy9qBd193+vkj9cpH+54gc2ypS+VBo+855oaXaOkVk5d2h64z6vrcRAIDkIoQCABBvOUUiQ64SObomFBgP1/B4ZuiylrZtW14O1ZX/uge0XZbfN3SZ/7qq/MDQsrQytNwxPbTUntK5l7Z905e1BdTfhbYBAJACCKH4/+3dO4/MYRQH4LMuy27ELaEgNlmJXZeNyEpIkG1E4wMIhUotajoKl0+gQUE0FESrpEBBJ9lN3AtWwlauIczJu2N2J7OXwvxni+dp5t2Z/2z/m/OecwBop64lETtuRwxejVjcW95bvqlUJ1vZfH76s6tHIlYdKOc0tdKZ6qHz61h5zVCa1dfnR0qldPBKRPe68hkALABCKABULXs+s38zZaVy9cFyno/ereW1e2OpkH66W/pGx07UAm93xNrDER+ulz7QDLrrj5bnAWCBEEIBoN3qE2rrg4ay5/PXRC0gHo8Yfjx7pfL7u9LbmaYG1p7+iKF7jau6GUCz6rm09r8y4K4Yjth2s3wGAAuIEAoAnZKDid5emj71dqoMry9OlcCamq/W5jXd/Z9L7+jIj1qoPVae//0lYsvliJ/jc69wAYCKCaEA0G7ZF5pVywyLzYOJMojmAKFW6utV0nyu1taf7zsdsWLn/Fa4AEDFhFAAqFoOJtp+K2JZX/l74v70NS3p5ZmyXiVlAB26U84zaV7HMp8VLgDQAUIoACw0769FvLtQzhki5+rtnG0dy0wrXACgQ4RQAGinb68inu2PGL/R6P3MXs/X50qlMq051Oj1zACak25TPYDW17W0Mtc6llYrXACgg7pGR0f/5GFgYPIXUgDg/8kq5ZPBRuBsltXLvbWgmuFxrmdTTr3d9aARTOuhtfnKbobfp7sbQ41STtDN767cM/kGAFRnbKz8IKoSCgDttGh5Lfg9jNhwsrFOJfVsjei/GLHv4+wrWpp9HS3Tb1Oub3lztvU6lplWuAigAHSYSigAAABtpxIKAABA5YRQAAAAKiOEAgAAUBkhFAAAgMoIoQAAAFRGCAUAAKAyQigAAACV+bcnFAAAANotK6GPyhEAAADaKV7/BUTtL6y+EOad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79" y="1025236"/>
            <a:ext cx="9185639" cy="5629867"/>
          </a:xfrm>
        </p:spPr>
      </p:pic>
    </p:spTree>
    <p:extLst>
      <p:ext uri="{BB962C8B-B14F-4D97-AF65-F5344CB8AC3E}">
        <p14:creationId xmlns:p14="http://schemas.microsoft.com/office/powerpoint/2010/main" val="61180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Renforcement des systèmes de santé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34182" y="1403928"/>
            <a:ext cx="3052618" cy="4722238"/>
          </a:xfrm>
        </p:spPr>
        <p:txBody>
          <a:bodyPr/>
          <a:lstStyle/>
          <a:p>
            <a:r>
              <a:rPr lang="fr-FR" sz="2400" dirty="0"/>
              <a:t>De l’approche verticale à l’approche horizontal (</a:t>
            </a:r>
            <a:r>
              <a:rPr lang="fr-FR" sz="1400" dirty="0"/>
              <a:t>leçons apprises des expériences menées par les initiatives de santé mondiale</a:t>
            </a:r>
          </a:p>
          <a:p>
            <a:r>
              <a:rPr lang="fr-FR" sz="1400" dirty="0"/>
              <a:t>développées dans les années 2000)</a:t>
            </a:r>
          </a:p>
          <a:p>
            <a:endParaRPr lang="fr-FR" sz="2400" dirty="0"/>
          </a:p>
          <a:p>
            <a:r>
              <a:rPr lang="fr-FR" sz="2400" dirty="0"/>
              <a:t>Intégration de la prise en charge de MAS dans le système de sante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2B72B-7987-4AB9-BF08-EBF0763CCBB3}" type="slidenum">
              <a:rPr lang="en-GB" altLang="fr-FR" smtClean="0"/>
              <a:pPr>
                <a:defRPr/>
              </a:pPr>
              <a:t>4</a:t>
            </a:fld>
            <a:endParaRPr lang="en-GB" altLang="fr-FR"/>
          </a:p>
        </p:txBody>
      </p:sp>
      <p:pic>
        <p:nvPicPr>
          <p:cNvPr id="6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199" y="1403927"/>
            <a:ext cx="5075383" cy="510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5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Renforcement des systèmes de santé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sz="1600" dirty="0"/>
              <a:t>Approche systémique-basée sur les 6 </a:t>
            </a:r>
            <a:r>
              <a:rPr lang="fr-FR" sz="1600" dirty="0" err="1"/>
              <a:t>pilliers</a:t>
            </a:r>
            <a:r>
              <a:rPr lang="fr-FR" sz="1600" dirty="0"/>
              <a:t> du SS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1" y="2272145"/>
            <a:ext cx="3098800" cy="2645983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320658"/>
            <a:ext cx="4041775" cy="639762"/>
          </a:xfrm>
        </p:spPr>
        <p:txBody>
          <a:bodyPr/>
          <a:lstStyle/>
          <a:p>
            <a:r>
              <a:rPr lang="fr-FR" sz="1600" dirty="0"/>
              <a:t>Objectifs et phases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E28F3-6B8D-4D24-8F0E-4D94FFAF01F2}" type="slidenum">
              <a:rPr lang="en-GB" altLang="fr-FR" smtClean="0"/>
              <a:pPr>
                <a:defRPr/>
              </a:pPr>
              <a:t>5</a:t>
            </a:fld>
            <a:endParaRPr lang="en-GB" altLang="fr-FR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759200" y="2171124"/>
            <a:ext cx="5384800" cy="364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SURGE CMAM/PCIME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47041"/>
            <a:ext cx="4040188" cy="639762"/>
          </a:xfrm>
        </p:spPr>
        <p:txBody>
          <a:bodyPr/>
          <a:lstStyle/>
          <a:p>
            <a:r>
              <a:rPr lang="fr-FR" dirty="0"/>
              <a:t>Objectifs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752" y="1786803"/>
            <a:ext cx="4040188" cy="4251181"/>
          </a:xfrm>
        </p:spPr>
        <p:txBody>
          <a:bodyPr/>
          <a:lstStyle/>
          <a:p>
            <a:r>
              <a:rPr lang="fr-FR" sz="1800" dirty="0"/>
              <a:t>L’objectif de cette approche est </a:t>
            </a:r>
            <a:r>
              <a:rPr lang="fr-FR" sz="1800" b="1" dirty="0"/>
              <a:t>d’augmenter la résilience du système de santé afin qu’il soit </a:t>
            </a:r>
            <a:r>
              <a:rPr lang="fr-FR" sz="1800" b="1" dirty="0">
                <a:solidFill>
                  <a:srgbClr val="FF0000"/>
                </a:solidFill>
              </a:rPr>
              <a:t>capable </a:t>
            </a:r>
            <a:r>
              <a:rPr lang="fr-FR" sz="1800" b="1" dirty="0"/>
              <a:t>de fournir des services de qualité pour la prise en charge de la malnutrition aigüe </a:t>
            </a:r>
            <a:r>
              <a:rPr lang="fr-FR" sz="1800" b="1" dirty="0">
                <a:solidFill>
                  <a:srgbClr val="FF0000"/>
                </a:solidFill>
              </a:rPr>
              <a:t>à tout moment</a:t>
            </a:r>
            <a:r>
              <a:rPr lang="fr-FR" sz="1800" b="1" dirty="0"/>
              <a:t>, en particulier au cours des périodes de forte demande lorsque la </a:t>
            </a:r>
            <a:r>
              <a:rPr lang="fr-FR" sz="1800" b="1" dirty="0">
                <a:solidFill>
                  <a:srgbClr val="FF0000"/>
                </a:solidFill>
              </a:rPr>
              <a:t>capacité de sauver les vies </a:t>
            </a:r>
            <a:r>
              <a:rPr lang="fr-FR" sz="1800" b="1" dirty="0"/>
              <a:t>doit être la plus importante et ceci sans porter atteinte à la capacité et à la responsabilité </a:t>
            </a:r>
            <a:r>
              <a:rPr lang="fr-FR" sz="1800" b="1" dirty="0">
                <a:solidFill>
                  <a:srgbClr val="FF0000"/>
                </a:solidFill>
              </a:rPr>
              <a:t>des acteurs de santé gouvernementaux</a:t>
            </a:r>
            <a:r>
              <a:rPr lang="fr-FR" sz="1800" b="1" dirty="0"/>
              <a:t>.</a:t>
            </a:r>
            <a:endParaRPr lang="fr-FR" sz="1800" dirty="0"/>
          </a:p>
          <a:p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057940" y="2444751"/>
            <a:ext cx="5086059" cy="2855038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E28F3-6B8D-4D24-8F0E-4D94FFAF01F2}" type="slidenum">
              <a:rPr lang="en-GB" altLang="fr-FR" smtClean="0"/>
              <a:pPr>
                <a:defRPr/>
              </a:pPr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84105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5337" y="122238"/>
            <a:ext cx="7004771" cy="1143000"/>
          </a:xfrm>
        </p:spPr>
        <p:txBody>
          <a:bodyPr/>
          <a:lstStyle/>
          <a:p>
            <a:r>
              <a:rPr lang="fr-FR" dirty="0"/>
              <a:t>Activités de résilience communautaire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7891" y="1020909"/>
            <a:ext cx="8229600" cy="4525963"/>
          </a:xfrm>
        </p:spPr>
        <p:txBody>
          <a:bodyPr/>
          <a:lstStyle/>
          <a:p>
            <a:endParaRPr lang="fr-FR" sz="2400" dirty="0"/>
          </a:p>
          <a:p>
            <a:r>
              <a:rPr lang="fr-FR" sz="2400" dirty="0"/>
              <a:t>BP ménage,</a:t>
            </a:r>
          </a:p>
          <a:p>
            <a:r>
              <a:rPr lang="fr-FR" sz="2400" dirty="0"/>
              <a:t>GASPA,</a:t>
            </a:r>
          </a:p>
          <a:p>
            <a:r>
              <a:rPr lang="fr-FR" sz="2400" dirty="0"/>
              <a:t>Accès à l’eau dans les CSPS</a:t>
            </a:r>
          </a:p>
          <a:p>
            <a:r>
              <a:rPr lang="fr-FR" sz="2400" dirty="0"/>
              <a:t>Mise en place des COGES  </a:t>
            </a:r>
          </a:p>
          <a:p>
            <a:r>
              <a:rPr lang="fr-FR" sz="2400" dirty="0"/>
              <a:t>Délégation des taches aux ASBC,</a:t>
            </a:r>
          </a:p>
          <a:p>
            <a:r>
              <a:rPr lang="fr-FR" sz="2400" dirty="0"/>
              <a:t>Sensibilisation et psychoéducation sur les signes du stress, </a:t>
            </a:r>
          </a:p>
          <a:p>
            <a:r>
              <a:rPr lang="fr-FR" sz="2400" dirty="0"/>
              <a:t>Formation sur le PSP y compris les notions de base en VBG</a:t>
            </a:r>
          </a:p>
          <a:p>
            <a:r>
              <a:rPr lang="fr-FR" sz="2400" dirty="0"/>
              <a:t>Les pratiques de soins ( sensibilisation des mères sur l’interaction mère-enfant)</a:t>
            </a:r>
          </a:p>
          <a:p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pPr>
                <a:defRPr/>
              </a:pPr>
              <a:t>7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214886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46200" y="1816101"/>
            <a:ext cx="6638132" cy="365125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sz="1350" b="1" dirty="0" err="1">
                <a:solidFill>
                  <a:schemeClr val="lt1"/>
                </a:solidFill>
              </a:rPr>
              <a:t>ppTt</a:t>
            </a:r>
            <a:endParaRPr lang="fr-FR" sz="1350" b="1" dirty="0">
              <a:solidFill>
                <a:schemeClr val="l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1401" y="2634280"/>
            <a:ext cx="5886654" cy="6296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3600" b="1" dirty="0">
                <a:solidFill>
                  <a:srgbClr val="000000"/>
                </a:solidFill>
                <a:latin typeface="Trebuchet MS"/>
              </a:rPr>
              <a:t>La Paix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46201" y="3472246"/>
            <a:ext cx="2010742" cy="9561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400" dirty="0">
                <a:solidFill>
                  <a:srgbClr val="FFFFFF"/>
                </a:solidFill>
                <a:latin typeface="Trebuchet MS"/>
              </a:rPr>
              <a:t>URGENCE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878" y="3472246"/>
            <a:ext cx="2147084" cy="9561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400" dirty="0">
                <a:solidFill>
                  <a:srgbClr val="FFFFFF"/>
                </a:solidFill>
                <a:latin typeface="Trebuchet MS"/>
              </a:rPr>
              <a:t>NORMALE</a:t>
            </a:r>
          </a:p>
        </p:txBody>
      </p:sp>
      <p:sp>
        <p:nvSpPr>
          <p:cNvPr id="15" name="Flèche gauche 14"/>
          <p:cNvSpPr/>
          <p:nvPr/>
        </p:nvSpPr>
        <p:spPr>
          <a:xfrm>
            <a:off x="1143001" y="4535735"/>
            <a:ext cx="1505778" cy="1139888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500" b="1" dirty="0">
                <a:solidFill>
                  <a:srgbClr val="FFFFFF"/>
                </a:solidFill>
                <a:latin typeface="Trebuchet MS"/>
              </a:rPr>
              <a:t>Substitution</a:t>
            </a: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2351572" y="320292"/>
            <a:ext cx="5302526" cy="879639"/>
          </a:xfrm>
        </p:spPr>
        <p:txBody>
          <a:bodyPr/>
          <a:lstStyle/>
          <a:p>
            <a:r>
              <a:rPr lang="fr-FR" sz="2800" dirty="0"/>
              <a:t>Intégration de l’Approche NEXUS: Triple NEXUS</a:t>
            </a:r>
            <a:endParaRPr lang="fr-FR" sz="3000" dirty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48779" y="4781055"/>
            <a:ext cx="346627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0000"/>
                </a:solidFill>
              </a:rPr>
              <a:t>Soutien au système étatique et aux réseaux communautaire</a:t>
            </a:r>
          </a:p>
        </p:txBody>
      </p:sp>
      <p:sp>
        <p:nvSpPr>
          <p:cNvPr id="8" name="Flèche droite 7"/>
          <p:cNvSpPr/>
          <p:nvPr/>
        </p:nvSpPr>
        <p:spPr bwMode="auto">
          <a:xfrm>
            <a:off x="6115050" y="4473979"/>
            <a:ext cx="1766912" cy="1201645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FR" b="1" dirty="0" err="1">
                <a:solidFill>
                  <a:schemeClr val="bg1"/>
                </a:solidFill>
                <a:latin typeface="Times New Roman" pitchFamily="20" charset="0"/>
              </a:rPr>
              <a:t>Autonimisation</a:t>
            </a:r>
            <a:r>
              <a:rPr lang="fr-FR" b="1" dirty="0">
                <a:solidFill>
                  <a:schemeClr val="bg1"/>
                </a:solidFill>
                <a:latin typeface="Times New Roman" pitchFamily="20" charset="0"/>
              </a:rPr>
              <a:t>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56942" y="3472246"/>
            <a:ext cx="2377937" cy="95610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itchFamily="20" charset="0"/>
              </a:rPr>
              <a:t>Post Urgence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itchFamily="20" charset="0"/>
              </a:rPr>
              <a:t>Détérioration </a:t>
            </a:r>
          </a:p>
        </p:txBody>
      </p:sp>
    </p:spTree>
    <p:extLst>
      <p:ext uri="{BB962C8B-B14F-4D97-AF65-F5344CB8AC3E}">
        <p14:creationId xmlns:p14="http://schemas.microsoft.com/office/powerpoint/2010/main" val="69078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5109" y="439356"/>
            <a:ext cx="6333655" cy="107342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>
                <a:solidFill>
                  <a:srgbClr val="00B050"/>
                </a:solidFill>
              </a:rPr>
              <a:t>La dimension </a:t>
            </a:r>
            <a:r>
              <a:rPr lang="fr-FR" sz="3600" u="sng" dirty="0">
                <a:solidFill>
                  <a:srgbClr val="00B050"/>
                </a:solidFill>
              </a:rPr>
              <a:t>paix</a:t>
            </a:r>
            <a:r>
              <a:rPr lang="fr-FR" sz="3600" dirty="0">
                <a:solidFill>
                  <a:srgbClr val="00B050"/>
                </a:solidFill>
              </a:rPr>
              <a:t> dans notre approche Nexus</a:t>
            </a:r>
            <a:br>
              <a:rPr sz="2100" dirty="0"/>
            </a:br>
            <a:endParaRPr lang="fr-FR" sz="2100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1290964" y="2228851"/>
            <a:ext cx="6538586" cy="3645176"/>
          </a:xfrm>
        </p:spPr>
        <p:txBody>
          <a:bodyPr>
            <a:noAutofit/>
          </a:bodyPr>
          <a:lstStyle/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Accès Humanitaire: </a:t>
            </a:r>
            <a:r>
              <a:rPr lang="fr-FR" sz="2400" dirty="0">
                <a:solidFill>
                  <a:srgbClr val="000000"/>
                </a:solidFill>
              </a:rPr>
              <a:t>Nous prenons des mesures nécessaires pour minimiser l’impact de l’ insécurité sur nos opérations nos staffs et nos infrastructures</a:t>
            </a:r>
          </a:p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Sensibilité aux conflits: </a:t>
            </a:r>
            <a:r>
              <a:rPr lang="fr-FR" sz="2400" dirty="0">
                <a:solidFill>
                  <a:srgbClr val="000000"/>
                </a:solidFill>
              </a:rPr>
              <a:t>Que nos actions ne provoquent pas ou n’exacerbent pas des conflits </a:t>
            </a:r>
          </a:p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Cohésion social: </a:t>
            </a:r>
            <a:r>
              <a:rPr lang="fr-FR" sz="2400" dirty="0">
                <a:solidFill>
                  <a:srgbClr val="000000"/>
                </a:solidFill>
              </a:rPr>
              <a:t>Promouvoir le vivre ensemble à travers nos actions</a:t>
            </a:r>
            <a:endParaRPr lang="fr-FR" sz="2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3823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A65CF24E2CCB47876795610C76E9A7" ma:contentTypeVersion="100" ma:contentTypeDescription="Create a new document." ma:contentTypeScope="" ma:versionID="200d33c585e4ff8b67a4d1fe27d8e26c">
  <xsd:schema xmlns:xsd="http://www.w3.org/2001/XMLSchema" xmlns:xs="http://www.w3.org/2001/XMLSchema" xmlns:p="http://schemas.microsoft.com/office/2006/metadata/properties" xmlns:ns1="http://schemas.microsoft.com/sharepoint/v3" xmlns:ns2="a96d1671-b0b4-4464-a043-593dbebfaddd" xmlns:ns3="18bd3759-27b3-4e3e-8815-95d00e93ca02" targetNamespace="http://schemas.microsoft.com/office/2006/metadata/properties" ma:root="true" ma:fieldsID="36db0489d68ea0889f8eda984e84ec34" ns1:_="" ns2:_="" ns3:_="">
    <xsd:import namespace="http://schemas.microsoft.com/sharepoint/v3"/>
    <xsd:import namespace="a96d1671-b0b4-4464-a043-593dbebfaddd"/>
    <xsd:import namespace="18bd3759-27b3-4e3e-8815-95d00e93ca0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Year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d1671-b0b4-4464-a043-593dbebfadd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0a8e3777-5ae6-4194-b38e-2d3bd7ec326e}" ma:internalName="TaxCatchAll" ma:showField="CatchAllData" ma:web="a96d1671-b0b4-4464-a043-593dbebfa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d3759-27b3-4e3e-8815-95d00e93ca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dcea9d53-396a-4643-8c3b-a46bd9f06c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Year" ma:index="27" nillable="true" ma:displayName="Year" ma:format="Dropdown" ma:internalName="Year">
      <xsd:simpleType>
        <xsd:restriction base="dms:Text">
          <xsd:maxLength value="255"/>
        </xsd:restriction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6d1671-b0b4-4464-a043-593dbebfaddd" xsi:nil="true"/>
    <lcf76f155ced4ddcb4097134ff3c332f xmlns="18bd3759-27b3-4e3e-8815-95d00e93ca02">
      <Terms xmlns="http://schemas.microsoft.com/office/infopath/2007/PartnerControls"/>
    </lcf76f155ced4ddcb4097134ff3c332f>
    <_dlc_DocId xmlns="a96d1671-b0b4-4464-a043-593dbebfaddd">XV4EPD6DQDWV-1103935761-7029</_dlc_DocId>
    <_dlc_DocIdUrl xmlns="a96d1671-b0b4-4464-a043-593dbebfaddd">
      <Url>https://acdivoca.sharepoint.com/sites/Intranet/projects/Burkina Faso/vimplus/_layouts/15/DocIdRedir.aspx?ID=XV4EPD6DQDWV-1103935761-7029</Url>
      <Description>XV4EPD6DQDWV-1103935761-7029</Description>
    </_dlc_DocIdUrl>
    <_ip_UnifiedCompliancePolicyUIAction xmlns="http://schemas.microsoft.com/sharepoint/v3" xsi:nil="true"/>
    <_ip_UnifiedCompliancePolicyProperties xmlns="http://schemas.microsoft.com/sharepoint/v3" xsi:nil="true"/>
    <Year xmlns="18bd3759-27b3-4e3e-8815-95d00e93ca02" xsi:nil="true"/>
  </documentManagement>
</p:properties>
</file>

<file path=customXml/itemProps1.xml><?xml version="1.0" encoding="utf-8"?>
<ds:datastoreItem xmlns:ds="http://schemas.openxmlformats.org/officeDocument/2006/customXml" ds:itemID="{182715D3-BB45-42A0-8670-78DFB4C5C234}"/>
</file>

<file path=customXml/itemProps2.xml><?xml version="1.0" encoding="utf-8"?>
<ds:datastoreItem xmlns:ds="http://schemas.openxmlformats.org/officeDocument/2006/customXml" ds:itemID="{C4F9A371-2803-488E-92D8-88E5ADB4460E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9FACC1C-B3FF-4EC1-9FF4-9E44DD66704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89B54B7-AAB8-42B6-9BEC-A5AC4190C94C}">
  <ds:schemaRefs>
    <ds:schemaRef ds:uri="http://purl.org/dc/elements/1.1/"/>
    <ds:schemaRef ds:uri="http://schemas.microsoft.com/office/2006/metadata/properties"/>
    <ds:schemaRef ds:uri="420ead94-9608-46a5-8dc1-f735616c535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4ff3c5a-0461-4a24-b579-5d402ab295ff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183175</TotalTime>
  <Words>388</Words>
  <Application>Microsoft Office PowerPoint</Application>
  <PresentationFormat>On-screen Show (4:3)</PresentationFormat>
  <Paragraphs>67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2_Office Theme</vt:lpstr>
      <vt:lpstr>PowerPoint Presentation</vt:lpstr>
      <vt:lpstr>Action de ACF au BF</vt:lpstr>
      <vt:lpstr>Intervention ACF au BF</vt:lpstr>
      <vt:lpstr>Renforcement des systèmes de santé</vt:lpstr>
      <vt:lpstr>Renforcement des systèmes de santé</vt:lpstr>
      <vt:lpstr>SURGE CMAM/PCIME</vt:lpstr>
      <vt:lpstr>Activités de résilience communautaire</vt:lpstr>
      <vt:lpstr>Intégration de l’Approche NEXUS: Triple NEXUS</vt:lpstr>
      <vt:lpstr>La dimension paix dans notre approche Nexus </vt:lpstr>
      <vt:lpstr>TRIPLE NEXUS HDP: Cas de la région de l’EST</vt:lpstr>
      <vt:lpstr>PowerPoint Presentation</vt:lpstr>
    </vt:vector>
  </TitlesOfParts>
  <Company>Action Contre la Faim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Noufou ZIDWEMBA</dc:creator>
  <cp:lastModifiedBy>Lucien Ouali</cp:lastModifiedBy>
  <cp:revision>1088</cp:revision>
  <cp:lastPrinted>2022-06-10T10:13:47Z</cp:lastPrinted>
  <dcterms:created xsi:type="dcterms:W3CDTF">2018-01-29T10:29:39Z</dcterms:created>
  <dcterms:modified xsi:type="dcterms:W3CDTF">2023-12-13T07:10:32Z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0x010100A9A65CF24E2CCB47876795610C76E9A7</vt:lpwstr>
  </property>
  <property fmtid="{D5CDD505-2E9C-101B-9397-08002B2CF9AE}" pid="3" name="_dlc_DocIdItemGuid">
    <vt:lpwstr>8c91ce62-a651-41d1-ad79-9441bc424426</vt:lpwstr>
  </property>
</Properties>
</file>