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 id="2147483688" r:id="rId6"/>
    <p:sldMasterId id="2147483691" r:id="rId7"/>
    <p:sldMasterId id="2147483693" r:id="rId8"/>
    <p:sldMasterId id="2147483702" r:id="rId9"/>
  </p:sldMasterIdLst>
  <p:notesMasterIdLst>
    <p:notesMasterId r:id="rId60"/>
  </p:notesMasterIdLst>
  <p:sldIdLst>
    <p:sldId id="392" r:id="rId10"/>
    <p:sldId id="394" r:id="rId11"/>
    <p:sldId id="396" r:id="rId12"/>
    <p:sldId id="385" r:id="rId13"/>
    <p:sldId id="740" r:id="rId14"/>
    <p:sldId id="741" r:id="rId15"/>
    <p:sldId id="739" r:id="rId16"/>
    <p:sldId id="711" r:id="rId17"/>
    <p:sldId id="713" r:id="rId18"/>
    <p:sldId id="715" r:id="rId19"/>
    <p:sldId id="705" r:id="rId20"/>
    <p:sldId id="706" r:id="rId21"/>
    <p:sldId id="707" r:id="rId22"/>
    <p:sldId id="709" r:id="rId23"/>
    <p:sldId id="710" r:id="rId24"/>
    <p:sldId id="712" r:id="rId25"/>
    <p:sldId id="398" r:id="rId26"/>
    <p:sldId id="743" r:id="rId27"/>
    <p:sldId id="744" r:id="rId28"/>
    <p:sldId id="745" r:id="rId29"/>
    <p:sldId id="702" r:id="rId30"/>
    <p:sldId id="714" r:id="rId31"/>
    <p:sldId id="703" r:id="rId32"/>
    <p:sldId id="704" r:id="rId33"/>
    <p:sldId id="716" r:id="rId34"/>
    <p:sldId id="718" r:id="rId35"/>
    <p:sldId id="717" r:id="rId36"/>
    <p:sldId id="719" r:id="rId37"/>
    <p:sldId id="721" r:id="rId38"/>
    <p:sldId id="720" r:id="rId39"/>
    <p:sldId id="747" r:id="rId40"/>
    <p:sldId id="722" r:id="rId41"/>
    <p:sldId id="723" r:id="rId42"/>
    <p:sldId id="724" r:id="rId43"/>
    <p:sldId id="725" r:id="rId44"/>
    <p:sldId id="726" r:id="rId45"/>
    <p:sldId id="727" r:id="rId46"/>
    <p:sldId id="728" r:id="rId47"/>
    <p:sldId id="729" r:id="rId48"/>
    <p:sldId id="748" r:id="rId49"/>
    <p:sldId id="730" r:id="rId50"/>
    <p:sldId id="731" r:id="rId51"/>
    <p:sldId id="732" r:id="rId52"/>
    <p:sldId id="735" r:id="rId53"/>
    <p:sldId id="733" r:id="rId54"/>
    <p:sldId id="734" r:id="rId55"/>
    <p:sldId id="737" r:id="rId56"/>
    <p:sldId id="749" r:id="rId57"/>
    <p:sldId id="738" r:id="rId58"/>
    <p:sldId id="288"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Garloch" initials="AG" lastIdx="2" clrIdx="0">
    <p:extLst>
      <p:ext uri="{19B8F6BF-5375-455C-9EA6-DF929625EA0E}">
        <p15:presenceInfo xmlns:p15="http://schemas.microsoft.com/office/powerpoint/2012/main" userId="S::agarloch@acdivoca.org::6f15ca18-b9e2-47e9-96f2-0d2bf9822b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87CA71-125A-C14D-AD67-48E6D5E089D1}" v="1" dt="2021-06-29T17:27:32.352"/>
    <p1510:client id="{A62C50A0-CD7E-91EB-DBAE-F31F7613D65C}" v="1" dt="2021-06-29T17:14:34.2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3182" autoAdjust="0"/>
  </p:normalViewPr>
  <p:slideViewPr>
    <p:cSldViewPr snapToGrid="0">
      <p:cViewPr varScale="1">
        <p:scale>
          <a:sx n="82" d="100"/>
          <a:sy n="82" d="100"/>
        </p:scale>
        <p:origin x="1696" y="16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viewProps" Target="viewProp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microsoft.com/office/2015/10/relationships/revisionInfo" Target="revisionInfo.xml"/><Relationship Id="rId5" Type="http://schemas.openxmlformats.org/officeDocument/2006/relationships/slideMaster" Target="slideMasters/slideMaster1.xml"/><Relationship Id="rId61" Type="http://schemas.openxmlformats.org/officeDocument/2006/relationships/commentAuthors" Target="commentAuthors.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theme" Target="theme/theme1.xml"/><Relationship Id="rId8" Type="http://schemas.openxmlformats.org/officeDocument/2006/relationships/slideMaster" Target="slideMasters/slideMaster4.xml"/><Relationship Id="rId51" Type="http://schemas.openxmlformats.org/officeDocument/2006/relationships/slide" Target="slides/slide42.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452FA8-E2C1-4AE6-89DD-4C515D96A36D}" type="datetimeFigureOut">
              <a:rPr lang="en-US" smtClean="0"/>
              <a:t>6/29/21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264AB-CD44-424A-BFD7-E0494A32DCFA}" type="slidenum">
              <a:rPr lang="en-US" smtClean="0"/>
              <a:t>‹#›</a:t>
            </a:fld>
            <a:endParaRPr lang="en-US"/>
          </a:p>
        </p:txBody>
      </p:sp>
    </p:spTree>
    <p:extLst>
      <p:ext uri="{BB962C8B-B14F-4D97-AF65-F5344CB8AC3E}">
        <p14:creationId xmlns:p14="http://schemas.microsoft.com/office/powerpoint/2010/main" val="3892554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t>To insert your implementing partner </a:t>
            </a:r>
            <a:r>
              <a:rPr lang="en-US" b="1"/>
              <a:t>institutional</a:t>
            </a:r>
            <a:r>
              <a:rPr lang="en-US"/>
              <a:t> logo, go to View</a:t>
            </a:r>
            <a:r>
              <a:rPr lang="en-US" baseline="0"/>
              <a:t> &gt;&gt; Slide Master, and replace the gray box with your logo, placing it to the right of the USAID logo at the bottom. No text or partner logos can be placed within the upper blue banner.</a:t>
            </a:r>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154D62-D7A5-D248-8B93-7A8623E1000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0086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-Just over one-third (34%) of survey respondents said their enterprises were in the horticulture sector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-Many survey respondents reported that their enterprises were engaged in multiple sectors, and a wide range of other less common agricultural sectors or non-farm related ag activities were also mentioned.</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14</a:t>
            </a:fld>
            <a:endParaRPr lang="en-US"/>
          </a:p>
        </p:txBody>
      </p:sp>
    </p:spTree>
    <p:extLst>
      <p:ext uri="{BB962C8B-B14F-4D97-AF65-F5344CB8AC3E}">
        <p14:creationId xmlns:p14="http://schemas.microsoft.com/office/powerpoint/2010/main" val="4189142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-Several firms operated across multiple regions, with around just over one-third each operating in the Shan state (36%) and Mandalay district (34%), and with 18% operating in the </a:t>
            </a:r>
            <a:r>
              <a:rPr lang="en-US" sz="1200" kern="1200" err="1">
                <a:solidFill>
                  <a:schemeClr val="tx1"/>
                </a:solidFill>
                <a:effectLst/>
                <a:latin typeface="+mn-lt"/>
                <a:ea typeface="+mn-ea"/>
                <a:cs typeface="+mn-cs"/>
              </a:rPr>
              <a:t>Sagaing</a:t>
            </a:r>
            <a:r>
              <a:rPr lang="en-US" sz="1200" kern="1200">
                <a:solidFill>
                  <a:schemeClr val="tx1"/>
                </a:solidFill>
                <a:effectLst/>
                <a:latin typeface="+mn-lt"/>
                <a:ea typeface="+mn-ea"/>
                <a:cs typeface="+mn-cs"/>
              </a:rPr>
              <a:t> region, 17% in the Magway region, 12% in the Kachin state, and 6% in other areas. </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15</a:t>
            </a:fld>
            <a:endParaRPr lang="en-US"/>
          </a:p>
        </p:txBody>
      </p:sp>
    </p:spTree>
    <p:extLst>
      <p:ext uri="{BB962C8B-B14F-4D97-AF65-F5344CB8AC3E}">
        <p14:creationId xmlns:p14="http://schemas.microsoft.com/office/powerpoint/2010/main" val="578476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-used the OECD definition for MSMEs based on employment</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a:t>
            </a:r>
            <a:r>
              <a:rPr lang="en-US" sz="1200" kern="1200">
                <a:solidFill>
                  <a:schemeClr val="tx1"/>
                </a:solidFill>
                <a:effectLst/>
                <a:latin typeface="+mn-lt"/>
                <a:ea typeface="+mn-ea"/>
                <a:cs typeface="+mn-cs"/>
              </a:rPr>
              <a:t>Large and medium size enterprises were mostly engaged with on-farm and seed production (42%) as well as value-added processing (34%).</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16</a:t>
            </a:fld>
            <a:endParaRPr lang="en-US"/>
          </a:p>
        </p:txBody>
      </p:sp>
    </p:spTree>
    <p:extLst>
      <p:ext uri="{BB962C8B-B14F-4D97-AF65-F5344CB8AC3E}">
        <p14:creationId xmlns:p14="http://schemas.microsoft.com/office/powerpoint/2010/main" val="1429604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Female owned enterprises provide more support to suppliers AND hire more women and ethnic minorities as full-time employees.</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19</a:t>
            </a:fld>
            <a:endParaRPr lang="en-US"/>
          </a:p>
        </p:txBody>
      </p:sp>
    </p:spTree>
    <p:extLst>
      <p:ext uri="{BB962C8B-B14F-4D97-AF65-F5344CB8AC3E}">
        <p14:creationId xmlns:p14="http://schemas.microsoft.com/office/powerpoint/2010/main" val="1559192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-Most interesting is that the larger the company the lower the rate of profits. finding that micro-enterprises had the highest rates of overall profit (79%) amongst all business sizes, indicating that larger enterprises with higher fixed cost operating structures, while capable of generating higher profits, were less likely to generate profits over the last three years than smaller enterprises. This could be explained by the fact that that larger enterprises with higher fixed cost operating structures, while capable of generating higher profits, were less likely to generate profits over the last three years than smaller enterprises.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Sales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These findings could be, in part, due to the average size of the enterprises found in the different regions and the impact of business size on sales turnover and profits. Micro-enterprises, those having fewer than ten employees, comprised 33% and 27% of the enterprises surveyed that operated in the </a:t>
            </a:r>
            <a:r>
              <a:rPr lang="en-US" sz="1200" kern="1200" err="1">
                <a:solidFill>
                  <a:schemeClr val="tx1"/>
                </a:solidFill>
                <a:effectLst/>
                <a:latin typeface="+mn-lt"/>
                <a:ea typeface="+mn-ea"/>
                <a:cs typeface="+mn-cs"/>
              </a:rPr>
              <a:t>Sagaing</a:t>
            </a:r>
            <a:r>
              <a:rPr lang="en-US" sz="1200" kern="1200">
                <a:solidFill>
                  <a:schemeClr val="tx1"/>
                </a:solidFill>
                <a:effectLst/>
                <a:latin typeface="+mn-lt"/>
                <a:ea typeface="+mn-ea"/>
                <a:cs typeface="+mn-cs"/>
              </a:rPr>
              <a:t> and Mandalay regions, respectively, </a:t>
            </a:r>
            <a:r>
              <a:rPr lang="en-US" sz="1200" b="1" i="1" kern="1200">
                <a:solidFill>
                  <a:schemeClr val="tx1"/>
                </a:solidFill>
                <a:effectLst/>
                <a:latin typeface="+mn-lt"/>
                <a:ea typeface="+mn-ea"/>
                <a:cs typeface="+mn-cs"/>
              </a:rPr>
              <a:t>whereas there were zero micro-enterprises operating in Kachin</a:t>
            </a:r>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 </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21</a:t>
            </a:fld>
            <a:endParaRPr lang="en-US"/>
          </a:p>
        </p:txBody>
      </p:sp>
    </p:spTree>
    <p:extLst>
      <p:ext uri="{BB962C8B-B14F-4D97-AF65-F5344CB8AC3E}">
        <p14:creationId xmlns:p14="http://schemas.microsoft.com/office/powerpoint/2010/main" val="4272017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Statistically significant – “</a:t>
            </a:r>
            <a:r>
              <a:rPr lang="en-US" sz="1200" b="0" i="0" kern="1200">
                <a:solidFill>
                  <a:schemeClr val="tx1"/>
                </a:solidFill>
                <a:effectLst/>
                <a:latin typeface="+mn-lt"/>
                <a:ea typeface="+mn-ea"/>
                <a:cs typeface="+mn-cs"/>
              </a:rPr>
              <a:t>we conclude that there is a linear relationship between x and y in the population” or put more simply if there is an increase in one variable than the other variable will increase a similar amount. So an independent variable will produce an equal change in the dependent variable.</a:t>
            </a:r>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23</a:t>
            </a:fld>
            <a:endParaRPr lang="en-US"/>
          </a:p>
        </p:txBody>
      </p:sp>
    </p:spTree>
    <p:extLst>
      <p:ext uri="{BB962C8B-B14F-4D97-AF65-F5344CB8AC3E}">
        <p14:creationId xmlns:p14="http://schemas.microsoft.com/office/powerpoint/2010/main" val="2480374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AFDA should carefully analyze profitability of all partners, but in </a:t>
            </a:r>
            <a:r>
              <a:rPr lang="en-US" b="1"/>
              <a:t>particular of large enterprises </a:t>
            </a:r>
            <a:r>
              <a:rPr lang="en-US"/>
              <a:t>it is considering partnering with, to determine if there are operational or strategic weaknesses that limit enterprise competitiveness before encouraging investments in new business models or technologies.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AFDA should investigate how micro and small businesses are utilizing their profits, what their growth strategies are, and whether there is potential to expand into more inclusive business models, given the high number of MSMEs reporting profits.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24</a:t>
            </a:fld>
            <a:endParaRPr lang="en-US"/>
          </a:p>
        </p:txBody>
      </p:sp>
    </p:spTree>
    <p:extLst>
      <p:ext uri="{BB962C8B-B14F-4D97-AF65-F5344CB8AC3E}">
        <p14:creationId xmlns:p14="http://schemas.microsoft.com/office/powerpoint/2010/main" val="71271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Regional Differences – Why Mandalay </a:t>
            </a:r>
            <a:r>
              <a:rPr lang="en-US" sz="1200" kern="1200">
                <a:solidFill>
                  <a:schemeClr val="tx1"/>
                </a:solidFill>
                <a:effectLst/>
                <a:latin typeface="+mn-lt"/>
                <a:ea typeface="+mn-ea"/>
                <a:cs typeface="+mn-cs"/>
              </a:rPr>
              <a:t>- These results could be explained by the fact that Mandalay has the largest number of </a:t>
            </a:r>
            <a:r>
              <a:rPr lang="en-US" sz="1200" kern="1200" err="1">
                <a:solidFill>
                  <a:schemeClr val="tx1"/>
                </a:solidFill>
                <a:effectLst/>
                <a:latin typeface="+mn-lt"/>
                <a:ea typeface="+mn-ea"/>
                <a:cs typeface="+mn-cs"/>
              </a:rPr>
              <a:t>agri</a:t>
            </a:r>
            <a:r>
              <a:rPr lang="en-US" sz="1200" kern="1200">
                <a:solidFill>
                  <a:schemeClr val="tx1"/>
                </a:solidFill>
                <a:effectLst/>
                <a:latin typeface="+mn-lt"/>
                <a:ea typeface="+mn-ea"/>
                <a:cs typeface="+mn-cs"/>
              </a:rPr>
              <a:t>-enterprises (48%) operating in the ZOI according to AFDA’s recent Agriculture Infrastructure Inventory Study, supporting greater diversity and redundancy of market actors need to cope with shocks.</a:t>
            </a:r>
          </a:p>
          <a:p>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chemeClr val="tx1"/>
                </a:solidFill>
                <a:effectLst/>
                <a:latin typeface="+mn-lt"/>
                <a:ea typeface="+mn-ea"/>
                <a:cs typeface="+mn-cs"/>
              </a:rPr>
              <a:t>Why horticulture is stronger </a:t>
            </a:r>
            <a:r>
              <a:rPr lang="en-US" sz="1200" kern="1200">
                <a:solidFill>
                  <a:schemeClr val="tx1"/>
                </a:solidFill>
                <a:effectLst/>
                <a:latin typeface="+mn-lt"/>
                <a:ea typeface="+mn-ea"/>
                <a:cs typeface="+mn-cs"/>
              </a:rPr>
              <a:t>- This could be explained by the fact that horticulture covers a greater number of products than pulses or oilseeds and depending on production methods could be less vulnerable to climatic shocks.   </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25</a:t>
            </a:fld>
            <a:endParaRPr lang="en-US"/>
          </a:p>
        </p:txBody>
      </p:sp>
    </p:spTree>
    <p:extLst>
      <p:ext uri="{BB962C8B-B14F-4D97-AF65-F5344CB8AC3E}">
        <p14:creationId xmlns:p14="http://schemas.microsoft.com/office/powerpoint/2010/main" val="2450135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rial"/>
                <a:cs typeface="Arial"/>
              </a:rPr>
              <a:t>Female entrepreneurs were slightly more confident in overcoming both supply and demand-side shocks to create a stronger business case for women entrepreneurship.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t>Need more inputs and services - may be due to a dependency on a few sources of inputs and services, which would warrant looking at building greater redundancy of input and service provision as a potential strategy to foster resilience.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Arial"/>
              <a:cs typeface="Arial"/>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Not surprisingly, stronger performing businesses were more capable of weathering shocks. </a:t>
            </a:r>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27</a:t>
            </a:fld>
            <a:endParaRPr lang="en-US"/>
          </a:p>
        </p:txBody>
      </p:sp>
    </p:spTree>
    <p:extLst>
      <p:ext uri="{BB962C8B-B14F-4D97-AF65-F5344CB8AC3E}">
        <p14:creationId xmlns:p14="http://schemas.microsoft.com/office/powerpoint/2010/main" val="1756681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The relationship between an agricultural enterprise and its suppliers is an important one, and this finding could imply that women-run enterprises were more likely to foster that relationship through trainings and other types of support, or perhaps that enterprises with inclusive hiring practices may also place emphasis on supporting their suppliers. There is also likely a connection between greater rates of female-run businesses, greater levels of female suppliers, and the likelihood of supporting those suppliers if both parties are largely female.</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29</a:t>
            </a:fld>
            <a:endParaRPr lang="en-US"/>
          </a:p>
        </p:txBody>
      </p:sp>
    </p:spTree>
    <p:extLst>
      <p:ext uri="{BB962C8B-B14F-4D97-AF65-F5344CB8AC3E}">
        <p14:creationId xmlns:p14="http://schemas.microsoft.com/office/powerpoint/2010/main" val="2322931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To insert your implementing partner </a:t>
            </a:r>
            <a:r>
              <a:rPr lang="en-US" b="1"/>
              <a:t>institutional</a:t>
            </a:r>
            <a:r>
              <a:rPr lang="en-US"/>
              <a:t> logo, go to View</a:t>
            </a:r>
            <a:r>
              <a:rPr lang="en-US" baseline="0"/>
              <a:t> &gt;&gt; Slide Master, and replace the gray box with your logo, placing it to the right of the USAID logo at the bottom. No text or partner logos can be placed within the upper blue banner.</a:t>
            </a:r>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154D62-D7A5-D248-8B93-7A8623E1000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23332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Looked at relationships as well as partnerships to assess cooperation</a:t>
            </a:r>
          </a:p>
        </p:txBody>
      </p:sp>
      <p:sp>
        <p:nvSpPr>
          <p:cNvPr id="4" name="Slide Number Placeholder 3"/>
          <p:cNvSpPr>
            <a:spLocks noGrp="1"/>
          </p:cNvSpPr>
          <p:nvPr>
            <p:ph type="sldNum" sz="quarter" idx="5"/>
          </p:nvPr>
        </p:nvSpPr>
        <p:spPr/>
        <p:txBody>
          <a:bodyPr/>
          <a:lstStyle/>
          <a:p>
            <a:fld id="{F92264AB-CD44-424A-BFD7-E0494A32DCFA}" type="slidenum">
              <a:rPr lang="en-US" smtClean="0"/>
              <a:t>34</a:t>
            </a:fld>
            <a:endParaRPr lang="en-US"/>
          </a:p>
        </p:txBody>
      </p:sp>
    </p:spTree>
    <p:extLst>
      <p:ext uri="{BB962C8B-B14F-4D97-AF65-F5344CB8AC3E}">
        <p14:creationId xmlns:p14="http://schemas.microsoft.com/office/powerpoint/2010/main" val="31907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strong levels of cooperation that exist within supply chains should make facilitating new technologies and business models through lead firms easier. </a:t>
            </a:r>
          </a:p>
        </p:txBody>
      </p:sp>
      <p:sp>
        <p:nvSpPr>
          <p:cNvPr id="4" name="Slide Number Placeholder 3"/>
          <p:cNvSpPr>
            <a:spLocks noGrp="1"/>
          </p:cNvSpPr>
          <p:nvPr>
            <p:ph type="sldNum" sz="quarter" idx="5"/>
          </p:nvPr>
        </p:nvSpPr>
        <p:spPr/>
        <p:txBody>
          <a:bodyPr/>
          <a:lstStyle/>
          <a:p>
            <a:fld id="{F92264AB-CD44-424A-BFD7-E0494A32DCFA}" type="slidenum">
              <a:rPr lang="en-US" smtClean="0"/>
              <a:t>36</a:t>
            </a:fld>
            <a:endParaRPr lang="en-US"/>
          </a:p>
        </p:txBody>
      </p:sp>
    </p:spTree>
    <p:extLst>
      <p:ext uri="{BB962C8B-B14F-4D97-AF65-F5344CB8AC3E}">
        <p14:creationId xmlns:p14="http://schemas.microsoft.com/office/powerpoint/2010/main" val="33344783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study considered relationships with customers and suppliers, innovation, investments in business development services, and access to finance to assess business strategy</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Of the 64 enterprises saying they have not paid for external business development services, 44% simply stated they have not had use for them. Overall, enterprises reported being satisfied with the BDS acquired, though enterprises said they were not satisfied with 20% of the 60 total services provided.</a:t>
            </a:r>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37</a:t>
            </a:fld>
            <a:endParaRPr lang="en-US"/>
          </a:p>
        </p:txBody>
      </p:sp>
    </p:spTree>
    <p:extLst>
      <p:ext uri="{BB962C8B-B14F-4D97-AF65-F5344CB8AC3E}">
        <p14:creationId xmlns:p14="http://schemas.microsoft.com/office/powerpoint/2010/main" val="16235066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study looked at numbers and relationships with suppliers and customers as well as a key resilience indicator of confidence in overcoming supply and demand-side shocks</a:t>
            </a:r>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41</a:t>
            </a:fld>
            <a:endParaRPr lang="en-US"/>
          </a:p>
        </p:txBody>
      </p:sp>
    </p:spTree>
    <p:extLst>
      <p:ext uri="{BB962C8B-B14F-4D97-AF65-F5344CB8AC3E}">
        <p14:creationId xmlns:p14="http://schemas.microsoft.com/office/powerpoint/2010/main" val="660584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asked questions to assess indicators of connectivity both in terms of type and quality of interactions.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These delays in payments would indicate higher levels of trust between buyers and suppliers. At the same time, they also pose a potential concern that financial flows could be constraining commodity purchases due to a lack of operating capital. This is a potential area for the AFDA team to investigate further. </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43</a:t>
            </a:fld>
            <a:endParaRPr lang="en-US"/>
          </a:p>
        </p:txBody>
      </p:sp>
    </p:spTree>
    <p:extLst>
      <p:ext uri="{BB962C8B-B14F-4D97-AF65-F5344CB8AC3E}">
        <p14:creationId xmlns:p14="http://schemas.microsoft.com/office/powerpoint/2010/main" val="17086764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Power</a:t>
            </a:r>
            <a:r>
              <a:rPr lang="en-US" sz="1200" b="1" kern="1200">
                <a:solidFill>
                  <a:schemeClr val="tx1"/>
                </a:solidFill>
                <a:effectLst/>
                <a:latin typeface="+mn-lt"/>
                <a:ea typeface="+mn-ea"/>
                <a:cs typeface="+mn-cs"/>
              </a:rPr>
              <a:t> </a:t>
            </a:r>
            <a:r>
              <a:rPr lang="en-US" sz="1200" kern="1200">
                <a:solidFill>
                  <a:schemeClr val="tx1"/>
                </a:solidFill>
                <a:effectLst/>
                <a:latin typeface="+mn-lt"/>
                <a:ea typeface="+mn-ea"/>
                <a:cs typeface="+mn-cs"/>
              </a:rPr>
              <a:t>was measured by inquiring about levels of pricing power as well as power to influence the business enabling environment.</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46</a:t>
            </a:fld>
            <a:endParaRPr lang="en-US"/>
          </a:p>
        </p:txBody>
      </p:sp>
    </p:spTree>
    <p:extLst>
      <p:ext uri="{BB962C8B-B14F-4D97-AF65-F5344CB8AC3E}">
        <p14:creationId xmlns:p14="http://schemas.microsoft.com/office/powerpoint/2010/main" val="3674190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could ask key stakeholders to discuss our findings or hypotheses? - Such as What do you think about these findings? Do you agree?</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49</a:t>
            </a:fld>
            <a:endParaRPr lang="en-US"/>
          </a:p>
        </p:txBody>
      </p:sp>
    </p:spTree>
    <p:extLst>
      <p:ext uri="{BB962C8B-B14F-4D97-AF65-F5344CB8AC3E}">
        <p14:creationId xmlns:p14="http://schemas.microsoft.com/office/powerpoint/2010/main" val="3598743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To insert your implementing partner </a:t>
            </a:r>
            <a:r>
              <a:rPr lang="en-US" b="1"/>
              <a:t>institutional</a:t>
            </a:r>
            <a:r>
              <a:rPr lang="en-US"/>
              <a:t> logo, go to View</a:t>
            </a:r>
            <a:r>
              <a:rPr lang="en-US" baseline="0"/>
              <a:t> &gt;&gt; Slide Master, and replace the gray box with your logo, placing it to the right of the USAID logo at the bottom. No text or partner logos can be placed within the upper blue banner.</a:t>
            </a:r>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154D62-D7A5-D248-8B93-7A8623E1000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4386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a:t>
            </a:r>
            <a:endParaRPr lang="en-US"/>
          </a:p>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2342333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One we have prioritized the most important indicators we can then move from validation to testing.</a:t>
            </a:r>
          </a:p>
        </p:txBody>
      </p:sp>
      <p:sp>
        <p:nvSpPr>
          <p:cNvPr id="4" name="Slide Number Placeholder 3"/>
          <p:cNvSpPr>
            <a:spLocks noGrp="1"/>
          </p:cNvSpPr>
          <p:nvPr>
            <p:ph type="sldNum" sz="quarter" idx="5"/>
          </p:nvPr>
        </p:nvSpPr>
        <p:spPr/>
        <p:txBody>
          <a:bodyPr/>
          <a:lstStyle/>
          <a:p>
            <a:fld id="{F92264AB-CD44-424A-BFD7-E0494A32DCFA}" type="slidenum">
              <a:rPr lang="en-US" smtClean="0"/>
              <a:t>6</a:t>
            </a:fld>
            <a:endParaRPr lang="en-US"/>
          </a:p>
        </p:txBody>
      </p:sp>
    </p:spTree>
    <p:extLst>
      <p:ext uri="{BB962C8B-B14F-4D97-AF65-F5344CB8AC3E}">
        <p14:creationId xmlns:p14="http://schemas.microsoft.com/office/powerpoint/2010/main" val="4263377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7</a:t>
            </a:fld>
            <a:endParaRPr lang="en-US"/>
          </a:p>
        </p:txBody>
      </p:sp>
    </p:spTree>
    <p:extLst>
      <p:ext uri="{BB962C8B-B14F-4D97-AF65-F5344CB8AC3E}">
        <p14:creationId xmlns:p14="http://schemas.microsoft.com/office/powerpoint/2010/main" val="2312270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400" b="1"/>
              <a:t>Nine survey questions representing competitiveness, resilience, and inclusion</a:t>
            </a:r>
          </a:p>
          <a:p>
            <a:pPr marL="0" indent="-285115">
              <a:buNone/>
            </a:pPr>
            <a:endParaRPr lang="en-US" sz="2400" b="1"/>
          </a:p>
          <a:p>
            <a:pPr marL="913765" lvl="2">
              <a:buFont typeface="Wingdings" panose="020B0604020202020204" pitchFamily="34" charset="0"/>
              <a:buChar char="Ø"/>
            </a:pPr>
            <a:endParaRPr lang="en-US">
              <a:latin typeface="Arial"/>
              <a:cs typeface="Arial"/>
            </a:endParaRP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9</a:t>
            </a:fld>
            <a:endParaRPr lang="en-US"/>
          </a:p>
        </p:txBody>
      </p:sp>
    </p:spTree>
    <p:extLst>
      <p:ext uri="{BB962C8B-B14F-4D97-AF65-F5344CB8AC3E}">
        <p14:creationId xmlns:p14="http://schemas.microsoft.com/office/powerpoint/2010/main" val="2958074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total, 100 market actors were surveyed representing micro, small, medium, and large enterprises in AFDA’s prioritized agricultural sectors and targeted states and regions</a:t>
            </a:r>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11</a:t>
            </a:fld>
            <a:endParaRPr lang="en-US"/>
          </a:p>
        </p:txBody>
      </p:sp>
    </p:spTree>
    <p:extLst>
      <p:ext uri="{BB962C8B-B14F-4D97-AF65-F5344CB8AC3E}">
        <p14:creationId xmlns:p14="http://schemas.microsoft.com/office/powerpoint/2010/main" val="1954255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-45% involved in farming. </a:t>
            </a:r>
            <a:r>
              <a:rPr lang="en-US" sz="1200" kern="1200">
                <a:solidFill>
                  <a:schemeClr val="tx1"/>
                </a:solidFill>
                <a:effectLst/>
                <a:latin typeface="+mn-lt"/>
                <a:ea typeface="+mn-ea"/>
                <a:cs typeface="+mn-cs"/>
              </a:rPr>
              <a:t>For 30% of the 100 enterprises, farming was the sole source of income; 15% of respondents’ income comes from farming and at least one additional type of enterprise</a:t>
            </a:r>
          </a:p>
          <a:p>
            <a:r>
              <a:rPr lang="en-US" sz="1200" kern="1200">
                <a:solidFill>
                  <a:schemeClr val="tx1"/>
                </a:solidFill>
                <a:effectLst/>
                <a:latin typeface="+mn-lt"/>
                <a:ea typeface="+mn-ea"/>
                <a:cs typeface="+mn-cs"/>
              </a:rPr>
              <a:t>-55% of respondents represented at least one type of non-farm, agricultural enterprise</a:t>
            </a:r>
          </a:p>
          <a:p>
            <a:endParaRPr lang="en-US"/>
          </a:p>
        </p:txBody>
      </p:sp>
      <p:sp>
        <p:nvSpPr>
          <p:cNvPr id="4" name="Slide Number Placeholder 3"/>
          <p:cNvSpPr>
            <a:spLocks noGrp="1"/>
          </p:cNvSpPr>
          <p:nvPr>
            <p:ph type="sldNum" sz="quarter" idx="5"/>
          </p:nvPr>
        </p:nvSpPr>
        <p:spPr/>
        <p:txBody>
          <a:bodyPr/>
          <a:lstStyle/>
          <a:p>
            <a:fld id="{F92264AB-CD44-424A-BFD7-E0494A32DCFA}" type="slidenum">
              <a:rPr lang="en-US" smtClean="0"/>
              <a:t>12</a:t>
            </a:fld>
            <a:endParaRPr lang="en-US"/>
          </a:p>
        </p:txBody>
      </p:sp>
    </p:spTree>
    <p:extLst>
      <p:ext uri="{BB962C8B-B14F-4D97-AF65-F5344CB8AC3E}">
        <p14:creationId xmlns:p14="http://schemas.microsoft.com/office/powerpoint/2010/main" val="4089550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a:solidFill>
                  <a:schemeClr val="tx1"/>
                </a:solidFill>
                <a:effectLst/>
                <a:latin typeface="+mn-lt"/>
                <a:ea typeface="+mn-ea"/>
                <a:cs typeface="+mn-cs"/>
              </a:rPr>
              <a:t>female-owned enterprises, youth-owned enterprises were not more prevalent in one sector, or size or type of business.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a:solidFill>
                  <a:schemeClr val="tx1"/>
                </a:solidFill>
                <a:effectLst/>
                <a:latin typeface="+mn-lt"/>
                <a:ea typeface="+mn-ea"/>
                <a:cs typeface="+mn-cs"/>
              </a:rPr>
              <a:t>Room for improvement with female ownership.</a:t>
            </a:r>
          </a:p>
          <a:p>
            <a:endParaRPr lang="en-US"/>
          </a:p>
          <a:p>
            <a:r>
              <a:rPr lang="en-US"/>
              <a:t>-</a:t>
            </a:r>
            <a:r>
              <a:rPr lang="en-US" sz="1200" b="0" i="0" kern="1200">
                <a:solidFill>
                  <a:schemeClr val="tx1"/>
                </a:solidFill>
                <a:effectLst/>
                <a:latin typeface="+mn-lt"/>
                <a:ea typeface="+mn-ea"/>
                <a:cs typeface="+mn-cs"/>
              </a:rPr>
              <a:t>The average age of the enterprises is 16.9 years old; almost one-third are fewer than 5 years old (31%), almost half are between 6-25 years old (46%), and the remainder are over 25 years old (23%). </a:t>
            </a:r>
            <a:endParaRPr lang="en-US" b="0" i="0"/>
          </a:p>
        </p:txBody>
      </p:sp>
      <p:sp>
        <p:nvSpPr>
          <p:cNvPr id="4" name="Slide Number Placeholder 3"/>
          <p:cNvSpPr>
            <a:spLocks noGrp="1"/>
          </p:cNvSpPr>
          <p:nvPr>
            <p:ph type="sldNum" sz="quarter" idx="5"/>
          </p:nvPr>
        </p:nvSpPr>
        <p:spPr/>
        <p:txBody>
          <a:bodyPr/>
          <a:lstStyle/>
          <a:p>
            <a:fld id="{F92264AB-CD44-424A-BFD7-E0494A32DCFA}" type="slidenum">
              <a:rPr lang="en-US" smtClean="0"/>
              <a:t>13</a:t>
            </a:fld>
            <a:endParaRPr lang="en-US"/>
          </a:p>
        </p:txBody>
      </p:sp>
    </p:spTree>
    <p:extLst>
      <p:ext uri="{BB962C8B-B14F-4D97-AF65-F5344CB8AC3E}">
        <p14:creationId xmlns:p14="http://schemas.microsoft.com/office/powerpoint/2010/main" val="21396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4" y="1122364"/>
            <a:ext cx="9144001"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4" y="3602038"/>
            <a:ext cx="9144001" cy="1655762"/>
          </a:xfrm>
        </p:spPr>
        <p:txBody>
          <a:bodyPr/>
          <a:lstStyle>
            <a:lvl1pPr marL="0" indent="0" algn="ctr">
              <a:buNone/>
              <a:defRPr sz="1801"/>
            </a:lvl1pPr>
            <a:lvl2pPr marL="342882" indent="0" algn="ctr">
              <a:buNone/>
              <a:defRPr sz="1500"/>
            </a:lvl2pPr>
            <a:lvl3pPr marL="685768" indent="0" algn="ctr">
              <a:buNone/>
              <a:defRPr sz="1351"/>
            </a:lvl3pPr>
            <a:lvl4pPr marL="1028650" indent="0" algn="ctr">
              <a:buNone/>
              <a:defRPr sz="1200"/>
            </a:lvl4pPr>
            <a:lvl5pPr marL="1371535" indent="0" algn="ctr">
              <a:buNone/>
              <a:defRPr sz="1200"/>
            </a:lvl5pPr>
            <a:lvl6pPr marL="1714417" indent="0" algn="ctr">
              <a:buNone/>
              <a:defRPr sz="1200"/>
            </a:lvl6pPr>
            <a:lvl7pPr marL="2057299" indent="0" algn="ctr">
              <a:buNone/>
              <a:defRPr sz="1200"/>
            </a:lvl7pPr>
            <a:lvl8pPr marL="2400183" indent="0" algn="ctr">
              <a:buNone/>
              <a:defRPr sz="1200"/>
            </a:lvl8pPr>
            <a:lvl9pPr marL="2743066"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5" name="Footer Placeholder 4"/>
          <p:cNvSpPr>
            <a:spLocks noGrp="1"/>
          </p:cNvSpPr>
          <p:nvPr>
            <p:ph type="ftr" sz="quarter" idx="11"/>
          </p:nvPr>
        </p:nvSpPr>
        <p:spPr>
          <a:xfrm>
            <a:off x="4038601" y="6356357"/>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909496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5" name="Footer Placeholder 4"/>
          <p:cNvSpPr>
            <a:spLocks noGrp="1"/>
          </p:cNvSpPr>
          <p:nvPr>
            <p:ph type="ftr" sz="quarter" idx="11"/>
          </p:nvPr>
        </p:nvSpPr>
        <p:spPr>
          <a:xfrm>
            <a:off x="4038601" y="6356357"/>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369445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3" y="365126"/>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6"/>
            <a:ext cx="773429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5" name="Footer Placeholder 4"/>
          <p:cNvSpPr>
            <a:spLocks noGrp="1"/>
          </p:cNvSpPr>
          <p:nvPr>
            <p:ph type="ftr" sz="quarter" idx="11"/>
          </p:nvPr>
        </p:nvSpPr>
        <p:spPr>
          <a:xfrm>
            <a:off x="4038601" y="6356357"/>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4254181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97388" y="1156447"/>
            <a:ext cx="109728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17039" y="2087563"/>
            <a:ext cx="10801351" cy="3291840"/>
          </a:xfrm>
          <a:prstGeom prst="rect">
            <a:avLst/>
          </a:prstGeom>
        </p:spPr>
        <p:txBody>
          <a:bodyPr/>
          <a:lstStyle>
            <a:lvl1pPr marL="0" indent="0">
              <a:buNone/>
              <a:defRPr sz="1801">
                <a:latin typeface="Arial" panose="020B0604020202020204" pitchFamily="34" charset="0"/>
                <a:cs typeface="Arial" panose="020B0604020202020204" pitchFamily="34" charset="0"/>
              </a:defRPr>
            </a:lvl1pPr>
            <a:lvl2pPr marL="457179" indent="0">
              <a:buNone/>
              <a:defRPr>
                <a:latin typeface="Arial" panose="020B0604020202020204" pitchFamily="34" charset="0"/>
                <a:cs typeface="Arial" panose="020B0604020202020204" pitchFamily="34" charset="0"/>
              </a:defRPr>
            </a:lvl2pPr>
            <a:lvl3pPr marL="914356" indent="0">
              <a:buNone/>
              <a:defRPr>
                <a:latin typeface="Arial" panose="020B0604020202020204" pitchFamily="34" charset="0"/>
                <a:cs typeface="Arial" panose="020B0604020202020204" pitchFamily="34" charset="0"/>
              </a:defRPr>
            </a:lvl3pPr>
            <a:lvl4pPr marL="1371535" indent="0">
              <a:buNone/>
              <a:defRPr>
                <a:latin typeface="Arial" panose="020B0604020202020204" pitchFamily="34" charset="0"/>
                <a:cs typeface="Arial" panose="020B0604020202020204" pitchFamily="34" charset="0"/>
              </a:defRPr>
            </a:lvl4pPr>
            <a:lvl5pPr marL="1828712"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Tree>
    <p:extLst>
      <p:ext uri="{BB962C8B-B14F-4D97-AF65-F5344CB8AC3E}">
        <p14:creationId xmlns:p14="http://schemas.microsoft.com/office/powerpoint/2010/main" val="3454896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5" name="Text Placeholder 14"/>
          <p:cNvSpPr>
            <a:spLocks noGrp="1"/>
          </p:cNvSpPr>
          <p:nvPr>
            <p:ph type="body" sz="quarter" idx="12" hasCustomPrompt="1"/>
          </p:nvPr>
        </p:nvSpPr>
        <p:spPr>
          <a:xfrm>
            <a:off x="617143" y="5723099"/>
            <a:ext cx="6697135" cy="260350"/>
          </a:xfrm>
          <a:prstGeom prst="rect">
            <a:avLst/>
          </a:prstGeom>
        </p:spPr>
        <p:txBody>
          <a:bodyPr/>
          <a:lstStyle>
            <a:lvl1pPr marL="0" indent="0">
              <a:buNone/>
              <a:defRPr sz="1001" i="1" baseline="0">
                <a:solidFill>
                  <a:schemeClr val="bg1"/>
                </a:solidFill>
                <a:latin typeface="Arial" panose="020B0604020202020204" pitchFamily="34" charset="0"/>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3" y="5175087"/>
            <a:ext cx="10915652" cy="268287"/>
          </a:xfrm>
          <a:prstGeom prst="rect">
            <a:avLst/>
          </a:prstGeom>
        </p:spPr>
        <p:txBody>
          <a:bodyPr/>
          <a:lstStyle>
            <a:lvl1pPr marL="0" indent="0">
              <a:buNone/>
              <a:defRPr sz="1500" b="1" baseline="0">
                <a:solidFill>
                  <a:schemeClr val="bg1"/>
                </a:solidFill>
                <a:latin typeface="Arial" panose="020B0604020202020204" pitchFamily="34" charset="0"/>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1"/>
            <a:ext cx="9453035" cy="1195388"/>
          </a:xfrm>
          <a:prstGeom prst="rect">
            <a:avLst/>
          </a:prstGeom>
        </p:spPr>
        <p:txBody>
          <a:bodyPr/>
          <a:lstStyle>
            <a:lvl1pPr marL="0" indent="0" algn="ctr">
              <a:buNone/>
              <a:defRPr sz="3401" baseline="0">
                <a:solidFill>
                  <a:schemeClr val="bg1">
                    <a:lumMod val="85000"/>
                  </a:schemeClr>
                </a:solidFill>
                <a:latin typeface="Arial" panose="020B0604020202020204" pitchFamily="34" charset="0"/>
                <a:cs typeface="Arial" panose="020B0604020202020204" pitchFamily="34" charset="0"/>
              </a:defRPr>
            </a:lvl1pPr>
          </a:lstStyle>
          <a:p>
            <a:pPr lvl="0"/>
            <a:r>
              <a:rPr lang="en-US"/>
              <a:t>TITLE OF PRESENTATION GOES HERE AND HERE</a:t>
            </a:r>
          </a:p>
        </p:txBody>
      </p:sp>
    </p:spTree>
    <p:extLst>
      <p:ext uri="{BB962C8B-B14F-4D97-AF65-F5344CB8AC3E}">
        <p14:creationId xmlns:p14="http://schemas.microsoft.com/office/powerpoint/2010/main" val="2691641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2712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7"/>
            <a:ext cx="109728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243114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195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97388" y="1156447"/>
            <a:ext cx="109728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17039" y="2087563"/>
            <a:ext cx="10801351" cy="3291840"/>
          </a:xfrm>
          <a:prstGeom prst="rect">
            <a:avLst/>
          </a:prstGeom>
        </p:spPr>
        <p:txBody>
          <a:bodyPr/>
          <a:lstStyle>
            <a:lvl1pPr marL="0" indent="0">
              <a:buNone/>
              <a:defRPr sz="1801">
                <a:latin typeface="Arial" panose="020B0604020202020204" pitchFamily="34" charset="0"/>
                <a:cs typeface="Arial" panose="020B0604020202020204" pitchFamily="34" charset="0"/>
              </a:defRPr>
            </a:lvl1pPr>
            <a:lvl2pPr marL="457179" indent="0">
              <a:buNone/>
              <a:defRPr>
                <a:latin typeface="Arial" panose="020B0604020202020204" pitchFamily="34" charset="0"/>
                <a:cs typeface="Arial" panose="020B0604020202020204" pitchFamily="34" charset="0"/>
              </a:defRPr>
            </a:lvl2pPr>
            <a:lvl3pPr marL="914356" indent="0">
              <a:buNone/>
              <a:defRPr>
                <a:latin typeface="Arial" panose="020B0604020202020204" pitchFamily="34" charset="0"/>
                <a:cs typeface="Arial" panose="020B0604020202020204" pitchFamily="34" charset="0"/>
              </a:defRPr>
            </a:lvl3pPr>
            <a:lvl4pPr marL="1371535" indent="0">
              <a:buNone/>
              <a:defRPr>
                <a:latin typeface="Arial" panose="020B0604020202020204" pitchFamily="34" charset="0"/>
                <a:cs typeface="Arial" panose="020B0604020202020204" pitchFamily="34" charset="0"/>
              </a:defRPr>
            </a:lvl4pPr>
            <a:lvl5pPr marL="1828712"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Tree>
    <p:extLst>
      <p:ext uri="{BB962C8B-B14F-4D97-AF65-F5344CB8AC3E}">
        <p14:creationId xmlns:p14="http://schemas.microsoft.com/office/powerpoint/2010/main" val="701249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97388" y="1156447"/>
            <a:ext cx="109728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9" y="2087563"/>
            <a:ext cx="10801351" cy="3291840"/>
          </a:xfrm>
          <a:prstGeom prst="rect">
            <a:avLst/>
          </a:prstGeom>
        </p:spPr>
        <p:txBody>
          <a:bodyPr/>
          <a:lstStyle>
            <a:lvl1pPr marL="285737" marR="0" indent="-285737" algn="l" defTabSz="457179"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1" kern="1200" dirty="0" smtClean="0">
                <a:solidFill>
                  <a:schemeClr val="tx1"/>
                </a:solidFill>
                <a:latin typeface="Arial"/>
                <a:ea typeface="+mn-ea"/>
                <a:cs typeface="Arial"/>
              </a:defRPr>
            </a:lvl1pPr>
            <a:lvl2pPr marL="457179" indent="0">
              <a:buNone/>
              <a:defRPr>
                <a:latin typeface="Arial" panose="020B0604020202020204" pitchFamily="34" charset="0"/>
                <a:cs typeface="Arial" panose="020B0604020202020204" pitchFamily="34" charset="0"/>
              </a:defRPr>
            </a:lvl2pPr>
            <a:lvl3pPr marL="914356" indent="0">
              <a:buNone/>
              <a:defRPr>
                <a:latin typeface="Arial" panose="020B0604020202020204" pitchFamily="34" charset="0"/>
                <a:cs typeface="Arial" panose="020B0604020202020204" pitchFamily="34" charset="0"/>
              </a:defRPr>
            </a:lvl3pPr>
            <a:lvl4pPr marL="1371535" indent="0">
              <a:buNone/>
              <a:defRPr>
                <a:latin typeface="Arial" panose="020B0604020202020204" pitchFamily="34" charset="0"/>
                <a:cs typeface="Arial" panose="020B0604020202020204" pitchFamily="34" charset="0"/>
              </a:defRPr>
            </a:lvl4pPr>
            <a:lvl5pPr marL="1828712"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Tree>
    <p:extLst>
      <p:ext uri="{BB962C8B-B14F-4D97-AF65-F5344CB8AC3E}">
        <p14:creationId xmlns:p14="http://schemas.microsoft.com/office/powerpoint/2010/main" val="40817655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97388" y="1156447"/>
            <a:ext cx="109728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17039" y="2388787"/>
            <a:ext cx="10801351" cy="3291840"/>
          </a:xfrm>
          <a:prstGeom prst="rect">
            <a:avLst/>
          </a:prstGeom>
        </p:spPr>
        <p:txBody>
          <a:bodyPr/>
          <a:lstStyle>
            <a:lvl1pPr marL="285737" marR="0" indent="-285737" algn="l" defTabSz="457179"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1" kern="1200" dirty="0" smtClean="0">
                <a:solidFill>
                  <a:schemeClr val="tx1"/>
                </a:solidFill>
                <a:latin typeface="Arial"/>
                <a:ea typeface="+mn-ea"/>
                <a:cs typeface="Arial"/>
              </a:defRPr>
            </a:lvl1pPr>
            <a:lvl2pPr marL="457179" indent="0">
              <a:buNone/>
              <a:defRPr>
                <a:latin typeface="Arial" panose="020B0604020202020204" pitchFamily="34" charset="0"/>
                <a:cs typeface="Arial" panose="020B0604020202020204" pitchFamily="34" charset="0"/>
              </a:defRPr>
            </a:lvl2pPr>
            <a:lvl3pPr marL="914356" indent="0">
              <a:buNone/>
              <a:defRPr>
                <a:latin typeface="Arial" panose="020B0604020202020204" pitchFamily="34" charset="0"/>
                <a:cs typeface="Arial" panose="020B0604020202020204" pitchFamily="34" charset="0"/>
              </a:defRPr>
            </a:lvl3pPr>
            <a:lvl4pPr marL="1371535" indent="0">
              <a:buNone/>
              <a:defRPr>
                <a:latin typeface="Arial" panose="020B0604020202020204" pitchFamily="34" charset="0"/>
                <a:cs typeface="Arial" panose="020B0604020202020204" pitchFamily="34" charset="0"/>
              </a:defRPr>
            </a:lvl4pPr>
            <a:lvl5pPr marL="1828712"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
        <p:nvSpPr>
          <p:cNvPr id="14" name="Text Placeholder 13"/>
          <p:cNvSpPr>
            <a:spLocks noGrp="1"/>
          </p:cNvSpPr>
          <p:nvPr>
            <p:ph type="body" sz="quarter" idx="11" hasCustomPrompt="1"/>
          </p:nvPr>
        </p:nvSpPr>
        <p:spPr>
          <a:xfrm>
            <a:off x="688638" y="1903419"/>
            <a:ext cx="10871201" cy="452437"/>
          </a:xfrm>
          <a:prstGeom prst="rect">
            <a:avLst/>
          </a:prstGeom>
        </p:spPr>
        <p:txBody>
          <a:bodyPr/>
          <a:lstStyle>
            <a:lvl1pPr marL="0" indent="0">
              <a:buNone/>
              <a:defRPr sz="2100" b="1" baseline="0">
                <a:solidFill>
                  <a:srgbClr val="D37D28"/>
                </a:solidFill>
                <a:latin typeface="Arial" panose="020B0604020202020204" pitchFamily="34" charset="0"/>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1921220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5" name="Footer Placeholder 4"/>
          <p:cNvSpPr>
            <a:spLocks noGrp="1"/>
          </p:cNvSpPr>
          <p:nvPr>
            <p:ph type="ftr" sz="quarter" idx="11"/>
          </p:nvPr>
        </p:nvSpPr>
        <p:spPr>
          <a:xfrm>
            <a:off x="4038601" y="6356357"/>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1283856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er, bulleted list, and photo">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97388" y="1156447"/>
            <a:ext cx="109728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02217" y="2205038"/>
            <a:ext cx="5825067" cy="3840162"/>
          </a:xfrm>
          <a:prstGeom prst="rect">
            <a:avLst/>
          </a:prstGeom>
        </p:spPr>
        <p:txBody>
          <a:bodyPr/>
          <a:lstStyle>
            <a:lvl1pPr>
              <a:defRPr sz="1801">
                <a:latin typeface="Arial" panose="020B0604020202020204" pitchFamily="34" charset="0"/>
                <a:cs typeface="Arial" panose="020B0604020202020204" pitchFamily="34" charset="0"/>
              </a:defRPr>
            </a:lvl1pPr>
          </a:lstStyle>
          <a:p>
            <a:pPr lvl="0"/>
            <a:r>
              <a:rPr lang="en-US"/>
              <a:t>Click to edit Master</a:t>
            </a:r>
          </a:p>
        </p:txBody>
      </p:sp>
      <p:sp>
        <p:nvSpPr>
          <p:cNvPr id="10" name="Picture Placeholder 9"/>
          <p:cNvSpPr>
            <a:spLocks noGrp="1"/>
          </p:cNvSpPr>
          <p:nvPr>
            <p:ph type="pic" sz="quarter" idx="11"/>
          </p:nvPr>
        </p:nvSpPr>
        <p:spPr>
          <a:xfrm>
            <a:off x="7100025" y="2204870"/>
            <a:ext cx="4459817" cy="3679564"/>
          </a:xfrm>
          <a:prstGeom prst="rect">
            <a:avLst/>
          </a:prstGeom>
        </p:spPr>
        <p:txBody>
          <a:bodyPr/>
          <a:lstStyle/>
          <a:p>
            <a:endParaRPr lang="en-US"/>
          </a:p>
        </p:txBody>
      </p:sp>
    </p:spTree>
    <p:extLst>
      <p:ext uri="{BB962C8B-B14F-4D97-AF65-F5344CB8AC3E}">
        <p14:creationId xmlns:p14="http://schemas.microsoft.com/office/powerpoint/2010/main" val="2283562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er, subhead in parens, bulleted list">
    <p:spTree>
      <p:nvGrpSpPr>
        <p:cNvPr id="1" name=""/>
        <p:cNvGrpSpPr/>
        <p:nvPr/>
      </p:nvGrpSpPr>
      <p:grpSpPr>
        <a:xfrm>
          <a:off x="0" y="0"/>
          <a:ext cx="0" cy="0"/>
          <a:chOff x="0" y="0"/>
          <a:chExt cx="0" cy="0"/>
        </a:xfrm>
      </p:grpSpPr>
      <p:sp>
        <p:nvSpPr>
          <p:cNvPr id="11" name="Text Placeholder 7"/>
          <p:cNvSpPr>
            <a:spLocks noGrp="1"/>
          </p:cNvSpPr>
          <p:nvPr>
            <p:ph type="body" sz="quarter" idx="10"/>
          </p:nvPr>
        </p:nvSpPr>
        <p:spPr>
          <a:xfrm>
            <a:off x="817039" y="2388787"/>
            <a:ext cx="10801351" cy="3291840"/>
          </a:xfrm>
          <a:prstGeom prst="rect">
            <a:avLst/>
          </a:prstGeom>
        </p:spPr>
        <p:txBody>
          <a:bodyPr/>
          <a:lstStyle>
            <a:lvl1pPr marL="285737" indent="-285737">
              <a:buFont typeface="Arial" panose="020B0604020202020204" pitchFamily="34" charset="0"/>
              <a:buChar char="•"/>
              <a:defRPr sz="1801">
                <a:latin typeface="Arial" panose="020B0604020202020204" pitchFamily="34" charset="0"/>
                <a:cs typeface="Arial" panose="020B0604020202020204" pitchFamily="34" charset="0"/>
              </a:defRPr>
            </a:lvl1pPr>
            <a:lvl2pPr marL="457179" indent="0">
              <a:buNone/>
              <a:defRPr>
                <a:latin typeface="Arial" panose="020B0604020202020204" pitchFamily="34" charset="0"/>
                <a:cs typeface="Arial" panose="020B0604020202020204" pitchFamily="34" charset="0"/>
              </a:defRPr>
            </a:lvl2pPr>
            <a:lvl3pPr marL="914356" indent="0">
              <a:buNone/>
              <a:defRPr>
                <a:latin typeface="Arial" panose="020B0604020202020204" pitchFamily="34" charset="0"/>
                <a:cs typeface="Arial" panose="020B0604020202020204" pitchFamily="34" charset="0"/>
              </a:defRPr>
            </a:lvl3pPr>
            <a:lvl4pPr marL="1371535" indent="0">
              <a:buNone/>
              <a:defRPr>
                <a:latin typeface="Arial" panose="020B0604020202020204" pitchFamily="34" charset="0"/>
                <a:cs typeface="Arial" panose="020B0604020202020204" pitchFamily="34" charset="0"/>
              </a:defRPr>
            </a:lvl4pPr>
            <a:lvl5pPr marL="1828712"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
        <p:nvSpPr>
          <p:cNvPr id="12" name="Text Placeholder 13"/>
          <p:cNvSpPr>
            <a:spLocks noGrp="1"/>
          </p:cNvSpPr>
          <p:nvPr>
            <p:ph type="body" sz="quarter" idx="11" hasCustomPrompt="1"/>
          </p:nvPr>
        </p:nvSpPr>
        <p:spPr>
          <a:xfrm>
            <a:off x="688638" y="1699711"/>
            <a:ext cx="10871201" cy="398033"/>
          </a:xfrm>
          <a:prstGeom prst="rect">
            <a:avLst/>
          </a:prstGeom>
        </p:spPr>
        <p:txBody>
          <a:bodyPr/>
          <a:lstStyle>
            <a:lvl1pPr marL="0" marR="0" indent="0" algn="ctr" defTabSz="457179" rtl="0" eaLnBrk="1" fontAlgn="auto" latinLnBrk="0" hangingPunct="1">
              <a:lnSpc>
                <a:spcPts val="2351"/>
              </a:lnSpc>
              <a:spcBef>
                <a:spcPts val="0"/>
              </a:spcBef>
              <a:spcAft>
                <a:spcPts val="0"/>
              </a:spcAft>
              <a:buClrTx/>
              <a:buSzTx/>
              <a:buFontTx/>
              <a:buNone/>
              <a:tabLst/>
              <a:defRPr sz="2100" b="1" baseline="0">
                <a:solidFill>
                  <a:srgbClr val="D37D28"/>
                </a:solidFill>
                <a:latin typeface="Arial" panose="020B0604020202020204" pitchFamily="34" charset="0"/>
                <a:cs typeface="Arial" panose="020B0604020202020204" pitchFamily="34" charset="0"/>
              </a:defRPr>
            </a:lvl1pPr>
          </a:lstStyle>
          <a:p>
            <a:pPr marL="0" marR="0" lvl="0" indent="0" algn="ctr" defTabSz="457179" rtl="0" eaLnBrk="1" fontAlgn="auto" latinLnBrk="0" hangingPunct="1">
              <a:lnSpc>
                <a:spcPts val="2351"/>
              </a:lnSpc>
              <a:spcBef>
                <a:spcPts val="0"/>
              </a:spcBef>
              <a:spcAft>
                <a:spcPts val="0"/>
              </a:spcAft>
              <a:buClrTx/>
              <a:buSzTx/>
              <a:buFontTx/>
              <a:buNone/>
              <a:tabLst/>
              <a:defRPr/>
            </a:pPr>
            <a:r>
              <a:rPr kumimoji="0" lang="en-US" sz="2000" b="0" i="0" u="none" strike="noStrike" kern="1200" cap="none" spc="0" normalizeH="0" baseline="0" noProof="0">
                <a:ln>
                  <a:noFill/>
                </a:ln>
                <a:solidFill>
                  <a:srgbClr val="D37D28"/>
                </a:solidFill>
                <a:effectLst/>
                <a:uLnTx/>
                <a:uFillTx/>
                <a:latin typeface="Arial"/>
                <a:ea typeface="+mn-ea"/>
                <a:cs typeface="Arial"/>
              </a:rPr>
              <a:t>(Parentheses Under Header)</a:t>
            </a:r>
          </a:p>
        </p:txBody>
      </p:sp>
      <p:sp>
        <p:nvSpPr>
          <p:cNvPr id="13" name="Title 1"/>
          <p:cNvSpPr>
            <a:spLocks noGrp="1"/>
          </p:cNvSpPr>
          <p:nvPr>
            <p:ph type="title" hasCustomPrompt="1"/>
          </p:nvPr>
        </p:nvSpPr>
        <p:spPr bwMode="auto">
          <a:xfrm>
            <a:off x="597388" y="1156447"/>
            <a:ext cx="109728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3837613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7"/>
            <a:ext cx="109728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230336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16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3" y="1709745"/>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3" y="4589470"/>
            <a:ext cx="10515600" cy="1500187"/>
          </a:xfrm>
        </p:spPr>
        <p:txBody>
          <a:bodyPr/>
          <a:lstStyle>
            <a:lvl1pPr marL="0" indent="0">
              <a:buNone/>
              <a:defRPr sz="1801">
                <a:solidFill>
                  <a:schemeClr val="tx1">
                    <a:tint val="75000"/>
                  </a:schemeClr>
                </a:solidFill>
              </a:defRPr>
            </a:lvl1pPr>
            <a:lvl2pPr marL="342882" indent="0">
              <a:buNone/>
              <a:defRPr sz="1500">
                <a:solidFill>
                  <a:schemeClr val="tx1">
                    <a:tint val="75000"/>
                  </a:schemeClr>
                </a:solidFill>
              </a:defRPr>
            </a:lvl2pPr>
            <a:lvl3pPr marL="685768" indent="0">
              <a:buNone/>
              <a:defRPr sz="1351">
                <a:solidFill>
                  <a:schemeClr val="tx1">
                    <a:tint val="75000"/>
                  </a:schemeClr>
                </a:solidFill>
              </a:defRPr>
            </a:lvl3pPr>
            <a:lvl4pPr marL="1028650" indent="0">
              <a:buNone/>
              <a:defRPr sz="1200">
                <a:solidFill>
                  <a:schemeClr val="tx1">
                    <a:tint val="75000"/>
                  </a:schemeClr>
                </a:solidFill>
              </a:defRPr>
            </a:lvl4pPr>
            <a:lvl5pPr marL="1371535" indent="0">
              <a:buNone/>
              <a:defRPr sz="1200">
                <a:solidFill>
                  <a:schemeClr val="tx1">
                    <a:tint val="75000"/>
                  </a:schemeClr>
                </a:solidFill>
              </a:defRPr>
            </a:lvl5pPr>
            <a:lvl6pPr marL="1714417" indent="0">
              <a:buNone/>
              <a:defRPr sz="1200">
                <a:solidFill>
                  <a:schemeClr val="tx1">
                    <a:tint val="75000"/>
                  </a:schemeClr>
                </a:solidFill>
              </a:defRPr>
            </a:lvl6pPr>
            <a:lvl7pPr marL="2057299" indent="0">
              <a:buNone/>
              <a:defRPr sz="1200">
                <a:solidFill>
                  <a:schemeClr val="tx1">
                    <a:tint val="75000"/>
                  </a:schemeClr>
                </a:solidFill>
              </a:defRPr>
            </a:lvl7pPr>
            <a:lvl8pPr marL="2400183" indent="0">
              <a:buNone/>
              <a:defRPr sz="1200">
                <a:solidFill>
                  <a:schemeClr val="tx1">
                    <a:tint val="75000"/>
                  </a:schemeClr>
                </a:solidFill>
              </a:defRPr>
            </a:lvl8pPr>
            <a:lvl9pPr marL="2743066"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5" name="Footer Placeholder 4"/>
          <p:cNvSpPr>
            <a:spLocks noGrp="1"/>
          </p:cNvSpPr>
          <p:nvPr>
            <p:ph type="ftr" sz="quarter" idx="11"/>
          </p:nvPr>
        </p:nvSpPr>
        <p:spPr>
          <a:xfrm>
            <a:off x="4038601" y="6356357"/>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341006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6" name="Footer Placeholder 5"/>
          <p:cNvSpPr>
            <a:spLocks noGrp="1"/>
          </p:cNvSpPr>
          <p:nvPr>
            <p:ph type="ftr" sz="quarter" idx="11"/>
          </p:nvPr>
        </p:nvSpPr>
        <p:spPr>
          <a:xfrm>
            <a:off x="4038601" y="6356357"/>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104898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31"/>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1" y="1681164"/>
            <a:ext cx="5157787" cy="823912"/>
          </a:xfrm>
        </p:spPr>
        <p:txBody>
          <a:bodyPr anchor="b"/>
          <a:lstStyle>
            <a:lvl1pPr marL="0" indent="0">
              <a:buNone/>
              <a:defRPr sz="1801" b="1"/>
            </a:lvl1pPr>
            <a:lvl2pPr marL="342882" indent="0">
              <a:buNone/>
              <a:defRPr sz="1500" b="1"/>
            </a:lvl2pPr>
            <a:lvl3pPr marL="685768" indent="0">
              <a:buNone/>
              <a:defRPr sz="1351" b="1"/>
            </a:lvl3pPr>
            <a:lvl4pPr marL="1028650" indent="0">
              <a:buNone/>
              <a:defRPr sz="1200" b="1"/>
            </a:lvl4pPr>
            <a:lvl5pPr marL="1371535" indent="0">
              <a:buNone/>
              <a:defRPr sz="1200" b="1"/>
            </a:lvl5pPr>
            <a:lvl6pPr marL="1714417" indent="0">
              <a:buNone/>
              <a:defRPr sz="1200" b="1"/>
            </a:lvl6pPr>
            <a:lvl7pPr marL="2057299" indent="0">
              <a:buNone/>
              <a:defRPr sz="1200" b="1"/>
            </a:lvl7pPr>
            <a:lvl8pPr marL="2400183" indent="0">
              <a:buNone/>
              <a:defRPr sz="1200" b="1"/>
            </a:lvl8pPr>
            <a:lvl9pPr marL="2743066"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91"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5" y="1681164"/>
            <a:ext cx="5183188" cy="823912"/>
          </a:xfrm>
        </p:spPr>
        <p:txBody>
          <a:bodyPr anchor="b"/>
          <a:lstStyle>
            <a:lvl1pPr marL="0" indent="0">
              <a:buNone/>
              <a:defRPr sz="1801" b="1"/>
            </a:lvl1pPr>
            <a:lvl2pPr marL="342882" indent="0">
              <a:buNone/>
              <a:defRPr sz="1500" b="1"/>
            </a:lvl2pPr>
            <a:lvl3pPr marL="685768" indent="0">
              <a:buNone/>
              <a:defRPr sz="1351" b="1"/>
            </a:lvl3pPr>
            <a:lvl4pPr marL="1028650" indent="0">
              <a:buNone/>
              <a:defRPr sz="1200" b="1"/>
            </a:lvl4pPr>
            <a:lvl5pPr marL="1371535" indent="0">
              <a:buNone/>
              <a:defRPr sz="1200" b="1"/>
            </a:lvl5pPr>
            <a:lvl6pPr marL="1714417" indent="0">
              <a:buNone/>
              <a:defRPr sz="1200" b="1"/>
            </a:lvl6pPr>
            <a:lvl7pPr marL="2057299" indent="0">
              <a:buNone/>
              <a:defRPr sz="1200" b="1"/>
            </a:lvl7pPr>
            <a:lvl8pPr marL="2400183" indent="0">
              <a:buNone/>
              <a:defRPr sz="1200" b="1"/>
            </a:lvl8pPr>
            <a:lvl9pPr marL="2743066"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5"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8" name="Footer Placeholder 7"/>
          <p:cNvSpPr>
            <a:spLocks noGrp="1"/>
          </p:cNvSpPr>
          <p:nvPr>
            <p:ph type="ftr" sz="quarter" idx="11"/>
          </p:nvPr>
        </p:nvSpPr>
        <p:spPr>
          <a:xfrm>
            <a:off x="4038601" y="6356357"/>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239639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4" name="Footer Placeholder 3"/>
          <p:cNvSpPr>
            <a:spLocks noGrp="1"/>
          </p:cNvSpPr>
          <p:nvPr>
            <p:ph type="ftr" sz="quarter" idx="11"/>
          </p:nvPr>
        </p:nvSpPr>
        <p:spPr>
          <a:xfrm>
            <a:off x="4038601" y="6356357"/>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287511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3" name="Footer Placeholder 2"/>
          <p:cNvSpPr>
            <a:spLocks noGrp="1"/>
          </p:cNvSpPr>
          <p:nvPr>
            <p:ph type="ftr" sz="quarter" idx="11"/>
          </p:nvPr>
        </p:nvSpPr>
        <p:spPr>
          <a:xfrm>
            <a:off x="4038601" y="6356357"/>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59197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90" y="987432"/>
            <a:ext cx="6172199" cy="4873625"/>
          </a:xfrm>
        </p:spPr>
        <p:txBody>
          <a:bodyPr/>
          <a:lstStyle>
            <a:lvl1pPr>
              <a:defRPr sz="2400"/>
            </a:lvl1pPr>
            <a:lvl2pPr>
              <a:defRPr sz="2100"/>
            </a:lvl2pPr>
            <a:lvl3pPr>
              <a:defRPr sz="1801"/>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200"/>
            </a:lvl1pPr>
            <a:lvl2pPr marL="342882" indent="0">
              <a:buNone/>
              <a:defRPr sz="1051"/>
            </a:lvl2pPr>
            <a:lvl3pPr marL="685768" indent="0">
              <a:buNone/>
              <a:defRPr sz="900"/>
            </a:lvl3pPr>
            <a:lvl4pPr marL="1028650" indent="0">
              <a:buNone/>
              <a:defRPr sz="751"/>
            </a:lvl4pPr>
            <a:lvl5pPr marL="1371535" indent="0">
              <a:buNone/>
              <a:defRPr sz="751"/>
            </a:lvl5pPr>
            <a:lvl6pPr marL="1714417" indent="0">
              <a:buNone/>
              <a:defRPr sz="751"/>
            </a:lvl6pPr>
            <a:lvl7pPr marL="2057299" indent="0">
              <a:buNone/>
              <a:defRPr sz="751"/>
            </a:lvl7pPr>
            <a:lvl8pPr marL="2400183" indent="0">
              <a:buNone/>
              <a:defRPr sz="751"/>
            </a:lvl8pPr>
            <a:lvl9pPr marL="2743066" indent="0">
              <a:buNone/>
              <a:defRPr sz="751"/>
            </a:lvl9pPr>
          </a:lstStyle>
          <a:p>
            <a:pPr lvl="0"/>
            <a:r>
              <a:rPr lang="en-US"/>
              <a:t>Click to edit Master text styles</a:t>
            </a:r>
          </a:p>
        </p:txBody>
      </p:sp>
      <p:sp>
        <p:nvSpPr>
          <p:cNvPr id="5" name="Date Placeholder 4"/>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6" name="Footer Placeholder 5"/>
          <p:cNvSpPr>
            <a:spLocks noGrp="1"/>
          </p:cNvSpPr>
          <p:nvPr>
            <p:ph type="ftr" sz="quarter" idx="11"/>
          </p:nvPr>
        </p:nvSpPr>
        <p:spPr>
          <a:xfrm>
            <a:off x="4038601" y="6356357"/>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313719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90" y="987432"/>
            <a:ext cx="6172199" cy="4873625"/>
          </a:xfrm>
        </p:spPr>
        <p:txBody>
          <a:bodyPr/>
          <a:lstStyle>
            <a:lvl1pPr marL="0" indent="0">
              <a:buNone/>
              <a:defRPr sz="2400"/>
            </a:lvl1pPr>
            <a:lvl2pPr marL="342882" indent="0">
              <a:buNone/>
              <a:defRPr sz="2100"/>
            </a:lvl2pPr>
            <a:lvl3pPr marL="685768" indent="0">
              <a:buNone/>
              <a:defRPr sz="1801"/>
            </a:lvl3pPr>
            <a:lvl4pPr marL="1028650" indent="0">
              <a:buNone/>
              <a:defRPr sz="1500"/>
            </a:lvl4pPr>
            <a:lvl5pPr marL="1371535" indent="0">
              <a:buNone/>
              <a:defRPr sz="1500"/>
            </a:lvl5pPr>
            <a:lvl6pPr marL="1714417" indent="0">
              <a:buNone/>
              <a:defRPr sz="1500"/>
            </a:lvl6pPr>
            <a:lvl7pPr marL="2057299" indent="0">
              <a:buNone/>
              <a:defRPr sz="1500"/>
            </a:lvl7pPr>
            <a:lvl8pPr marL="2400183" indent="0">
              <a:buNone/>
              <a:defRPr sz="1500"/>
            </a:lvl8pPr>
            <a:lvl9pPr marL="2743066" indent="0">
              <a:buNone/>
              <a:defRPr sz="1500"/>
            </a:lvl9pPr>
          </a:lstStyle>
          <a:p>
            <a:endParaRPr lang="en-US"/>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200"/>
            </a:lvl1pPr>
            <a:lvl2pPr marL="342882" indent="0">
              <a:buNone/>
              <a:defRPr sz="1051"/>
            </a:lvl2pPr>
            <a:lvl3pPr marL="685768" indent="0">
              <a:buNone/>
              <a:defRPr sz="900"/>
            </a:lvl3pPr>
            <a:lvl4pPr marL="1028650" indent="0">
              <a:buNone/>
              <a:defRPr sz="751"/>
            </a:lvl4pPr>
            <a:lvl5pPr marL="1371535" indent="0">
              <a:buNone/>
              <a:defRPr sz="751"/>
            </a:lvl5pPr>
            <a:lvl6pPr marL="1714417" indent="0">
              <a:buNone/>
              <a:defRPr sz="751"/>
            </a:lvl6pPr>
            <a:lvl7pPr marL="2057299" indent="0">
              <a:buNone/>
              <a:defRPr sz="751"/>
            </a:lvl7pPr>
            <a:lvl8pPr marL="2400183" indent="0">
              <a:buNone/>
              <a:defRPr sz="751"/>
            </a:lvl8pPr>
            <a:lvl9pPr marL="2743066" indent="0">
              <a:buNone/>
              <a:defRPr sz="751"/>
            </a:lvl9pPr>
          </a:lstStyle>
          <a:p>
            <a:pPr lvl="0"/>
            <a:r>
              <a:rPr lang="en-US"/>
              <a:t>Click to edit Master text styles</a:t>
            </a:r>
          </a:p>
        </p:txBody>
      </p:sp>
      <p:sp>
        <p:nvSpPr>
          <p:cNvPr id="5" name="Date Placeholder 4"/>
          <p:cNvSpPr>
            <a:spLocks noGrp="1"/>
          </p:cNvSpPr>
          <p:nvPr>
            <p:ph type="dt" sz="half" idx="10"/>
          </p:nvPr>
        </p:nvSpPr>
        <p:spPr>
          <a:xfrm>
            <a:off x="838204" y="6356357"/>
            <a:ext cx="2743201" cy="365125"/>
          </a:xfrm>
          <a:prstGeom prst="rect">
            <a:avLst/>
          </a:prstGeom>
        </p:spPr>
        <p:txBody>
          <a:bodyPr/>
          <a:lstStyle/>
          <a:p>
            <a:fld id="{2EB8E79F-41F0-47FC-A674-C9A7B48DED28}" type="datetimeFigureOut">
              <a:rPr lang="en-US" smtClean="0"/>
              <a:t>6/29/21</a:t>
            </a:fld>
            <a:endParaRPr lang="en-US"/>
          </a:p>
        </p:txBody>
      </p:sp>
      <p:sp>
        <p:nvSpPr>
          <p:cNvPr id="6" name="Footer Placeholder 5"/>
          <p:cNvSpPr>
            <a:spLocks noGrp="1"/>
          </p:cNvSpPr>
          <p:nvPr>
            <p:ph type="ftr" sz="quarter" idx="11"/>
          </p:nvPr>
        </p:nvSpPr>
        <p:spPr>
          <a:xfrm>
            <a:off x="4038601" y="6356357"/>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4" y="6356357"/>
            <a:ext cx="2743201" cy="365125"/>
          </a:xfrm>
          <a:prstGeom prst="rect">
            <a:avLst/>
          </a:prstGeom>
        </p:spPr>
        <p:txBody>
          <a:bodyPr/>
          <a:lstStyle/>
          <a:p>
            <a:fld id="{13CC7507-AA0B-40FE-B2D2-E45D6B1D1407}" type="slidenum">
              <a:rPr lang="en-US" smtClean="0"/>
              <a:t>‹#›</a:t>
            </a:fld>
            <a:endParaRPr lang="en-US"/>
          </a:p>
        </p:txBody>
      </p:sp>
    </p:spTree>
    <p:extLst>
      <p:ext uri="{BB962C8B-B14F-4D97-AF65-F5344CB8AC3E}">
        <p14:creationId xmlns:p14="http://schemas.microsoft.com/office/powerpoint/2010/main" val="200143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1.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3.png"/><Relationship Id="rId5" Type="http://schemas.openxmlformats.org/officeDocument/2006/relationships/slideLayout" Target="../slideLayouts/slideLayout20.xml"/><Relationship Id="rId10" Type="http://schemas.openxmlformats.org/officeDocument/2006/relationships/image" Target="../media/image2.png"/><Relationship Id="rId4" Type="http://schemas.openxmlformats.org/officeDocument/2006/relationships/slideLayout" Target="../slideLayouts/slideLayout19.xml"/><Relationship Id="rId9"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2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2034541"/>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3629265"/>
            <a:ext cx="10515600" cy="25282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696286"/>
          </a:xfrm>
          <a:prstGeom prst="rect">
            <a:avLst/>
          </a:prstGeom>
          <a:solidFill>
            <a:srgbClr val="009BA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2" rIns="68580" bIns="34292" numCol="1" spcCol="0" rtlCol="0" fromWordArt="0" anchor="ctr" anchorCtr="0" forceAA="0" compatLnSpc="1">
            <a:prstTxWarp prst="textNoShape">
              <a:avLst/>
            </a:prstTxWarp>
            <a:noAutofit/>
          </a:bodyPr>
          <a:lstStyle/>
          <a:p>
            <a:pPr algn="ctr"/>
            <a:endParaRPr lang="en-US" sz="1351"/>
          </a:p>
        </p:txBody>
      </p:sp>
      <p:sp>
        <p:nvSpPr>
          <p:cNvPr id="8" name="Rectangle 7"/>
          <p:cNvSpPr/>
          <p:nvPr userDrawn="1"/>
        </p:nvSpPr>
        <p:spPr>
          <a:xfrm>
            <a:off x="612402" y="6342084"/>
            <a:ext cx="11006356" cy="148497"/>
          </a:xfrm>
          <a:prstGeom prst="rect">
            <a:avLst/>
          </a:prstGeom>
          <a:solidFill>
            <a:srgbClr val="009BA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2" rIns="68580" bIns="34292" numCol="1" spcCol="0" rtlCol="0" fromWordArt="0" anchor="ctr" anchorCtr="0" forceAA="0" compatLnSpc="1">
            <a:prstTxWarp prst="textNoShape">
              <a:avLst/>
            </a:prstTxWarp>
            <a:noAutofit/>
          </a:bodyPr>
          <a:lstStyle/>
          <a:p>
            <a:pPr algn="ctr"/>
            <a:endParaRPr lang="en-US" sz="1351"/>
          </a:p>
        </p:txBody>
      </p:sp>
    </p:spTree>
    <p:extLst>
      <p:ext uri="{BB962C8B-B14F-4D97-AF65-F5344CB8AC3E}">
        <p14:creationId xmlns:p14="http://schemas.microsoft.com/office/powerpoint/2010/main" val="2246613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7" r:id="rId12"/>
  </p:sldLayoutIdLst>
  <p:txStyles>
    <p:titleStyle>
      <a:lvl1pPr algn="l" defTabSz="685768" rtl="0" eaLnBrk="1" latinLnBrk="0" hangingPunct="1">
        <a:lnSpc>
          <a:spcPct val="90000"/>
        </a:lnSpc>
        <a:spcBef>
          <a:spcPct val="0"/>
        </a:spcBef>
        <a:buNone/>
        <a:defRPr sz="3300" kern="1200">
          <a:solidFill>
            <a:schemeClr val="tx1"/>
          </a:solidFill>
          <a:latin typeface="+mn-lt"/>
          <a:ea typeface="+mj-ea"/>
          <a:cs typeface="+mj-cs"/>
        </a:defRPr>
      </a:lvl1pPr>
    </p:titleStyle>
    <p:bodyStyle>
      <a:lvl1pPr marL="171442" indent="-171442" algn="l" defTabSz="685768"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4" indent="-171442" algn="l" defTabSz="685768" rtl="0" eaLnBrk="1" latinLnBrk="0" hangingPunct="1">
        <a:lnSpc>
          <a:spcPct val="90000"/>
        </a:lnSpc>
        <a:spcBef>
          <a:spcPts val="375"/>
        </a:spcBef>
        <a:buFont typeface="Arial" panose="020B0604020202020204" pitchFamily="34" charset="0"/>
        <a:buChar char="•"/>
        <a:defRPr sz="1801" kern="1200">
          <a:solidFill>
            <a:schemeClr val="tx1"/>
          </a:solidFill>
          <a:latin typeface="+mn-lt"/>
          <a:ea typeface="+mn-ea"/>
          <a:cs typeface="+mn-cs"/>
        </a:defRPr>
      </a:lvl2pPr>
      <a:lvl3pPr marL="857209" indent="-171442" algn="l" defTabSz="685768"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3"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5"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8"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42"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4"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8" indent="-171442" algn="l" defTabSz="685768"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8" rtl="0" eaLnBrk="1" latinLnBrk="0" hangingPunct="1">
        <a:defRPr sz="1351" kern="1200">
          <a:solidFill>
            <a:schemeClr val="tx1"/>
          </a:solidFill>
          <a:latin typeface="+mn-lt"/>
          <a:ea typeface="+mn-ea"/>
          <a:cs typeface="+mn-cs"/>
        </a:defRPr>
      </a:lvl1pPr>
      <a:lvl2pPr marL="342882" algn="l" defTabSz="685768" rtl="0" eaLnBrk="1" latinLnBrk="0" hangingPunct="1">
        <a:defRPr sz="1351" kern="1200">
          <a:solidFill>
            <a:schemeClr val="tx1"/>
          </a:solidFill>
          <a:latin typeface="+mn-lt"/>
          <a:ea typeface="+mn-ea"/>
          <a:cs typeface="+mn-cs"/>
        </a:defRPr>
      </a:lvl2pPr>
      <a:lvl3pPr marL="685768" algn="l" defTabSz="685768" rtl="0" eaLnBrk="1" latinLnBrk="0" hangingPunct="1">
        <a:defRPr sz="1351" kern="1200">
          <a:solidFill>
            <a:schemeClr val="tx1"/>
          </a:solidFill>
          <a:latin typeface="+mn-lt"/>
          <a:ea typeface="+mn-ea"/>
          <a:cs typeface="+mn-cs"/>
        </a:defRPr>
      </a:lvl3pPr>
      <a:lvl4pPr marL="1028650" algn="l" defTabSz="685768" rtl="0" eaLnBrk="1" latinLnBrk="0" hangingPunct="1">
        <a:defRPr sz="1351" kern="1200">
          <a:solidFill>
            <a:schemeClr val="tx1"/>
          </a:solidFill>
          <a:latin typeface="+mn-lt"/>
          <a:ea typeface="+mn-ea"/>
          <a:cs typeface="+mn-cs"/>
        </a:defRPr>
      </a:lvl4pPr>
      <a:lvl5pPr marL="1371535" algn="l" defTabSz="685768" rtl="0" eaLnBrk="1" latinLnBrk="0" hangingPunct="1">
        <a:defRPr sz="1351" kern="1200">
          <a:solidFill>
            <a:schemeClr val="tx1"/>
          </a:solidFill>
          <a:latin typeface="+mn-lt"/>
          <a:ea typeface="+mn-ea"/>
          <a:cs typeface="+mn-cs"/>
        </a:defRPr>
      </a:lvl5pPr>
      <a:lvl6pPr marL="1714417" algn="l" defTabSz="685768" rtl="0" eaLnBrk="1" latinLnBrk="0" hangingPunct="1">
        <a:defRPr sz="1351" kern="1200">
          <a:solidFill>
            <a:schemeClr val="tx1"/>
          </a:solidFill>
          <a:latin typeface="+mn-lt"/>
          <a:ea typeface="+mn-ea"/>
          <a:cs typeface="+mn-cs"/>
        </a:defRPr>
      </a:lvl6pPr>
      <a:lvl7pPr marL="2057299" algn="l" defTabSz="685768" rtl="0" eaLnBrk="1" latinLnBrk="0" hangingPunct="1">
        <a:defRPr sz="1351" kern="1200">
          <a:solidFill>
            <a:schemeClr val="tx1"/>
          </a:solidFill>
          <a:latin typeface="+mn-lt"/>
          <a:ea typeface="+mn-ea"/>
          <a:cs typeface="+mn-cs"/>
        </a:defRPr>
      </a:lvl7pPr>
      <a:lvl8pPr marL="2400183" algn="l" defTabSz="685768" rtl="0" eaLnBrk="1" latinLnBrk="0" hangingPunct="1">
        <a:defRPr sz="1351" kern="1200">
          <a:solidFill>
            <a:schemeClr val="tx1"/>
          </a:solidFill>
          <a:latin typeface="+mn-lt"/>
          <a:ea typeface="+mn-ea"/>
          <a:cs typeface="+mn-cs"/>
        </a:defRPr>
      </a:lvl8pPr>
      <a:lvl9pPr marL="2743066" algn="l" defTabSz="685768"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1"/>
            <a:ext cx="12192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a:p>
        </p:txBody>
      </p:sp>
      <p:sp>
        <p:nvSpPr>
          <p:cNvPr id="14" name="Rectangle 13">
            <a:extLst>
              <a:ext uri="{FF2B5EF4-FFF2-40B4-BE49-F238E27FC236}">
                <a16:creationId xmlns:a16="http://schemas.microsoft.com/office/drawing/2014/main" id="{0904965A-9799-49FC-8C4A-0E2CE954D03F}"/>
              </a:ext>
            </a:extLst>
          </p:cNvPr>
          <p:cNvSpPr/>
          <p:nvPr userDrawn="1"/>
        </p:nvSpPr>
        <p:spPr>
          <a:xfrm>
            <a:off x="0" y="2068"/>
            <a:ext cx="12192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a:p>
        </p:txBody>
      </p:sp>
      <p:pic>
        <p:nvPicPr>
          <p:cNvPr id="16" name="Picture 15" descr="A picture containing drawing&#10;&#10;Description automatically generated">
            <a:extLst>
              <a:ext uri="{FF2B5EF4-FFF2-40B4-BE49-F238E27FC236}">
                <a16:creationId xmlns:a16="http://schemas.microsoft.com/office/drawing/2014/main" id="{52A73E63-5D4A-4103-8229-7082EFD33AF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9289" y="-33252"/>
            <a:ext cx="3550944" cy="917327"/>
          </a:xfrm>
          <a:prstGeom prst="rect">
            <a:avLst/>
          </a:prstGeom>
        </p:spPr>
      </p:pic>
      <p:pic>
        <p:nvPicPr>
          <p:cNvPr id="18" name="Picture 17" descr="A close up of a sign&#10;&#10;Description automatically generated">
            <a:extLst>
              <a:ext uri="{FF2B5EF4-FFF2-40B4-BE49-F238E27FC236}">
                <a16:creationId xmlns:a16="http://schemas.microsoft.com/office/drawing/2014/main" id="{964D445F-C28F-45CE-94D8-FC9C7F06370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89289" y="6061799"/>
            <a:ext cx="2295149" cy="682753"/>
          </a:xfrm>
          <a:prstGeom prst="rect">
            <a:avLst/>
          </a:prstGeom>
        </p:spPr>
      </p:pic>
      <p:pic>
        <p:nvPicPr>
          <p:cNvPr id="20" name="Picture 19" descr="A picture containing drawing, sign&#10;&#10;Description automatically generated">
            <a:extLst>
              <a:ext uri="{FF2B5EF4-FFF2-40B4-BE49-F238E27FC236}">
                <a16:creationId xmlns:a16="http://schemas.microsoft.com/office/drawing/2014/main" id="{E70C653D-318D-4263-B67B-81AC1CF244D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81898" y="6119430"/>
            <a:ext cx="1920813" cy="496850"/>
          </a:xfrm>
          <a:prstGeom prst="rect">
            <a:avLst/>
          </a:prstGeom>
        </p:spPr>
      </p:pic>
    </p:spTree>
    <p:extLst>
      <p:ext uri="{BB962C8B-B14F-4D97-AF65-F5344CB8AC3E}">
        <p14:creationId xmlns:p14="http://schemas.microsoft.com/office/powerpoint/2010/main" val="4255694592"/>
      </p:ext>
    </p:extLst>
  </p:cSld>
  <p:clrMap bg1="lt1" tx1="dk1" bg2="lt2" tx2="dk2" accent1="accent1" accent2="accent2" accent3="accent3" accent4="accent4" accent5="accent5" accent6="accent6" hlink="hlink" folHlink="folHlink"/>
  <p:sldLayoutIdLst>
    <p:sldLayoutId id="2147483689" r:id="rId1"/>
    <p:sldLayoutId id="2147483690" r:id="rId2"/>
  </p:sldLayoutIdLst>
  <p:txStyles>
    <p:titleStyle>
      <a:lvl1pPr algn="ctr" defTabSz="457179"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9"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9" rtl="0" eaLnBrk="1" latinLnBrk="0" hangingPunct="1">
        <a:spcBef>
          <a:spcPct val="20000"/>
        </a:spcBef>
        <a:buFont typeface="Arial"/>
        <a:buChar char="–"/>
        <a:defRPr sz="2800" kern="1200">
          <a:solidFill>
            <a:schemeClr val="tx1"/>
          </a:solidFill>
          <a:latin typeface="+mn-lt"/>
          <a:ea typeface="+mn-ea"/>
          <a:cs typeface="+mn-cs"/>
        </a:defRPr>
      </a:lvl2pPr>
      <a:lvl3pPr marL="1142946" indent="-228589" algn="l" defTabSz="457179" rtl="0" eaLnBrk="1" latinLnBrk="0" hangingPunct="1">
        <a:spcBef>
          <a:spcPct val="20000"/>
        </a:spcBef>
        <a:buFont typeface="Arial"/>
        <a:buChar char="•"/>
        <a:defRPr sz="2400" kern="1200">
          <a:solidFill>
            <a:schemeClr val="tx1"/>
          </a:solidFill>
          <a:latin typeface="+mn-lt"/>
          <a:ea typeface="+mn-ea"/>
          <a:cs typeface="+mn-cs"/>
        </a:defRPr>
      </a:lvl3pPr>
      <a:lvl4pPr marL="1600123" indent="-228589" algn="l" defTabSz="457179" rtl="0" eaLnBrk="1" latinLnBrk="0" hangingPunct="1">
        <a:spcBef>
          <a:spcPct val="20000"/>
        </a:spcBef>
        <a:buFont typeface="Arial"/>
        <a:buChar char="–"/>
        <a:defRPr sz="2000" kern="1200">
          <a:solidFill>
            <a:schemeClr val="tx1"/>
          </a:solidFill>
          <a:latin typeface="+mn-lt"/>
          <a:ea typeface="+mn-ea"/>
          <a:cs typeface="+mn-cs"/>
        </a:defRPr>
      </a:lvl4pPr>
      <a:lvl5pPr marL="2057299" indent="-228589" algn="l" defTabSz="457179" rtl="0" eaLnBrk="1" latinLnBrk="0" hangingPunct="1">
        <a:spcBef>
          <a:spcPct val="20000"/>
        </a:spcBef>
        <a:buFont typeface="Arial"/>
        <a:buChar char="»"/>
        <a:defRPr sz="2000" kern="1200">
          <a:solidFill>
            <a:schemeClr val="tx1"/>
          </a:solidFill>
          <a:latin typeface="+mn-lt"/>
          <a:ea typeface="+mn-ea"/>
          <a:cs typeface="+mn-cs"/>
        </a:defRPr>
      </a:lvl5pPr>
      <a:lvl6pPr marL="2514478" indent="-228589" algn="l" defTabSz="457179" rtl="0" eaLnBrk="1" latinLnBrk="0" hangingPunct="1">
        <a:spcBef>
          <a:spcPct val="20000"/>
        </a:spcBef>
        <a:buFont typeface="Arial"/>
        <a:buChar char="•"/>
        <a:defRPr sz="2000" kern="1200">
          <a:solidFill>
            <a:schemeClr val="tx1"/>
          </a:solidFill>
          <a:latin typeface="+mn-lt"/>
          <a:ea typeface="+mn-ea"/>
          <a:cs typeface="+mn-cs"/>
        </a:defRPr>
      </a:lvl6pPr>
      <a:lvl7pPr marL="2971656" indent="-228589" algn="l" defTabSz="457179" rtl="0" eaLnBrk="1" latinLnBrk="0" hangingPunct="1">
        <a:spcBef>
          <a:spcPct val="20000"/>
        </a:spcBef>
        <a:buFont typeface="Arial"/>
        <a:buChar char="•"/>
        <a:defRPr sz="2000" kern="1200">
          <a:solidFill>
            <a:schemeClr val="tx1"/>
          </a:solidFill>
          <a:latin typeface="+mn-lt"/>
          <a:ea typeface="+mn-ea"/>
          <a:cs typeface="+mn-cs"/>
        </a:defRPr>
      </a:lvl7pPr>
      <a:lvl8pPr marL="3428834" indent="-228589" algn="l" defTabSz="457179" rtl="0" eaLnBrk="1" latinLnBrk="0" hangingPunct="1">
        <a:spcBef>
          <a:spcPct val="20000"/>
        </a:spcBef>
        <a:buFont typeface="Arial"/>
        <a:buChar char="•"/>
        <a:defRPr sz="2000" kern="1200">
          <a:solidFill>
            <a:schemeClr val="tx1"/>
          </a:solidFill>
          <a:latin typeface="+mn-lt"/>
          <a:ea typeface="+mn-ea"/>
          <a:cs typeface="+mn-cs"/>
        </a:defRPr>
      </a:lvl8pPr>
      <a:lvl9pPr marL="3886012" indent="-228589" algn="l" defTabSz="45717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9" rtl="0" eaLnBrk="1" latinLnBrk="0" hangingPunct="1">
        <a:defRPr sz="1801" kern="1200">
          <a:solidFill>
            <a:schemeClr val="tx1"/>
          </a:solidFill>
          <a:latin typeface="+mn-lt"/>
          <a:ea typeface="+mn-ea"/>
          <a:cs typeface="+mn-cs"/>
        </a:defRPr>
      </a:lvl1pPr>
      <a:lvl2pPr marL="457179" algn="l" defTabSz="457179" rtl="0" eaLnBrk="1" latinLnBrk="0" hangingPunct="1">
        <a:defRPr sz="1801" kern="1200">
          <a:solidFill>
            <a:schemeClr val="tx1"/>
          </a:solidFill>
          <a:latin typeface="+mn-lt"/>
          <a:ea typeface="+mn-ea"/>
          <a:cs typeface="+mn-cs"/>
        </a:defRPr>
      </a:lvl2pPr>
      <a:lvl3pPr marL="914356" algn="l" defTabSz="457179" rtl="0" eaLnBrk="1" latinLnBrk="0" hangingPunct="1">
        <a:defRPr sz="1801" kern="1200">
          <a:solidFill>
            <a:schemeClr val="tx1"/>
          </a:solidFill>
          <a:latin typeface="+mn-lt"/>
          <a:ea typeface="+mn-ea"/>
          <a:cs typeface="+mn-cs"/>
        </a:defRPr>
      </a:lvl3pPr>
      <a:lvl4pPr marL="1371535" algn="l" defTabSz="457179" rtl="0" eaLnBrk="1" latinLnBrk="0" hangingPunct="1">
        <a:defRPr sz="1801" kern="1200">
          <a:solidFill>
            <a:schemeClr val="tx1"/>
          </a:solidFill>
          <a:latin typeface="+mn-lt"/>
          <a:ea typeface="+mn-ea"/>
          <a:cs typeface="+mn-cs"/>
        </a:defRPr>
      </a:lvl4pPr>
      <a:lvl5pPr marL="1828712" algn="l" defTabSz="457179" rtl="0" eaLnBrk="1" latinLnBrk="0" hangingPunct="1">
        <a:defRPr sz="1801" kern="1200">
          <a:solidFill>
            <a:schemeClr val="tx1"/>
          </a:solidFill>
          <a:latin typeface="+mn-lt"/>
          <a:ea typeface="+mn-ea"/>
          <a:cs typeface="+mn-cs"/>
        </a:defRPr>
      </a:lvl5pPr>
      <a:lvl6pPr marL="2285890" algn="l" defTabSz="457179" rtl="0" eaLnBrk="1" latinLnBrk="0" hangingPunct="1">
        <a:defRPr sz="1801" kern="1200">
          <a:solidFill>
            <a:schemeClr val="tx1"/>
          </a:solidFill>
          <a:latin typeface="+mn-lt"/>
          <a:ea typeface="+mn-ea"/>
          <a:cs typeface="+mn-cs"/>
        </a:defRPr>
      </a:lvl6pPr>
      <a:lvl7pPr marL="2743066" algn="l" defTabSz="457179" rtl="0" eaLnBrk="1" latinLnBrk="0" hangingPunct="1">
        <a:defRPr sz="1801" kern="1200">
          <a:solidFill>
            <a:schemeClr val="tx1"/>
          </a:solidFill>
          <a:latin typeface="+mn-lt"/>
          <a:ea typeface="+mn-ea"/>
          <a:cs typeface="+mn-cs"/>
        </a:defRPr>
      </a:lvl7pPr>
      <a:lvl8pPr marL="3200244" algn="l" defTabSz="457179" rtl="0" eaLnBrk="1" latinLnBrk="0" hangingPunct="1">
        <a:defRPr sz="1801" kern="1200">
          <a:solidFill>
            <a:schemeClr val="tx1"/>
          </a:solidFill>
          <a:latin typeface="+mn-lt"/>
          <a:ea typeface="+mn-ea"/>
          <a:cs typeface="+mn-cs"/>
        </a:defRPr>
      </a:lvl8pPr>
      <a:lvl9pPr marL="3657422" algn="l" defTabSz="457179" rtl="0" eaLnBrk="1" latinLnBrk="0" hangingPunct="1">
        <a:defRPr sz="180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6A4996-EE6E-40D7-BBB9-9D911164E5E9}"/>
              </a:ext>
            </a:extLst>
          </p:cNvPr>
          <p:cNvSpPr/>
          <p:nvPr userDrawn="1"/>
        </p:nvSpPr>
        <p:spPr>
          <a:xfrm>
            <a:off x="0" y="0"/>
            <a:ext cx="12192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a:p>
        </p:txBody>
      </p:sp>
      <p:pic>
        <p:nvPicPr>
          <p:cNvPr id="11" name="Picture 10" descr="A picture containing drawing&#10;&#10;Description automatically generated">
            <a:extLst>
              <a:ext uri="{FF2B5EF4-FFF2-40B4-BE49-F238E27FC236}">
                <a16:creationId xmlns:a16="http://schemas.microsoft.com/office/drawing/2014/main" id="{8DFEF8B5-7EDA-4958-8B4A-51A094BC66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9289" y="-35320"/>
            <a:ext cx="3550944" cy="917327"/>
          </a:xfrm>
          <a:prstGeom prst="rect">
            <a:avLst/>
          </a:prstGeom>
        </p:spPr>
      </p:pic>
      <p:pic>
        <p:nvPicPr>
          <p:cNvPr id="13" name="Picture 12" descr="A close up of a sign&#10;&#10;Description automatically generated">
            <a:extLst>
              <a:ext uri="{FF2B5EF4-FFF2-40B4-BE49-F238E27FC236}">
                <a16:creationId xmlns:a16="http://schemas.microsoft.com/office/drawing/2014/main" id="{C9CA944E-628A-4EB7-8354-A2BAA1E7893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9289" y="6061799"/>
            <a:ext cx="2295149" cy="682753"/>
          </a:xfrm>
          <a:prstGeom prst="rect">
            <a:avLst/>
          </a:prstGeom>
        </p:spPr>
      </p:pic>
      <p:pic>
        <p:nvPicPr>
          <p:cNvPr id="15" name="Picture 14" descr="A picture containing drawing, sign&#10;&#10;Description automatically generated">
            <a:extLst>
              <a:ext uri="{FF2B5EF4-FFF2-40B4-BE49-F238E27FC236}">
                <a16:creationId xmlns:a16="http://schemas.microsoft.com/office/drawing/2014/main" id="{03F47924-5C17-4DFF-865D-F8B3E80F140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881898" y="6119430"/>
            <a:ext cx="1920813" cy="496850"/>
          </a:xfrm>
          <a:prstGeom prst="rect">
            <a:avLst/>
          </a:prstGeom>
        </p:spPr>
      </p:pic>
    </p:spTree>
    <p:extLst>
      <p:ext uri="{BB962C8B-B14F-4D97-AF65-F5344CB8AC3E}">
        <p14:creationId xmlns:p14="http://schemas.microsoft.com/office/powerpoint/2010/main" val="1118176005"/>
      </p:ext>
    </p:extLst>
  </p:cSld>
  <p:clrMap bg1="lt1" tx1="dk1" bg2="lt2" tx2="dk2" accent1="accent1" accent2="accent2" accent3="accent3" accent4="accent4" accent5="accent5" accent6="accent6" hlink="hlink" folHlink="folHlink"/>
  <p:sldLayoutIdLst>
    <p:sldLayoutId id="2147483692" r:id="rId1"/>
  </p:sldLayoutIdLst>
  <p:txStyles>
    <p:titleStyle>
      <a:lvl1pPr algn="ctr" defTabSz="457179"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9"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9" rtl="0" eaLnBrk="1" latinLnBrk="0" hangingPunct="1">
        <a:spcBef>
          <a:spcPct val="20000"/>
        </a:spcBef>
        <a:buFont typeface="Arial"/>
        <a:buChar char="–"/>
        <a:defRPr sz="2800" kern="1200">
          <a:solidFill>
            <a:schemeClr val="tx1"/>
          </a:solidFill>
          <a:latin typeface="+mn-lt"/>
          <a:ea typeface="+mn-ea"/>
          <a:cs typeface="+mn-cs"/>
        </a:defRPr>
      </a:lvl2pPr>
      <a:lvl3pPr marL="1142946" indent="-228589" algn="l" defTabSz="457179" rtl="0" eaLnBrk="1" latinLnBrk="0" hangingPunct="1">
        <a:spcBef>
          <a:spcPct val="20000"/>
        </a:spcBef>
        <a:buFont typeface="Arial"/>
        <a:buChar char="•"/>
        <a:defRPr sz="2400" kern="1200">
          <a:solidFill>
            <a:schemeClr val="tx1"/>
          </a:solidFill>
          <a:latin typeface="+mn-lt"/>
          <a:ea typeface="+mn-ea"/>
          <a:cs typeface="+mn-cs"/>
        </a:defRPr>
      </a:lvl3pPr>
      <a:lvl4pPr marL="1600123" indent="-228589" algn="l" defTabSz="457179" rtl="0" eaLnBrk="1" latinLnBrk="0" hangingPunct="1">
        <a:spcBef>
          <a:spcPct val="20000"/>
        </a:spcBef>
        <a:buFont typeface="Arial"/>
        <a:buChar char="–"/>
        <a:defRPr sz="2000" kern="1200">
          <a:solidFill>
            <a:schemeClr val="tx1"/>
          </a:solidFill>
          <a:latin typeface="+mn-lt"/>
          <a:ea typeface="+mn-ea"/>
          <a:cs typeface="+mn-cs"/>
        </a:defRPr>
      </a:lvl4pPr>
      <a:lvl5pPr marL="2057299" indent="-228589" algn="l" defTabSz="457179" rtl="0" eaLnBrk="1" latinLnBrk="0" hangingPunct="1">
        <a:spcBef>
          <a:spcPct val="20000"/>
        </a:spcBef>
        <a:buFont typeface="Arial"/>
        <a:buChar char="»"/>
        <a:defRPr sz="2000" kern="1200">
          <a:solidFill>
            <a:schemeClr val="tx1"/>
          </a:solidFill>
          <a:latin typeface="+mn-lt"/>
          <a:ea typeface="+mn-ea"/>
          <a:cs typeface="+mn-cs"/>
        </a:defRPr>
      </a:lvl5pPr>
      <a:lvl6pPr marL="2514478" indent="-228589" algn="l" defTabSz="457179" rtl="0" eaLnBrk="1" latinLnBrk="0" hangingPunct="1">
        <a:spcBef>
          <a:spcPct val="20000"/>
        </a:spcBef>
        <a:buFont typeface="Arial"/>
        <a:buChar char="•"/>
        <a:defRPr sz="2000" kern="1200">
          <a:solidFill>
            <a:schemeClr val="tx1"/>
          </a:solidFill>
          <a:latin typeface="+mn-lt"/>
          <a:ea typeface="+mn-ea"/>
          <a:cs typeface="+mn-cs"/>
        </a:defRPr>
      </a:lvl6pPr>
      <a:lvl7pPr marL="2971656" indent="-228589" algn="l" defTabSz="457179" rtl="0" eaLnBrk="1" latinLnBrk="0" hangingPunct="1">
        <a:spcBef>
          <a:spcPct val="20000"/>
        </a:spcBef>
        <a:buFont typeface="Arial"/>
        <a:buChar char="•"/>
        <a:defRPr sz="2000" kern="1200">
          <a:solidFill>
            <a:schemeClr val="tx1"/>
          </a:solidFill>
          <a:latin typeface="+mn-lt"/>
          <a:ea typeface="+mn-ea"/>
          <a:cs typeface="+mn-cs"/>
        </a:defRPr>
      </a:lvl7pPr>
      <a:lvl8pPr marL="3428834" indent="-228589" algn="l" defTabSz="457179" rtl="0" eaLnBrk="1" latinLnBrk="0" hangingPunct="1">
        <a:spcBef>
          <a:spcPct val="20000"/>
        </a:spcBef>
        <a:buFont typeface="Arial"/>
        <a:buChar char="•"/>
        <a:defRPr sz="2000" kern="1200">
          <a:solidFill>
            <a:schemeClr val="tx1"/>
          </a:solidFill>
          <a:latin typeface="+mn-lt"/>
          <a:ea typeface="+mn-ea"/>
          <a:cs typeface="+mn-cs"/>
        </a:defRPr>
      </a:lvl8pPr>
      <a:lvl9pPr marL="3886012" indent="-228589" algn="l" defTabSz="45717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9" rtl="0" eaLnBrk="1" latinLnBrk="0" hangingPunct="1">
        <a:defRPr sz="1801" kern="1200">
          <a:solidFill>
            <a:schemeClr val="tx1"/>
          </a:solidFill>
          <a:latin typeface="+mn-lt"/>
          <a:ea typeface="+mn-ea"/>
          <a:cs typeface="+mn-cs"/>
        </a:defRPr>
      </a:lvl1pPr>
      <a:lvl2pPr marL="457179" algn="l" defTabSz="457179" rtl="0" eaLnBrk="1" latinLnBrk="0" hangingPunct="1">
        <a:defRPr sz="1801" kern="1200">
          <a:solidFill>
            <a:schemeClr val="tx1"/>
          </a:solidFill>
          <a:latin typeface="+mn-lt"/>
          <a:ea typeface="+mn-ea"/>
          <a:cs typeface="+mn-cs"/>
        </a:defRPr>
      </a:lvl2pPr>
      <a:lvl3pPr marL="914356" algn="l" defTabSz="457179" rtl="0" eaLnBrk="1" latinLnBrk="0" hangingPunct="1">
        <a:defRPr sz="1801" kern="1200">
          <a:solidFill>
            <a:schemeClr val="tx1"/>
          </a:solidFill>
          <a:latin typeface="+mn-lt"/>
          <a:ea typeface="+mn-ea"/>
          <a:cs typeface="+mn-cs"/>
        </a:defRPr>
      </a:lvl3pPr>
      <a:lvl4pPr marL="1371535" algn="l" defTabSz="457179" rtl="0" eaLnBrk="1" latinLnBrk="0" hangingPunct="1">
        <a:defRPr sz="1801" kern="1200">
          <a:solidFill>
            <a:schemeClr val="tx1"/>
          </a:solidFill>
          <a:latin typeface="+mn-lt"/>
          <a:ea typeface="+mn-ea"/>
          <a:cs typeface="+mn-cs"/>
        </a:defRPr>
      </a:lvl4pPr>
      <a:lvl5pPr marL="1828712" algn="l" defTabSz="457179" rtl="0" eaLnBrk="1" latinLnBrk="0" hangingPunct="1">
        <a:defRPr sz="1801" kern="1200">
          <a:solidFill>
            <a:schemeClr val="tx1"/>
          </a:solidFill>
          <a:latin typeface="+mn-lt"/>
          <a:ea typeface="+mn-ea"/>
          <a:cs typeface="+mn-cs"/>
        </a:defRPr>
      </a:lvl5pPr>
      <a:lvl6pPr marL="2285890" algn="l" defTabSz="457179" rtl="0" eaLnBrk="1" latinLnBrk="0" hangingPunct="1">
        <a:defRPr sz="1801" kern="1200">
          <a:solidFill>
            <a:schemeClr val="tx1"/>
          </a:solidFill>
          <a:latin typeface="+mn-lt"/>
          <a:ea typeface="+mn-ea"/>
          <a:cs typeface="+mn-cs"/>
        </a:defRPr>
      </a:lvl6pPr>
      <a:lvl7pPr marL="2743066" algn="l" defTabSz="457179" rtl="0" eaLnBrk="1" latinLnBrk="0" hangingPunct="1">
        <a:defRPr sz="1801" kern="1200">
          <a:solidFill>
            <a:schemeClr val="tx1"/>
          </a:solidFill>
          <a:latin typeface="+mn-lt"/>
          <a:ea typeface="+mn-ea"/>
          <a:cs typeface="+mn-cs"/>
        </a:defRPr>
      </a:lvl7pPr>
      <a:lvl8pPr marL="3200244" algn="l" defTabSz="457179" rtl="0" eaLnBrk="1" latinLnBrk="0" hangingPunct="1">
        <a:defRPr sz="1801" kern="1200">
          <a:solidFill>
            <a:schemeClr val="tx1"/>
          </a:solidFill>
          <a:latin typeface="+mn-lt"/>
          <a:ea typeface="+mn-ea"/>
          <a:cs typeface="+mn-cs"/>
        </a:defRPr>
      </a:lvl8pPr>
      <a:lvl9pPr marL="3657422" algn="l" defTabSz="457179" rtl="0" eaLnBrk="1" latinLnBrk="0" hangingPunct="1">
        <a:defRPr sz="180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horizontal RGB white.eps"/>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9289" y="225750"/>
            <a:ext cx="4535200" cy="577885"/>
          </a:xfrm>
          <a:prstGeom prst="rect">
            <a:avLst/>
          </a:prstGeom>
        </p:spPr>
      </p:pic>
      <p:pic>
        <p:nvPicPr>
          <p:cNvPr id="2" name="Picture 1" descr="A close up of a sign&#10;&#10;Description automatically generated">
            <a:extLst>
              <a:ext uri="{FF2B5EF4-FFF2-40B4-BE49-F238E27FC236}">
                <a16:creationId xmlns:a16="http://schemas.microsoft.com/office/drawing/2014/main" id="{5C56805D-1C5C-41AF-A1E6-4AFAF950EF84}"/>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9289" y="6061799"/>
            <a:ext cx="2295149" cy="682753"/>
          </a:xfrm>
          <a:prstGeom prst="rect">
            <a:avLst/>
          </a:prstGeom>
        </p:spPr>
      </p:pic>
      <p:pic>
        <p:nvPicPr>
          <p:cNvPr id="10" name="Picture 9" descr="A picture containing drawing, sign&#10;&#10;Description automatically generated">
            <a:extLst>
              <a:ext uri="{FF2B5EF4-FFF2-40B4-BE49-F238E27FC236}">
                <a16:creationId xmlns:a16="http://schemas.microsoft.com/office/drawing/2014/main" id="{CEE25E6C-A681-4152-A8EF-3B19EE7718DB}"/>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881898" y="6119430"/>
            <a:ext cx="1920813" cy="496850"/>
          </a:xfrm>
          <a:prstGeom prst="rect">
            <a:avLst/>
          </a:prstGeom>
        </p:spPr>
      </p:pic>
      <p:sp>
        <p:nvSpPr>
          <p:cNvPr id="12" name="Rectangle 11">
            <a:extLst>
              <a:ext uri="{FF2B5EF4-FFF2-40B4-BE49-F238E27FC236}">
                <a16:creationId xmlns:a16="http://schemas.microsoft.com/office/drawing/2014/main" id="{0E20D8FE-D619-4B6F-87F0-F3F5D8BDF4FF}"/>
              </a:ext>
            </a:extLst>
          </p:cNvPr>
          <p:cNvSpPr/>
          <p:nvPr userDrawn="1"/>
        </p:nvSpPr>
        <p:spPr>
          <a:xfrm>
            <a:off x="0" y="2066"/>
            <a:ext cx="12192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a:p>
        </p:txBody>
      </p:sp>
      <p:pic>
        <p:nvPicPr>
          <p:cNvPr id="14" name="Picture 13" descr="A picture containing drawing&#10;&#10;Description automatically generated">
            <a:extLst>
              <a:ext uri="{FF2B5EF4-FFF2-40B4-BE49-F238E27FC236}">
                <a16:creationId xmlns:a16="http://schemas.microsoft.com/office/drawing/2014/main" id="{DE72F01E-A9EF-4F9C-89C5-EC7348B2347F}"/>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89289" y="-33254"/>
            <a:ext cx="3550944" cy="917327"/>
          </a:xfrm>
          <a:prstGeom prst="rect">
            <a:avLst/>
          </a:prstGeom>
        </p:spPr>
      </p:pic>
    </p:spTree>
    <p:extLst>
      <p:ext uri="{BB962C8B-B14F-4D97-AF65-F5344CB8AC3E}">
        <p14:creationId xmlns:p14="http://schemas.microsoft.com/office/powerpoint/2010/main" val="14518735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Lst>
  <p:txStyles>
    <p:titleStyle>
      <a:lvl1pPr algn="ctr" defTabSz="457179"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9"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9" rtl="0" eaLnBrk="1" latinLnBrk="0" hangingPunct="1">
        <a:spcBef>
          <a:spcPct val="20000"/>
        </a:spcBef>
        <a:buFont typeface="Arial"/>
        <a:buChar char="–"/>
        <a:defRPr sz="2800" kern="1200">
          <a:solidFill>
            <a:schemeClr val="tx1"/>
          </a:solidFill>
          <a:latin typeface="+mn-lt"/>
          <a:ea typeface="+mn-ea"/>
          <a:cs typeface="+mn-cs"/>
        </a:defRPr>
      </a:lvl2pPr>
      <a:lvl3pPr marL="1142946" indent="-228589" algn="l" defTabSz="457179" rtl="0" eaLnBrk="1" latinLnBrk="0" hangingPunct="1">
        <a:spcBef>
          <a:spcPct val="20000"/>
        </a:spcBef>
        <a:buFont typeface="Arial"/>
        <a:buChar char="•"/>
        <a:defRPr sz="2400" kern="1200">
          <a:solidFill>
            <a:schemeClr val="tx1"/>
          </a:solidFill>
          <a:latin typeface="+mn-lt"/>
          <a:ea typeface="+mn-ea"/>
          <a:cs typeface="+mn-cs"/>
        </a:defRPr>
      </a:lvl3pPr>
      <a:lvl4pPr marL="1600123" indent="-228589" algn="l" defTabSz="457179" rtl="0" eaLnBrk="1" latinLnBrk="0" hangingPunct="1">
        <a:spcBef>
          <a:spcPct val="20000"/>
        </a:spcBef>
        <a:buFont typeface="Arial"/>
        <a:buChar char="–"/>
        <a:defRPr sz="2000" kern="1200">
          <a:solidFill>
            <a:schemeClr val="tx1"/>
          </a:solidFill>
          <a:latin typeface="+mn-lt"/>
          <a:ea typeface="+mn-ea"/>
          <a:cs typeface="+mn-cs"/>
        </a:defRPr>
      </a:lvl4pPr>
      <a:lvl5pPr marL="2057299" indent="-228589" algn="l" defTabSz="457179" rtl="0" eaLnBrk="1" latinLnBrk="0" hangingPunct="1">
        <a:spcBef>
          <a:spcPct val="20000"/>
        </a:spcBef>
        <a:buFont typeface="Arial"/>
        <a:buChar char="»"/>
        <a:defRPr sz="2000" kern="1200">
          <a:solidFill>
            <a:schemeClr val="tx1"/>
          </a:solidFill>
          <a:latin typeface="+mn-lt"/>
          <a:ea typeface="+mn-ea"/>
          <a:cs typeface="+mn-cs"/>
        </a:defRPr>
      </a:lvl5pPr>
      <a:lvl6pPr marL="2514478" indent="-228589" algn="l" defTabSz="457179" rtl="0" eaLnBrk="1" latinLnBrk="0" hangingPunct="1">
        <a:spcBef>
          <a:spcPct val="20000"/>
        </a:spcBef>
        <a:buFont typeface="Arial"/>
        <a:buChar char="•"/>
        <a:defRPr sz="2000" kern="1200">
          <a:solidFill>
            <a:schemeClr val="tx1"/>
          </a:solidFill>
          <a:latin typeface="+mn-lt"/>
          <a:ea typeface="+mn-ea"/>
          <a:cs typeface="+mn-cs"/>
        </a:defRPr>
      </a:lvl6pPr>
      <a:lvl7pPr marL="2971656" indent="-228589" algn="l" defTabSz="457179" rtl="0" eaLnBrk="1" latinLnBrk="0" hangingPunct="1">
        <a:spcBef>
          <a:spcPct val="20000"/>
        </a:spcBef>
        <a:buFont typeface="Arial"/>
        <a:buChar char="•"/>
        <a:defRPr sz="2000" kern="1200">
          <a:solidFill>
            <a:schemeClr val="tx1"/>
          </a:solidFill>
          <a:latin typeface="+mn-lt"/>
          <a:ea typeface="+mn-ea"/>
          <a:cs typeface="+mn-cs"/>
        </a:defRPr>
      </a:lvl7pPr>
      <a:lvl8pPr marL="3428834" indent="-228589" algn="l" defTabSz="457179" rtl="0" eaLnBrk="1" latinLnBrk="0" hangingPunct="1">
        <a:spcBef>
          <a:spcPct val="20000"/>
        </a:spcBef>
        <a:buFont typeface="Arial"/>
        <a:buChar char="•"/>
        <a:defRPr sz="2000" kern="1200">
          <a:solidFill>
            <a:schemeClr val="tx1"/>
          </a:solidFill>
          <a:latin typeface="+mn-lt"/>
          <a:ea typeface="+mn-ea"/>
          <a:cs typeface="+mn-cs"/>
        </a:defRPr>
      </a:lvl8pPr>
      <a:lvl9pPr marL="3886012" indent="-228589" algn="l" defTabSz="45717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9" rtl="0" eaLnBrk="1" latinLnBrk="0" hangingPunct="1">
        <a:defRPr sz="1801" kern="1200">
          <a:solidFill>
            <a:schemeClr val="tx1"/>
          </a:solidFill>
          <a:latin typeface="+mn-lt"/>
          <a:ea typeface="+mn-ea"/>
          <a:cs typeface="+mn-cs"/>
        </a:defRPr>
      </a:lvl1pPr>
      <a:lvl2pPr marL="457179" algn="l" defTabSz="457179" rtl="0" eaLnBrk="1" latinLnBrk="0" hangingPunct="1">
        <a:defRPr sz="1801" kern="1200">
          <a:solidFill>
            <a:schemeClr val="tx1"/>
          </a:solidFill>
          <a:latin typeface="+mn-lt"/>
          <a:ea typeface="+mn-ea"/>
          <a:cs typeface="+mn-cs"/>
        </a:defRPr>
      </a:lvl2pPr>
      <a:lvl3pPr marL="914356" algn="l" defTabSz="457179" rtl="0" eaLnBrk="1" latinLnBrk="0" hangingPunct="1">
        <a:defRPr sz="1801" kern="1200">
          <a:solidFill>
            <a:schemeClr val="tx1"/>
          </a:solidFill>
          <a:latin typeface="+mn-lt"/>
          <a:ea typeface="+mn-ea"/>
          <a:cs typeface="+mn-cs"/>
        </a:defRPr>
      </a:lvl3pPr>
      <a:lvl4pPr marL="1371535" algn="l" defTabSz="457179" rtl="0" eaLnBrk="1" latinLnBrk="0" hangingPunct="1">
        <a:defRPr sz="1801" kern="1200">
          <a:solidFill>
            <a:schemeClr val="tx1"/>
          </a:solidFill>
          <a:latin typeface="+mn-lt"/>
          <a:ea typeface="+mn-ea"/>
          <a:cs typeface="+mn-cs"/>
        </a:defRPr>
      </a:lvl4pPr>
      <a:lvl5pPr marL="1828712" algn="l" defTabSz="457179" rtl="0" eaLnBrk="1" latinLnBrk="0" hangingPunct="1">
        <a:defRPr sz="1801" kern="1200">
          <a:solidFill>
            <a:schemeClr val="tx1"/>
          </a:solidFill>
          <a:latin typeface="+mn-lt"/>
          <a:ea typeface="+mn-ea"/>
          <a:cs typeface="+mn-cs"/>
        </a:defRPr>
      </a:lvl5pPr>
      <a:lvl6pPr marL="2285890" algn="l" defTabSz="457179" rtl="0" eaLnBrk="1" latinLnBrk="0" hangingPunct="1">
        <a:defRPr sz="1801" kern="1200">
          <a:solidFill>
            <a:schemeClr val="tx1"/>
          </a:solidFill>
          <a:latin typeface="+mn-lt"/>
          <a:ea typeface="+mn-ea"/>
          <a:cs typeface="+mn-cs"/>
        </a:defRPr>
      </a:lvl6pPr>
      <a:lvl7pPr marL="2743066" algn="l" defTabSz="457179" rtl="0" eaLnBrk="1" latinLnBrk="0" hangingPunct="1">
        <a:defRPr sz="1801" kern="1200">
          <a:solidFill>
            <a:schemeClr val="tx1"/>
          </a:solidFill>
          <a:latin typeface="+mn-lt"/>
          <a:ea typeface="+mn-ea"/>
          <a:cs typeface="+mn-cs"/>
        </a:defRPr>
      </a:lvl7pPr>
      <a:lvl8pPr marL="3200244" algn="l" defTabSz="457179" rtl="0" eaLnBrk="1" latinLnBrk="0" hangingPunct="1">
        <a:defRPr sz="1801" kern="1200">
          <a:solidFill>
            <a:schemeClr val="tx1"/>
          </a:solidFill>
          <a:latin typeface="+mn-lt"/>
          <a:ea typeface="+mn-ea"/>
          <a:cs typeface="+mn-cs"/>
        </a:defRPr>
      </a:lvl8pPr>
      <a:lvl9pPr marL="3657422" algn="l" defTabSz="457179" rtl="0" eaLnBrk="1" latinLnBrk="0" hangingPunct="1">
        <a:defRPr sz="180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6"/>
            <a:ext cx="12192000" cy="5806417"/>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a:p>
        </p:txBody>
      </p:sp>
      <p:sp>
        <p:nvSpPr>
          <p:cNvPr id="6" name="Subtitle 4"/>
          <p:cNvSpPr txBox="1">
            <a:spLocks/>
          </p:cNvSpPr>
          <p:nvPr userDrawn="1"/>
        </p:nvSpPr>
        <p:spPr>
          <a:xfrm>
            <a:off x="630385" y="5256492"/>
            <a:ext cx="10952017" cy="1099863"/>
          </a:xfrm>
          <a:prstGeom prst="rect">
            <a:avLst/>
          </a:prstGeom>
        </p:spPr>
        <p:txBody>
          <a:bodyPr anchor="t"/>
          <a:lstStyle/>
          <a:p>
            <a:pPr marL="231762" lvl="2" indent="-231762" algn="ctr">
              <a:lnSpc>
                <a:spcPts val="2000"/>
              </a:lnSpc>
            </a:pPr>
            <a:r>
              <a:rPr lang="en-US" sz="2000">
                <a:solidFill>
                  <a:schemeClr val="bg1"/>
                </a:solidFill>
                <a:latin typeface="Gill Sans MT"/>
                <a:cs typeface="Gill Sans MT"/>
              </a:rPr>
              <a:t>www.feedthefuture.gov</a:t>
            </a:r>
          </a:p>
        </p:txBody>
      </p:sp>
      <p:pic>
        <p:nvPicPr>
          <p:cNvPr id="5" name="Picture 4" descr="A picture containing flower, shirt&#10;&#10;Description automatically generated">
            <a:extLst>
              <a:ext uri="{FF2B5EF4-FFF2-40B4-BE49-F238E27FC236}">
                <a16:creationId xmlns:a16="http://schemas.microsoft.com/office/drawing/2014/main" id="{2F23AEAC-BC35-4385-B052-7FA75DB41BD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33592" y="317431"/>
            <a:ext cx="7924816" cy="4389129"/>
          </a:xfrm>
          <a:prstGeom prst="rect">
            <a:avLst/>
          </a:prstGeom>
        </p:spPr>
      </p:pic>
      <p:pic>
        <p:nvPicPr>
          <p:cNvPr id="11" name="Picture 10" descr="A close up of a sign&#10;&#10;Description automatically generated">
            <a:extLst>
              <a:ext uri="{FF2B5EF4-FFF2-40B4-BE49-F238E27FC236}">
                <a16:creationId xmlns:a16="http://schemas.microsoft.com/office/drawing/2014/main" id="{7EBBF2F7-D346-4F97-8B27-61B2546329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9289" y="6061799"/>
            <a:ext cx="2295149" cy="682753"/>
          </a:xfrm>
          <a:prstGeom prst="rect">
            <a:avLst/>
          </a:prstGeom>
        </p:spPr>
      </p:pic>
      <p:pic>
        <p:nvPicPr>
          <p:cNvPr id="13" name="Picture 12" descr="A picture containing drawing, sign&#10;&#10;Description automatically generated">
            <a:extLst>
              <a:ext uri="{FF2B5EF4-FFF2-40B4-BE49-F238E27FC236}">
                <a16:creationId xmlns:a16="http://schemas.microsoft.com/office/drawing/2014/main" id="{49358A52-6BCF-4094-A540-CF4C8B908B2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881898" y="6119430"/>
            <a:ext cx="1920813" cy="496850"/>
          </a:xfrm>
          <a:prstGeom prst="rect">
            <a:avLst/>
          </a:prstGeom>
        </p:spPr>
      </p:pic>
    </p:spTree>
    <p:extLst>
      <p:ext uri="{BB962C8B-B14F-4D97-AF65-F5344CB8AC3E}">
        <p14:creationId xmlns:p14="http://schemas.microsoft.com/office/powerpoint/2010/main" val="1662217189"/>
      </p:ext>
    </p:extLst>
  </p:cSld>
  <p:clrMap bg1="lt1" tx1="dk1" bg2="lt2" tx2="dk2" accent1="accent1" accent2="accent2" accent3="accent3" accent4="accent4" accent5="accent5" accent6="accent6" hlink="hlink" folHlink="folHlink"/>
  <p:sldLayoutIdLst>
    <p:sldLayoutId id="2147483703" r:id="rId1"/>
  </p:sldLayoutIdLst>
  <p:hf hdr="0" ftr="0" dt="0"/>
  <p:txStyles>
    <p:titleStyle>
      <a:lvl1pPr algn="ctr" defTabSz="457179"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9"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9" rtl="0" eaLnBrk="1" latinLnBrk="0" hangingPunct="1">
        <a:spcBef>
          <a:spcPct val="20000"/>
        </a:spcBef>
        <a:buFont typeface="Arial"/>
        <a:buChar char="–"/>
        <a:defRPr sz="2800" kern="1200">
          <a:solidFill>
            <a:schemeClr val="tx1"/>
          </a:solidFill>
          <a:latin typeface="+mn-lt"/>
          <a:ea typeface="+mn-ea"/>
          <a:cs typeface="+mn-cs"/>
        </a:defRPr>
      </a:lvl2pPr>
      <a:lvl3pPr marL="1142946" indent="-228589" algn="l" defTabSz="457179" rtl="0" eaLnBrk="1" latinLnBrk="0" hangingPunct="1">
        <a:spcBef>
          <a:spcPct val="20000"/>
        </a:spcBef>
        <a:buFont typeface="Arial"/>
        <a:buChar char="•"/>
        <a:defRPr sz="2400" kern="1200">
          <a:solidFill>
            <a:schemeClr val="tx1"/>
          </a:solidFill>
          <a:latin typeface="+mn-lt"/>
          <a:ea typeface="+mn-ea"/>
          <a:cs typeface="+mn-cs"/>
        </a:defRPr>
      </a:lvl3pPr>
      <a:lvl4pPr marL="1600123" indent="-228589" algn="l" defTabSz="457179" rtl="0" eaLnBrk="1" latinLnBrk="0" hangingPunct="1">
        <a:spcBef>
          <a:spcPct val="20000"/>
        </a:spcBef>
        <a:buFont typeface="Arial"/>
        <a:buChar char="–"/>
        <a:defRPr sz="2000" kern="1200">
          <a:solidFill>
            <a:schemeClr val="tx1"/>
          </a:solidFill>
          <a:latin typeface="+mn-lt"/>
          <a:ea typeface="+mn-ea"/>
          <a:cs typeface="+mn-cs"/>
        </a:defRPr>
      </a:lvl4pPr>
      <a:lvl5pPr marL="2057299" indent="-228589" algn="l" defTabSz="457179" rtl="0" eaLnBrk="1" latinLnBrk="0" hangingPunct="1">
        <a:spcBef>
          <a:spcPct val="20000"/>
        </a:spcBef>
        <a:buFont typeface="Arial"/>
        <a:buChar char="»"/>
        <a:defRPr sz="2000" kern="1200">
          <a:solidFill>
            <a:schemeClr val="tx1"/>
          </a:solidFill>
          <a:latin typeface="+mn-lt"/>
          <a:ea typeface="+mn-ea"/>
          <a:cs typeface="+mn-cs"/>
        </a:defRPr>
      </a:lvl5pPr>
      <a:lvl6pPr marL="2514478" indent="-228589" algn="l" defTabSz="457179" rtl="0" eaLnBrk="1" latinLnBrk="0" hangingPunct="1">
        <a:spcBef>
          <a:spcPct val="20000"/>
        </a:spcBef>
        <a:buFont typeface="Arial"/>
        <a:buChar char="•"/>
        <a:defRPr sz="2000" kern="1200">
          <a:solidFill>
            <a:schemeClr val="tx1"/>
          </a:solidFill>
          <a:latin typeface="+mn-lt"/>
          <a:ea typeface="+mn-ea"/>
          <a:cs typeface="+mn-cs"/>
        </a:defRPr>
      </a:lvl6pPr>
      <a:lvl7pPr marL="2971656" indent="-228589" algn="l" defTabSz="457179" rtl="0" eaLnBrk="1" latinLnBrk="0" hangingPunct="1">
        <a:spcBef>
          <a:spcPct val="20000"/>
        </a:spcBef>
        <a:buFont typeface="Arial"/>
        <a:buChar char="•"/>
        <a:defRPr sz="2000" kern="1200">
          <a:solidFill>
            <a:schemeClr val="tx1"/>
          </a:solidFill>
          <a:latin typeface="+mn-lt"/>
          <a:ea typeface="+mn-ea"/>
          <a:cs typeface="+mn-cs"/>
        </a:defRPr>
      </a:lvl7pPr>
      <a:lvl8pPr marL="3428834" indent="-228589" algn="l" defTabSz="457179" rtl="0" eaLnBrk="1" latinLnBrk="0" hangingPunct="1">
        <a:spcBef>
          <a:spcPct val="20000"/>
        </a:spcBef>
        <a:buFont typeface="Arial"/>
        <a:buChar char="•"/>
        <a:defRPr sz="2000" kern="1200">
          <a:solidFill>
            <a:schemeClr val="tx1"/>
          </a:solidFill>
          <a:latin typeface="+mn-lt"/>
          <a:ea typeface="+mn-ea"/>
          <a:cs typeface="+mn-cs"/>
        </a:defRPr>
      </a:lvl8pPr>
      <a:lvl9pPr marL="3886012" indent="-228589" algn="l" defTabSz="45717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9" rtl="0" eaLnBrk="1" latinLnBrk="0" hangingPunct="1">
        <a:defRPr sz="1801" kern="1200">
          <a:solidFill>
            <a:schemeClr val="tx1"/>
          </a:solidFill>
          <a:latin typeface="+mn-lt"/>
          <a:ea typeface="+mn-ea"/>
          <a:cs typeface="+mn-cs"/>
        </a:defRPr>
      </a:lvl1pPr>
      <a:lvl2pPr marL="457179" algn="l" defTabSz="457179" rtl="0" eaLnBrk="1" latinLnBrk="0" hangingPunct="1">
        <a:defRPr sz="1801" kern="1200">
          <a:solidFill>
            <a:schemeClr val="tx1"/>
          </a:solidFill>
          <a:latin typeface="+mn-lt"/>
          <a:ea typeface="+mn-ea"/>
          <a:cs typeface="+mn-cs"/>
        </a:defRPr>
      </a:lvl2pPr>
      <a:lvl3pPr marL="914356" algn="l" defTabSz="457179" rtl="0" eaLnBrk="1" latinLnBrk="0" hangingPunct="1">
        <a:defRPr sz="1801" kern="1200">
          <a:solidFill>
            <a:schemeClr val="tx1"/>
          </a:solidFill>
          <a:latin typeface="+mn-lt"/>
          <a:ea typeface="+mn-ea"/>
          <a:cs typeface="+mn-cs"/>
        </a:defRPr>
      </a:lvl3pPr>
      <a:lvl4pPr marL="1371535" algn="l" defTabSz="457179" rtl="0" eaLnBrk="1" latinLnBrk="0" hangingPunct="1">
        <a:defRPr sz="1801" kern="1200">
          <a:solidFill>
            <a:schemeClr val="tx1"/>
          </a:solidFill>
          <a:latin typeface="+mn-lt"/>
          <a:ea typeface="+mn-ea"/>
          <a:cs typeface="+mn-cs"/>
        </a:defRPr>
      </a:lvl4pPr>
      <a:lvl5pPr marL="1828712" algn="l" defTabSz="457179" rtl="0" eaLnBrk="1" latinLnBrk="0" hangingPunct="1">
        <a:defRPr sz="1801" kern="1200">
          <a:solidFill>
            <a:schemeClr val="tx1"/>
          </a:solidFill>
          <a:latin typeface="+mn-lt"/>
          <a:ea typeface="+mn-ea"/>
          <a:cs typeface="+mn-cs"/>
        </a:defRPr>
      </a:lvl5pPr>
      <a:lvl6pPr marL="2285890" algn="l" defTabSz="457179" rtl="0" eaLnBrk="1" latinLnBrk="0" hangingPunct="1">
        <a:defRPr sz="1801" kern="1200">
          <a:solidFill>
            <a:schemeClr val="tx1"/>
          </a:solidFill>
          <a:latin typeface="+mn-lt"/>
          <a:ea typeface="+mn-ea"/>
          <a:cs typeface="+mn-cs"/>
        </a:defRPr>
      </a:lvl6pPr>
      <a:lvl7pPr marL="2743066" algn="l" defTabSz="457179" rtl="0" eaLnBrk="1" latinLnBrk="0" hangingPunct="1">
        <a:defRPr sz="1801" kern="1200">
          <a:solidFill>
            <a:schemeClr val="tx1"/>
          </a:solidFill>
          <a:latin typeface="+mn-lt"/>
          <a:ea typeface="+mn-ea"/>
          <a:cs typeface="+mn-cs"/>
        </a:defRPr>
      </a:lvl7pPr>
      <a:lvl8pPr marL="3200244" algn="l" defTabSz="457179" rtl="0" eaLnBrk="1" latinLnBrk="0" hangingPunct="1">
        <a:defRPr sz="1801" kern="1200">
          <a:solidFill>
            <a:schemeClr val="tx1"/>
          </a:solidFill>
          <a:latin typeface="+mn-lt"/>
          <a:ea typeface="+mn-ea"/>
          <a:cs typeface="+mn-cs"/>
        </a:defRPr>
      </a:lvl8pPr>
      <a:lvl9pPr marL="3657422" algn="l" defTabSz="457179"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183556" y="2079766"/>
            <a:ext cx="9453033" cy="1195388"/>
          </a:xfrm>
        </p:spPr>
        <p:txBody>
          <a:bodyPr/>
          <a:lstStyle/>
          <a:p>
            <a:r>
              <a:rPr lang="en-US" b="1">
                <a:solidFill>
                  <a:schemeClr val="tx1"/>
                </a:solidFill>
              </a:rPr>
              <a:t>USAID/Myanmar AFDA </a:t>
            </a:r>
          </a:p>
          <a:p>
            <a:r>
              <a:rPr lang="en-US" b="1">
                <a:solidFill>
                  <a:schemeClr val="tx1"/>
                </a:solidFill>
              </a:rPr>
              <a:t>Market Systems Diagnostic Findings</a:t>
            </a:r>
          </a:p>
        </p:txBody>
      </p:sp>
      <p:sp>
        <p:nvSpPr>
          <p:cNvPr id="8" name="Text Placeholder 4">
            <a:extLst>
              <a:ext uri="{FF2B5EF4-FFF2-40B4-BE49-F238E27FC236}">
                <a16:creationId xmlns:a16="http://schemas.microsoft.com/office/drawing/2014/main" id="{7284D7D7-36A6-4D15-9F05-BFBC72C92548}"/>
              </a:ext>
            </a:extLst>
          </p:cNvPr>
          <p:cNvSpPr>
            <a:spLocks noGrp="1"/>
          </p:cNvSpPr>
          <p:nvPr>
            <p:ph type="body" sz="quarter" idx="13"/>
          </p:nvPr>
        </p:nvSpPr>
        <p:spPr>
          <a:xfrm>
            <a:off x="603253" y="5175087"/>
            <a:ext cx="10915652" cy="268287"/>
          </a:xfrm>
        </p:spPr>
        <p:txBody>
          <a:bodyPr/>
          <a:lstStyle/>
          <a:p>
            <a:r>
              <a:rPr lang="en-US"/>
              <a:t>August 27th/USAID/Myanmar AFDA Market Systems Diagnostic Findings </a:t>
            </a:r>
          </a:p>
        </p:txBody>
      </p:sp>
    </p:spTree>
    <p:extLst>
      <p:ext uri="{BB962C8B-B14F-4D97-AF65-F5344CB8AC3E}">
        <p14:creationId xmlns:p14="http://schemas.microsoft.com/office/powerpoint/2010/main" val="234628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9AE4-9E19-4FF0-BDBA-BCB224651803}"/>
              </a:ext>
            </a:extLst>
          </p:cNvPr>
          <p:cNvSpPr>
            <a:spLocks noGrp="1"/>
          </p:cNvSpPr>
          <p:nvPr>
            <p:ph type="title"/>
          </p:nvPr>
        </p:nvSpPr>
        <p:spPr/>
        <p:txBody>
          <a:bodyPr/>
          <a:lstStyle/>
          <a:p>
            <a:r>
              <a:rPr lang="en-US">
                <a:latin typeface="Arial"/>
                <a:cs typeface="Arial"/>
              </a:rPr>
              <a:t>Statistical analyses</a:t>
            </a:r>
            <a:endParaRPr lang="en-US"/>
          </a:p>
        </p:txBody>
      </p:sp>
      <p:sp>
        <p:nvSpPr>
          <p:cNvPr id="3" name="Text Placeholder 2">
            <a:extLst>
              <a:ext uri="{FF2B5EF4-FFF2-40B4-BE49-F238E27FC236}">
                <a16:creationId xmlns:a16="http://schemas.microsoft.com/office/drawing/2014/main" id="{07F002BA-A4F6-432B-829B-8832B0D85E74}"/>
              </a:ext>
            </a:extLst>
          </p:cNvPr>
          <p:cNvSpPr>
            <a:spLocks noGrp="1"/>
          </p:cNvSpPr>
          <p:nvPr>
            <p:ph type="body" sz="quarter" idx="10"/>
          </p:nvPr>
        </p:nvSpPr>
        <p:spPr>
          <a:xfrm>
            <a:off x="793261" y="1678192"/>
            <a:ext cx="10801351" cy="3291840"/>
          </a:xfrm>
        </p:spPr>
        <p:txBody>
          <a:bodyPr lIns="91440" tIns="45720" rIns="91440" bIns="45720" anchor="t"/>
          <a:lstStyle/>
          <a:p>
            <a:pPr marL="342900" indent="-342900">
              <a:buFont typeface="Wingdings" panose="020B0604020202020204" pitchFamily="34" charset="0"/>
              <a:buChar char="Ø"/>
            </a:pPr>
            <a:r>
              <a:rPr lang="en-US" sz="2400"/>
              <a:t>Dependent variables were either ordinal or interval, sometimes recoded as binary (e.g. 5-point scale of overall performance --&gt; large profits v. other)</a:t>
            </a:r>
          </a:p>
          <a:p>
            <a:pPr marL="342900" indent="-342900">
              <a:buFont typeface="Wingdings" panose="020B0604020202020204" pitchFamily="34" charset="0"/>
              <a:buChar char="Ø"/>
            </a:pPr>
            <a:r>
              <a:rPr lang="en-US" sz="2400"/>
              <a:t>Attributes and behaviors of enterprises analyzed against all dependent variables</a:t>
            </a:r>
          </a:p>
          <a:p>
            <a:pPr marL="342900" indent="-342900">
              <a:buFont typeface="Wingdings" panose="020B0604020202020204" pitchFamily="34" charset="0"/>
              <a:buChar char="Ø"/>
            </a:pPr>
            <a:r>
              <a:rPr lang="en-US" sz="2400"/>
              <a:t>Interval data was non-parametric </a:t>
            </a:r>
            <a:r>
              <a:rPr lang="en-US" sz="2400">
                <a:latin typeface="Arial"/>
                <a:cs typeface="Arial"/>
              </a:rPr>
              <a:t>(</a:t>
            </a:r>
            <a:r>
              <a:rPr lang="en-US" sz="2400"/>
              <a:t>not normally distributed</a:t>
            </a:r>
            <a:r>
              <a:rPr lang="en-US" sz="2400">
                <a:latin typeface="Arial"/>
                <a:cs typeface="Arial"/>
              </a:rPr>
              <a:t>)</a:t>
            </a:r>
            <a:endParaRPr lang="en-US" sz="2400"/>
          </a:p>
          <a:p>
            <a:pPr marL="342900" indent="-342900">
              <a:buFont typeface="Wingdings" panose="020B0604020202020204" pitchFamily="34" charset="0"/>
              <a:buChar char="Ø"/>
            </a:pPr>
            <a:r>
              <a:rPr lang="en-US" sz="2400"/>
              <a:t>IBM SPSS version 26 used for all analyses</a:t>
            </a:r>
          </a:p>
          <a:p>
            <a:pPr marL="342900" indent="-342900">
              <a:buFont typeface="Wingdings" panose="020B0604020202020204" pitchFamily="34" charset="0"/>
              <a:buChar char="Ø"/>
            </a:pPr>
            <a:r>
              <a:rPr lang="en-US" sz="2400"/>
              <a:t>Tests used:</a:t>
            </a:r>
          </a:p>
          <a:p>
            <a:pPr marL="971550" lvl="2" indent="-342900">
              <a:buFont typeface="Wingdings" panose="020B0604020202020204" pitchFamily="34" charset="0"/>
              <a:buChar char="Ø"/>
            </a:pPr>
            <a:r>
              <a:rPr lang="en-US">
                <a:latin typeface="Arial"/>
                <a:cs typeface="Arial"/>
              </a:rPr>
              <a:t>Pearson’s Chi-Square test/Fisher’s Exact test</a:t>
            </a:r>
          </a:p>
          <a:p>
            <a:pPr marL="971550" lvl="2" indent="-342900">
              <a:buFont typeface="Wingdings" panose="020B0604020202020204" pitchFamily="34" charset="0"/>
              <a:buChar char="Ø"/>
            </a:pPr>
            <a:r>
              <a:rPr lang="en-US">
                <a:latin typeface="Arial"/>
                <a:cs typeface="Arial"/>
              </a:rPr>
              <a:t>Wilcoxon-Mann Whitney test</a:t>
            </a:r>
          </a:p>
          <a:p>
            <a:pPr marL="971550" lvl="2" indent="-342900">
              <a:buFont typeface="Wingdings" panose="020B0604020202020204" pitchFamily="34" charset="0"/>
              <a:buChar char="Ø"/>
            </a:pPr>
            <a:r>
              <a:rPr lang="en-US">
                <a:latin typeface="Arial"/>
                <a:cs typeface="Arial"/>
              </a:rPr>
              <a:t>Spearman rank-order correlations</a:t>
            </a:r>
          </a:p>
          <a:p>
            <a:pPr marL="0" indent="-285115">
              <a:buNone/>
            </a:pPr>
            <a:endParaRPr lang="en-US" sz="2400"/>
          </a:p>
        </p:txBody>
      </p:sp>
    </p:spTree>
    <p:extLst>
      <p:ext uri="{BB962C8B-B14F-4D97-AF65-F5344CB8AC3E}">
        <p14:creationId xmlns:p14="http://schemas.microsoft.com/office/powerpoint/2010/main" val="622546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06309-94C7-4679-BAB5-D3F5EE319C88}"/>
              </a:ext>
            </a:extLst>
          </p:cNvPr>
          <p:cNvSpPr>
            <a:spLocks noGrp="1"/>
          </p:cNvSpPr>
          <p:nvPr>
            <p:ph type="title"/>
          </p:nvPr>
        </p:nvSpPr>
        <p:spPr>
          <a:xfrm>
            <a:off x="802104" y="2589462"/>
            <a:ext cx="10972800" cy="597049"/>
          </a:xfrm>
        </p:spPr>
        <p:txBody>
          <a:bodyPr/>
          <a:lstStyle/>
          <a:p>
            <a:r>
              <a:rPr lang="en-US"/>
              <a:t>Overview of survey population</a:t>
            </a:r>
          </a:p>
        </p:txBody>
      </p:sp>
    </p:spTree>
    <p:extLst>
      <p:ext uri="{BB962C8B-B14F-4D97-AF65-F5344CB8AC3E}">
        <p14:creationId xmlns:p14="http://schemas.microsoft.com/office/powerpoint/2010/main" val="215137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7E388-9CE1-4CD2-8C45-E8ABD890C6ED}"/>
              </a:ext>
            </a:extLst>
          </p:cNvPr>
          <p:cNvSpPr>
            <a:spLocks noGrp="1"/>
          </p:cNvSpPr>
          <p:nvPr>
            <p:ph type="title"/>
          </p:nvPr>
        </p:nvSpPr>
        <p:spPr/>
        <p:txBody>
          <a:bodyPr/>
          <a:lstStyle/>
          <a:p>
            <a:r>
              <a:rPr lang="en-US"/>
              <a:t>Type of Enterprise</a:t>
            </a:r>
          </a:p>
        </p:txBody>
      </p:sp>
      <p:pic>
        <p:nvPicPr>
          <p:cNvPr id="4" name="Picture 3">
            <a:extLst>
              <a:ext uri="{FF2B5EF4-FFF2-40B4-BE49-F238E27FC236}">
                <a16:creationId xmlns:a16="http://schemas.microsoft.com/office/drawing/2014/main" id="{84B9790F-BB78-4B04-9C02-45DF04770A53}"/>
              </a:ext>
            </a:extLst>
          </p:cNvPr>
          <p:cNvPicPr/>
          <p:nvPr/>
        </p:nvPicPr>
        <p:blipFill>
          <a:blip r:embed="rId3">
            <a:extLst>
              <a:ext uri="{28A0092B-C50C-407E-A947-70E740481C1C}">
                <a14:useLocalDpi xmlns:a14="http://schemas.microsoft.com/office/drawing/2010/main" val="0"/>
              </a:ext>
            </a:extLst>
          </a:blip>
          <a:stretch>
            <a:fillRect/>
          </a:stretch>
        </p:blipFill>
        <p:spPr>
          <a:xfrm>
            <a:off x="2628900" y="1765853"/>
            <a:ext cx="7170193" cy="4169632"/>
          </a:xfrm>
          <a:prstGeom prst="rect">
            <a:avLst/>
          </a:prstGeom>
        </p:spPr>
      </p:pic>
    </p:spTree>
    <p:extLst>
      <p:ext uri="{BB962C8B-B14F-4D97-AF65-F5344CB8AC3E}">
        <p14:creationId xmlns:p14="http://schemas.microsoft.com/office/powerpoint/2010/main" val="3947951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736A6-8AE9-46C3-8E3F-2A59893AB5A0}"/>
              </a:ext>
            </a:extLst>
          </p:cNvPr>
          <p:cNvSpPr>
            <a:spLocks noGrp="1"/>
          </p:cNvSpPr>
          <p:nvPr>
            <p:ph type="title"/>
          </p:nvPr>
        </p:nvSpPr>
        <p:spPr/>
        <p:txBody>
          <a:bodyPr/>
          <a:lstStyle/>
          <a:p>
            <a:r>
              <a:rPr lang="en-US"/>
              <a:t>Ownership Structure, Demographics &amp; Age</a:t>
            </a:r>
          </a:p>
        </p:txBody>
      </p:sp>
      <p:sp>
        <p:nvSpPr>
          <p:cNvPr id="4" name="Text Placeholder 3">
            <a:extLst>
              <a:ext uri="{FF2B5EF4-FFF2-40B4-BE49-F238E27FC236}">
                <a16:creationId xmlns:a16="http://schemas.microsoft.com/office/drawing/2014/main" id="{284AC57D-8A08-4EA2-9A3D-51625BA16C8A}"/>
              </a:ext>
            </a:extLst>
          </p:cNvPr>
          <p:cNvSpPr txBox="1">
            <a:spLocks noGrp="1"/>
          </p:cNvSpPr>
          <p:nvPr>
            <p:ph type="body" sz="quarter" idx="10"/>
          </p:nvPr>
        </p:nvSpPr>
        <p:spPr>
          <a:xfrm>
            <a:off x="126078" y="1753496"/>
            <a:ext cx="6604922" cy="569386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000" b="1">
                <a:latin typeface="Arial"/>
                <a:cs typeface="Arial"/>
              </a:rPr>
              <a:t>Ownership: </a:t>
            </a:r>
            <a:r>
              <a:rPr lang="en-US" sz="2000">
                <a:latin typeface="Arial"/>
                <a:cs typeface="Arial"/>
              </a:rPr>
              <a:t>52% were sole owners, while 48% had multiple ownership structures. </a:t>
            </a:r>
            <a:endParaRPr lang="en-US" sz="2000"/>
          </a:p>
          <a:p>
            <a:endParaRPr lang="en-US" sz="2000"/>
          </a:p>
          <a:p>
            <a:pPr marL="285750" indent="-285750">
              <a:buFont typeface="Arial" panose="020B0604020202020204" pitchFamily="34" charset="0"/>
              <a:buChar char="•"/>
            </a:pPr>
            <a:r>
              <a:rPr lang="en-US" sz="2000" b="1">
                <a:latin typeface="Arial"/>
                <a:cs typeface="Arial"/>
              </a:rPr>
              <a:t>Gender</a:t>
            </a:r>
            <a:r>
              <a:rPr lang="en-US" sz="2000">
                <a:latin typeface="Arial"/>
                <a:cs typeface="Arial"/>
              </a:rPr>
              <a:t>: 14 female owned enterprises (sole ownership) &amp; 32% of all owners from all companies were female.</a:t>
            </a:r>
            <a:endParaRPr lang="en-US" sz="2000"/>
          </a:p>
          <a:p>
            <a:endParaRPr lang="en-US" sz="2000"/>
          </a:p>
          <a:p>
            <a:pPr marL="285750" indent="-285750">
              <a:buFont typeface="Arial" panose="020B0604020202020204" pitchFamily="34" charset="0"/>
              <a:buChar char="•"/>
            </a:pPr>
            <a:r>
              <a:rPr lang="en-US" sz="2000" b="1">
                <a:latin typeface="Arial"/>
                <a:cs typeface="Arial"/>
              </a:rPr>
              <a:t>Youth: </a:t>
            </a:r>
            <a:r>
              <a:rPr lang="en-US" sz="2000">
                <a:latin typeface="Arial"/>
                <a:cs typeface="Arial"/>
              </a:rPr>
              <a:t>17% had at least one owner under the age of 30 (14 out of 17 were male youth).</a:t>
            </a:r>
            <a:endParaRPr lang="en-US" sz="2000"/>
          </a:p>
          <a:p>
            <a:pPr marL="285750" indent="-285750">
              <a:buFont typeface="Arial" panose="020B0604020202020204" pitchFamily="34" charset="0"/>
              <a:buChar char="•"/>
            </a:pPr>
            <a:endParaRPr lang="en-US" sz="2000"/>
          </a:p>
          <a:p>
            <a:pPr marL="285750" indent="-285750">
              <a:buFont typeface="Arial" panose="020B0604020202020204" pitchFamily="34" charset="0"/>
              <a:buChar char="•"/>
            </a:pPr>
            <a:r>
              <a:rPr lang="en-US" sz="2000" b="1">
                <a:latin typeface="Arial"/>
                <a:cs typeface="Arial"/>
              </a:rPr>
              <a:t>Age</a:t>
            </a:r>
            <a:r>
              <a:rPr lang="en-US" sz="2000">
                <a:latin typeface="Arial"/>
                <a:cs typeface="Arial"/>
              </a:rPr>
              <a:t>: 31% are fewer than 5 years old and 23% are 25 years or older.</a:t>
            </a:r>
            <a:endParaRPr lang="en-US" sz="2000"/>
          </a:p>
          <a:p>
            <a:pPr marL="285750" indent="-285750">
              <a:buFont typeface="Arial" panose="020B0604020202020204" pitchFamily="34" charset="0"/>
              <a:buChar char="•"/>
            </a:pPr>
            <a:endParaRPr lang="en-US" sz="2400"/>
          </a:p>
          <a:p>
            <a:pPr marL="285750" indent="-285750">
              <a:buFont typeface="Arial" panose="020B0604020202020204" pitchFamily="34" charset="0"/>
              <a:buChar char="•"/>
            </a:pPr>
            <a:endParaRPr lang="en-US" sz="2400"/>
          </a:p>
          <a:p>
            <a:pPr marL="285750" indent="-285750">
              <a:buFont typeface="Arial" panose="020B0604020202020204" pitchFamily="34" charset="0"/>
              <a:buChar char="•"/>
            </a:pPr>
            <a:endParaRPr lang="en-US" sz="2400"/>
          </a:p>
        </p:txBody>
      </p:sp>
      <p:pic>
        <p:nvPicPr>
          <p:cNvPr id="5" name="Picture 4">
            <a:extLst>
              <a:ext uri="{FF2B5EF4-FFF2-40B4-BE49-F238E27FC236}">
                <a16:creationId xmlns:a16="http://schemas.microsoft.com/office/drawing/2014/main" id="{DC1294B3-2EA4-4C0D-A62A-059E24009BC1}"/>
              </a:ext>
            </a:extLst>
          </p:cNvPr>
          <p:cNvPicPr/>
          <p:nvPr/>
        </p:nvPicPr>
        <p:blipFill>
          <a:blip r:embed="rId3">
            <a:extLst>
              <a:ext uri="{28A0092B-C50C-407E-A947-70E740481C1C}">
                <a14:useLocalDpi xmlns:a14="http://schemas.microsoft.com/office/drawing/2010/main" val="0"/>
              </a:ext>
            </a:extLst>
          </a:blip>
          <a:stretch>
            <a:fillRect/>
          </a:stretch>
        </p:blipFill>
        <p:spPr>
          <a:xfrm>
            <a:off x="6565953" y="1995945"/>
            <a:ext cx="5626046" cy="3705608"/>
          </a:xfrm>
          <a:prstGeom prst="rect">
            <a:avLst/>
          </a:prstGeom>
        </p:spPr>
      </p:pic>
    </p:spTree>
    <p:extLst>
      <p:ext uri="{BB962C8B-B14F-4D97-AF65-F5344CB8AC3E}">
        <p14:creationId xmlns:p14="http://schemas.microsoft.com/office/powerpoint/2010/main" val="3196936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18229-1931-438B-9697-B82EF2E68828}"/>
              </a:ext>
            </a:extLst>
          </p:cNvPr>
          <p:cNvSpPr>
            <a:spLocks noGrp="1"/>
          </p:cNvSpPr>
          <p:nvPr>
            <p:ph type="title"/>
          </p:nvPr>
        </p:nvSpPr>
        <p:spPr/>
        <p:txBody>
          <a:bodyPr/>
          <a:lstStyle/>
          <a:p>
            <a:r>
              <a:rPr lang="en-US"/>
              <a:t>Agriculture sector</a:t>
            </a:r>
          </a:p>
        </p:txBody>
      </p:sp>
      <p:pic>
        <p:nvPicPr>
          <p:cNvPr id="4" name="Picture 3">
            <a:extLst>
              <a:ext uri="{FF2B5EF4-FFF2-40B4-BE49-F238E27FC236}">
                <a16:creationId xmlns:a16="http://schemas.microsoft.com/office/drawing/2014/main" id="{8B0AE3B0-86C2-4B06-BB48-155FE0873725}"/>
              </a:ext>
            </a:extLst>
          </p:cNvPr>
          <p:cNvPicPr/>
          <p:nvPr/>
        </p:nvPicPr>
        <p:blipFill>
          <a:blip r:embed="rId3">
            <a:extLst>
              <a:ext uri="{28A0092B-C50C-407E-A947-70E740481C1C}">
                <a14:useLocalDpi xmlns:a14="http://schemas.microsoft.com/office/drawing/2010/main" val="0"/>
              </a:ext>
            </a:extLst>
          </a:blip>
          <a:stretch>
            <a:fillRect/>
          </a:stretch>
        </p:blipFill>
        <p:spPr>
          <a:xfrm>
            <a:off x="2306472" y="1982297"/>
            <a:ext cx="6575108" cy="3719256"/>
          </a:xfrm>
          <a:prstGeom prst="rect">
            <a:avLst/>
          </a:prstGeom>
        </p:spPr>
      </p:pic>
    </p:spTree>
    <p:extLst>
      <p:ext uri="{BB962C8B-B14F-4D97-AF65-F5344CB8AC3E}">
        <p14:creationId xmlns:p14="http://schemas.microsoft.com/office/powerpoint/2010/main" val="2071322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41656-BF75-464B-B26D-2EA2EE33C7EE}"/>
              </a:ext>
            </a:extLst>
          </p:cNvPr>
          <p:cNvSpPr>
            <a:spLocks noGrp="1"/>
          </p:cNvSpPr>
          <p:nvPr>
            <p:ph type="title"/>
          </p:nvPr>
        </p:nvSpPr>
        <p:spPr/>
        <p:txBody>
          <a:bodyPr/>
          <a:lstStyle/>
          <a:p>
            <a:r>
              <a:rPr lang="en-US"/>
              <a:t>Geographical area of operation</a:t>
            </a:r>
          </a:p>
        </p:txBody>
      </p:sp>
      <p:pic>
        <p:nvPicPr>
          <p:cNvPr id="4" name="Picture 3" title="Inserting image...">
            <a:extLst>
              <a:ext uri="{FF2B5EF4-FFF2-40B4-BE49-F238E27FC236}">
                <a16:creationId xmlns:a16="http://schemas.microsoft.com/office/drawing/2014/main" id="{2B3D9614-CA67-4D59-A1EE-007C9DC6B8D2}"/>
              </a:ext>
            </a:extLst>
          </p:cNvPr>
          <p:cNvPicPr/>
          <p:nvPr/>
        </p:nvPicPr>
        <p:blipFill>
          <a:blip r:embed="rId3">
            <a:extLst>
              <a:ext uri="{28A0092B-C50C-407E-A947-70E740481C1C}">
                <a14:useLocalDpi xmlns:a14="http://schemas.microsoft.com/office/drawing/2010/main" val="0"/>
              </a:ext>
            </a:extLst>
          </a:blip>
          <a:stretch>
            <a:fillRect/>
          </a:stretch>
        </p:blipFill>
        <p:spPr>
          <a:xfrm>
            <a:off x="2150382" y="1934528"/>
            <a:ext cx="7891235" cy="3565520"/>
          </a:xfrm>
          <a:prstGeom prst="rect">
            <a:avLst/>
          </a:prstGeom>
        </p:spPr>
      </p:pic>
    </p:spTree>
    <p:extLst>
      <p:ext uri="{BB962C8B-B14F-4D97-AF65-F5344CB8AC3E}">
        <p14:creationId xmlns:p14="http://schemas.microsoft.com/office/powerpoint/2010/main" val="339926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2A2E-9839-48A8-A53A-FC507FE4F70A}"/>
              </a:ext>
            </a:extLst>
          </p:cNvPr>
          <p:cNvSpPr>
            <a:spLocks noGrp="1"/>
          </p:cNvSpPr>
          <p:nvPr>
            <p:ph type="title"/>
          </p:nvPr>
        </p:nvSpPr>
        <p:spPr/>
        <p:txBody>
          <a:bodyPr/>
          <a:lstStyle/>
          <a:p>
            <a:r>
              <a:rPr lang="en-US"/>
              <a:t>Company size </a:t>
            </a:r>
          </a:p>
        </p:txBody>
      </p:sp>
      <p:pic>
        <p:nvPicPr>
          <p:cNvPr id="4" name="Picture 3">
            <a:extLst>
              <a:ext uri="{FF2B5EF4-FFF2-40B4-BE49-F238E27FC236}">
                <a16:creationId xmlns:a16="http://schemas.microsoft.com/office/drawing/2014/main" id="{BC52A17E-FDEA-4701-B9E6-D3578D6076A6}"/>
              </a:ext>
            </a:extLst>
          </p:cNvPr>
          <p:cNvPicPr/>
          <p:nvPr/>
        </p:nvPicPr>
        <p:blipFill>
          <a:blip r:embed="rId3">
            <a:extLst>
              <a:ext uri="{28A0092B-C50C-407E-A947-70E740481C1C}">
                <a14:useLocalDpi xmlns:a14="http://schemas.microsoft.com/office/drawing/2010/main" val="0"/>
              </a:ext>
            </a:extLst>
          </a:blip>
          <a:stretch>
            <a:fillRect/>
          </a:stretch>
        </p:blipFill>
        <p:spPr>
          <a:xfrm>
            <a:off x="-12213" y="1753496"/>
            <a:ext cx="6096001" cy="3500891"/>
          </a:xfrm>
          <a:prstGeom prst="rect">
            <a:avLst/>
          </a:prstGeom>
        </p:spPr>
      </p:pic>
      <p:pic>
        <p:nvPicPr>
          <p:cNvPr id="5" name="Picture 4">
            <a:extLst>
              <a:ext uri="{FF2B5EF4-FFF2-40B4-BE49-F238E27FC236}">
                <a16:creationId xmlns:a16="http://schemas.microsoft.com/office/drawing/2014/main" id="{947BC8BF-B21B-45ED-B3E9-F5535781D1BD}"/>
              </a:ext>
            </a:extLst>
          </p:cNvPr>
          <p:cNvPicPr/>
          <p:nvPr/>
        </p:nvPicPr>
        <p:blipFill>
          <a:blip r:embed="rId4">
            <a:extLst>
              <a:ext uri="{28A0092B-C50C-407E-A947-70E740481C1C}">
                <a14:useLocalDpi xmlns:a14="http://schemas.microsoft.com/office/drawing/2010/main" val="0"/>
              </a:ext>
            </a:extLst>
          </a:blip>
          <a:stretch>
            <a:fillRect/>
          </a:stretch>
        </p:blipFill>
        <p:spPr>
          <a:xfrm>
            <a:off x="5867004" y="1753495"/>
            <a:ext cx="6312785" cy="3500891"/>
          </a:xfrm>
          <a:prstGeom prst="rect">
            <a:avLst/>
          </a:prstGeom>
        </p:spPr>
      </p:pic>
      <p:sp>
        <p:nvSpPr>
          <p:cNvPr id="6" name="TextBox 5">
            <a:extLst>
              <a:ext uri="{FF2B5EF4-FFF2-40B4-BE49-F238E27FC236}">
                <a16:creationId xmlns:a16="http://schemas.microsoft.com/office/drawing/2014/main" id="{A395D935-2589-42CE-8017-F0DC16D2EF95}"/>
              </a:ext>
            </a:extLst>
          </p:cNvPr>
          <p:cNvSpPr txBox="1"/>
          <p:nvPr/>
        </p:nvSpPr>
        <p:spPr>
          <a:xfrm>
            <a:off x="162838" y="5482103"/>
            <a:ext cx="12016951" cy="646331"/>
          </a:xfrm>
          <a:prstGeom prst="rect">
            <a:avLst/>
          </a:prstGeom>
          <a:noFill/>
        </p:spPr>
        <p:txBody>
          <a:bodyPr wrap="square" rtlCol="0">
            <a:spAutoFit/>
          </a:bodyPr>
          <a:lstStyle/>
          <a:p>
            <a:pPr algn="ctr"/>
            <a:r>
              <a:rPr lang="en-US">
                <a:solidFill>
                  <a:prstClr val="black"/>
                </a:solidFill>
              </a:rPr>
              <a:t>Large and medium size enterprises primarily engaged with on-farm and seed production (42%) as well as value-added processing (34%).</a:t>
            </a:r>
            <a:endParaRPr lang="en-US"/>
          </a:p>
        </p:txBody>
      </p:sp>
    </p:spTree>
    <p:extLst>
      <p:ext uri="{BB962C8B-B14F-4D97-AF65-F5344CB8AC3E}">
        <p14:creationId xmlns:p14="http://schemas.microsoft.com/office/powerpoint/2010/main" val="1870249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6E281-F954-4CA5-944D-C24CBBF9DB7D}"/>
              </a:ext>
            </a:extLst>
          </p:cNvPr>
          <p:cNvSpPr>
            <a:spLocks noGrp="1"/>
          </p:cNvSpPr>
          <p:nvPr>
            <p:ph type="title"/>
          </p:nvPr>
        </p:nvSpPr>
        <p:spPr>
          <a:xfrm>
            <a:off x="371869" y="2456926"/>
            <a:ext cx="11448268" cy="597049"/>
          </a:xfrm>
        </p:spPr>
        <p:txBody>
          <a:bodyPr/>
          <a:lstStyle/>
          <a:p>
            <a:r>
              <a:rPr lang="en-US"/>
              <a:t>Key Findings</a:t>
            </a:r>
          </a:p>
        </p:txBody>
      </p:sp>
    </p:spTree>
    <p:extLst>
      <p:ext uri="{BB962C8B-B14F-4D97-AF65-F5344CB8AC3E}">
        <p14:creationId xmlns:p14="http://schemas.microsoft.com/office/powerpoint/2010/main" val="352524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8AA5-9F2E-467A-9A7F-00C018A7356C}"/>
              </a:ext>
            </a:extLst>
          </p:cNvPr>
          <p:cNvSpPr>
            <a:spLocks noGrp="1"/>
          </p:cNvSpPr>
          <p:nvPr>
            <p:ph type="title"/>
          </p:nvPr>
        </p:nvSpPr>
        <p:spPr>
          <a:xfrm>
            <a:off x="262357" y="887292"/>
            <a:ext cx="5833642" cy="597049"/>
          </a:xfrm>
        </p:spPr>
        <p:txBody>
          <a:bodyPr/>
          <a:lstStyle/>
          <a:p>
            <a:r>
              <a:rPr lang="en-US">
                <a:solidFill>
                  <a:schemeClr val="tx1"/>
                </a:solidFill>
              </a:rPr>
              <a:t>Market System Health</a:t>
            </a:r>
          </a:p>
        </p:txBody>
      </p:sp>
      <p:graphicFrame>
        <p:nvGraphicFramePr>
          <p:cNvPr id="4" name="Table 4">
            <a:extLst>
              <a:ext uri="{FF2B5EF4-FFF2-40B4-BE49-F238E27FC236}">
                <a16:creationId xmlns:a16="http://schemas.microsoft.com/office/drawing/2014/main" id="{384FB562-1C96-4FA5-84A6-851BF2AAEBBC}"/>
              </a:ext>
            </a:extLst>
          </p:cNvPr>
          <p:cNvGraphicFramePr>
            <a:graphicFrameLocks noGrp="1"/>
          </p:cNvGraphicFramePr>
          <p:nvPr>
            <p:extLst>
              <p:ext uri="{D42A27DB-BD31-4B8C-83A1-F6EECF244321}">
                <p14:modId xmlns:p14="http://schemas.microsoft.com/office/powerpoint/2010/main" val="1851908327"/>
              </p:ext>
            </p:extLst>
          </p:nvPr>
        </p:nvGraphicFramePr>
        <p:xfrm>
          <a:off x="425694" y="1557565"/>
          <a:ext cx="11340611" cy="4244924"/>
        </p:xfrm>
        <a:graphic>
          <a:graphicData uri="http://schemas.openxmlformats.org/drawingml/2006/table">
            <a:tbl>
              <a:tblPr firstRow="1" bandRow="1">
                <a:tableStyleId>{5C22544A-7EE6-4342-B048-85BDC9FD1C3A}</a:tableStyleId>
              </a:tblPr>
              <a:tblGrid>
                <a:gridCol w="3780203">
                  <a:extLst>
                    <a:ext uri="{9D8B030D-6E8A-4147-A177-3AD203B41FA5}">
                      <a16:colId xmlns:a16="http://schemas.microsoft.com/office/drawing/2014/main" val="2188404755"/>
                    </a:ext>
                  </a:extLst>
                </a:gridCol>
                <a:gridCol w="3011104">
                  <a:extLst>
                    <a:ext uri="{9D8B030D-6E8A-4147-A177-3AD203B41FA5}">
                      <a16:colId xmlns:a16="http://schemas.microsoft.com/office/drawing/2014/main" val="2576292866"/>
                    </a:ext>
                  </a:extLst>
                </a:gridCol>
                <a:gridCol w="4549304">
                  <a:extLst>
                    <a:ext uri="{9D8B030D-6E8A-4147-A177-3AD203B41FA5}">
                      <a16:colId xmlns:a16="http://schemas.microsoft.com/office/drawing/2014/main" val="3459266006"/>
                    </a:ext>
                  </a:extLst>
                </a:gridCol>
              </a:tblGrid>
              <a:tr h="396391">
                <a:tc>
                  <a:txBody>
                    <a:bodyPr/>
                    <a:lstStyle/>
                    <a:p>
                      <a:pPr algn="ctr"/>
                      <a:r>
                        <a:rPr lang="en-US" sz="1800"/>
                        <a:t>Competitiveness</a:t>
                      </a:r>
                    </a:p>
                  </a:txBody>
                  <a:tcPr/>
                </a:tc>
                <a:tc>
                  <a:txBody>
                    <a:bodyPr/>
                    <a:lstStyle/>
                    <a:p>
                      <a:pPr algn="ctr"/>
                      <a:r>
                        <a:rPr lang="en-US" sz="1800"/>
                        <a:t>Resilience</a:t>
                      </a:r>
                    </a:p>
                  </a:txBody>
                  <a:tcPr/>
                </a:tc>
                <a:tc>
                  <a:txBody>
                    <a:bodyPr/>
                    <a:lstStyle/>
                    <a:p>
                      <a:pPr algn="ctr"/>
                      <a:r>
                        <a:rPr lang="en-US" sz="1800"/>
                        <a:t>Inclusion</a:t>
                      </a:r>
                    </a:p>
                  </a:txBody>
                  <a:tcPr/>
                </a:tc>
                <a:extLst>
                  <a:ext uri="{0D108BD9-81ED-4DB2-BD59-A6C34878D82A}">
                    <a16:rowId xmlns:a16="http://schemas.microsoft.com/office/drawing/2014/main" val="769802197"/>
                  </a:ext>
                </a:extLst>
              </a:tr>
              <a:tr h="1229090">
                <a:tc>
                  <a:txBody>
                    <a:bodyPr/>
                    <a:lstStyle/>
                    <a:p>
                      <a:pPr marL="342900" indent="-342900">
                        <a:buFont typeface="Wingdings" panose="05000000000000000000" pitchFamily="2" charset="2"/>
                        <a:buChar char="Ø"/>
                      </a:pPr>
                      <a:r>
                        <a:rPr lang="en-US" sz="1800">
                          <a:latin typeface="Arial"/>
                          <a:cs typeface="Arial"/>
                        </a:rPr>
                        <a:t>Most enterprises (72%) reported realizing profits (mostly small, with some large profits) over the last three years</a:t>
                      </a:r>
                    </a:p>
                  </a:txBody>
                  <a:tcPr/>
                </a:tc>
                <a:tc>
                  <a:txBody>
                    <a:bodyPr/>
                    <a:lstStyle/>
                    <a:p>
                      <a:pPr marL="342900" indent="-342900">
                        <a:buFont typeface="Wingdings" panose="05000000000000000000" pitchFamily="2" charset="2"/>
                        <a:buChar char="Ø"/>
                      </a:pPr>
                      <a:r>
                        <a:rPr lang="en-US" sz="1800">
                          <a:latin typeface="Arial"/>
                          <a:ea typeface="Times New Roman" panose="02020603050405020304" pitchFamily="18" charset="0"/>
                          <a:cs typeface="Arial"/>
                        </a:rPr>
                        <a:t>68% confidence in overcoming supply-side shocks</a:t>
                      </a:r>
                      <a:endParaRPr lang="en-US" sz="1800">
                        <a:latin typeface="Arial"/>
                        <a:cs typeface="Arial"/>
                      </a:endParaRPr>
                    </a:p>
                  </a:txBody>
                  <a:tcPr/>
                </a:tc>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a:latin typeface="Arial"/>
                          <a:cs typeface="Arial"/>
                        </a:rPr>
                        <a:t>32% female ownership</a:t>
                      </a:r>
                    </a:p>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800">
                        <a:latin typeface="Arial"/>
                        <a:cs typeface="Arial"/>
                      </a:endParaRPr>
                    </a:p>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a:latin typeface="Arial"/>
                          <a:cs typeface="Arial"/>
                        </a:rPr>
                        <a:t>17% youth ownership</a:t>
                      </a:r>
                    </a:p>
                    <a:p>
                      <a:pPr marL="0" indent="0">
                        <a:buFont typeface="Wingdings" panose="05000000000000000000" pitchFamily="2" charset="2"/>
                        <a:buNone/>
                      </a:pPr>
                      <a:endParaRPr lang="en-US" sz="18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2064955"/>
                  </a:ext>
                </a:extLst>
              </a:tr>
              <a:tr h="557035">
                <a:tc>
                  <a:txBody>
                    <a:bodyPr/>
                    <a:lstStyle/>
                    <a:p>
                      <a:pPr marL="342900" indent="-342900">
                        <a:buFont typeface="Wingdings" panose="05000000000000000000" pitchFamily="2" charset="2"/>
                        <a:buChar char="Ø"/>
                      </a:pPr>
                      <a:r>
                        <a:rPr lang="en-US" sz="1800">
                          <a:latin typeface="Arial"/>
                          <a:cs typeface="Arial"/>
                        </a:rPr>
                        <a:t>52% reported sales of over 100 million kyat </a:t>
                      </a:r>
                      <a:r>
                        <a:rPr lang="en-US" sz="1800" kern="1200">
                          <a:solidFill>
                            <a:schemeClr val="dk1"/>
                          </a:solidFill>
                          <a:latin typeface="Arial"/>
                          <a:ea typeface="+mn-ea"/>
                          <a:cs typeface="Arial"/>
                        </a:rPr>
                        <a:t>($73,227)</a:t>
                      </a:r>
                    </a:p>
                  </a:txBody>
                  <a:tcPr/>
                </a:tc>
                <a:tc>
                  <a:txBody>
                    <a:bodyPr/>
                    <a:lstStyle/>
                    <a:p>
                      <a:pPr marL="342900" indent="-342900">
                        <a:buFont typeface="Wingdings" panose="05000000000000000000" pitchFamily="2" charset="2"/>
                        <a:buChar char="Ø"/>
                      </a:pPr>
                      <a:r>
                        <a:rPr lang="en-US" sz="1800">
                          <a:latin typeface="Arial"/>
                          <a:cs typeface="Arial"/>
                        </a:rPr>
                        <a:t>69% confidence in overcoming  demand-side shocks</a:t>
                      </a:r>
                    </a:p>
                  </a:txBody>
                  <a:tcPr/>
                </a:tc>
                <a:tc>
                  <a:txBody>
                    <a:bodyPr/>
                    <a:lstStyle/>
                    <a:p>
                      <a:pPr marL="342900" indent="-342900">
                        <a:buFont typeface="Wingdings" panose="05000000000000000000" pitchFamily="2" charset="2"/>
                        <a:buChar char="Ø"/>
                      </a:pPr>
                      <a:r>
                        <a:rPr lang="en-US" sz="1800">
                          <a:latin typeface="Arial"/>
                          <a:cs typeface="Arial"/>
                        </a:rPr>
                        <a:t>42% female and 58% male full-time employees</a:t>
                      </a:r>
                    </a:p>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kern="1200">
                          <a:solidFill>
                            <a:schemeClr val="dk1"/>
                          </a:solidFill>
                          <a:effectLst/>
                          <a:latin typeface="Arial"/>
                          <a:ea typeface="+mn-ea"/>
                          <a:cs typeface="Arial"/>
                        </a:rPr>
                        <a:t>7% of full-time employees from smallest ethnic group</a:t>
                      </a:r>
                      <a:endParaRPr lang="en-US" sz="1800">
                        <a:latin typeface="Arial"/>
                        <a:cs typeface="Arial"/>
                      </a:endParaRPr>
                    </a:p>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a:latin typeface="Arial"/>
                          <a:ea typeface="Times New Roman" panose="02020603050405020304" pitchFamily="18" charset="0"/>
                          <a:cs typeface="Arial"/>
                        </a:rPr>
                        <a:t>Women employed more on a part-time basis than men</a:t>
                      </a:r>
                    </a:p>
                  </a:txBody>
                  <a:tcPr/>
                </a:tc>
                <a:extLst>
                  <a:ext uri="{0D108BD9-81ED-4DB2-BD59-A6C34878D82A}">
                    <a16:rowId xmlns:a16="http://schemas.microsoft.com/office/drawing/2014/main" val="2009941309"/>
                  </a:ext>
                </a:extLst>
              </a:tr>
              <a:tr h="882083">
                <a:tc>
                  <a:txBody>
                    <a:bodyPr/>
                    <a:lstStyle/>
                    <a:p>
                      <a:pPr marL="0" indent="0">
                        <a:buFont typeface="Wingdings" panose="05000000000000000000" pitchFamily="2" charset="2"/>
                        <a:buNone/>
                      </a:pPr>
                      <a:endParaRPr lang="en-US" sz="1800">
                        <a:latin typeface="Arial" panose="020B0604020202020204" pitchFamily="34" charset="0"/>
                        <a:cs typeface="Arial" panose="020B0604020202020204" pitchFamily="34" charset="0"/>
                      </a:endParaRPr>
                    </a:p>
                  </a:txBody>
                  <a:tcPr/>
                </a:tc>
                <a:tc>
                  <a:txBody>
                    <a:bodyPr/>
                    <a:lstStyle/>
                    <a:p>
                      <a:pPr marL="342900" indent="-342900">
                        <a:buFont typeface="Wingdings" panose="05000000000000000000" pitchFamily="2" charset="2"/>
                        <a:buChar char="Ø"/>
                      </a:pPr>
                      <a:endParaRPr lang="en-US" sz="1800">
                        <a:latin typeface="Arial" panose="020B0604020202020204" pitchFamily="34" charset="0"/>
                        <a:cs typeface="Arial" panose="020B0604020202020204" pitchFamily="34" charset="0"/>
                      </a:endParaRPr>
                    </a:p>
                  </a:txBody>
                  <a:tcPr/>
                </a:tc>
                <a:tc>
                  <a:txBody>
                    <a:bodyPr/>
                    <a:lstStyle/>
                    <a:p>
                      <a:pPr marL="342900" marR="0" lvl="0" indent="-342900" algn="l" rtl="0" eaLnBrk="1" fontAlgn="auto" latinLnBrk="0" hangingPunct="1">
                        <a:lnSpc>
                          <a:spcPct val="100000"/>
                        </a:lnSpc>
                        <a:spcBef>
                          <a:spcPts val="0"/>
                        </a:spcBef>
                        <a:spcAft>
                          <a:spcPts val="0"/>
                        </a:spcAft>
                        <a:buFont typeface="Wingdings" panose="05000000000000000000" pitchFamily="2" charset="2"/>
                        <a:buChar char="Ø"/>
                      </a:pPr>
                      <a:r>
                        <a:rPr kumimoji="0" lang="en-US" sz="1800" b="0" i="0" u="none" strike="noStrike" kern="1200" cap="none" spc="0" normalizeH="0" baseline="0" noProof="0">
                          <a:ln>
                            <a:noFill/>
                          </a:ln>
                          <a:effectLst/>
                          <a:uLnTx/>
                          <a:uFillTx/>
                          <a:latin typeface="Arial"/>
                          <a:ea typeface="+mn-ea"/>
                          <a:cs typeface="Arial"/>
                        </a:rPr>
                        <a:t>62% enterprises sourced from at least one female supplier</a:t>
                      </a:r>
                      <a:endParaRPr lang="en-US" sz="1800" b="0" i="0" u="none" strike="noStrike" kern="1200" cap="none" spc="0" normalizeH="0" baseline="0" noProof="0">
                        <a:ln>
                          <a:noFill/>
                        </a:ln>
                        <a:effectLst/>
                        <a:uLnTx/>
                        <a:uFillTx/>
                        <a:latin typeface="Arial"/>
                        <a:ea typeface="+mn-ea"/>
                        <a:cs typeface="Arial"/>
                      </a:endParaRPr>
                    </a:p>
                  </a:txBody>
                  <a:tcPr/>
                </a:tc>
                <a:extLst>
                  <a:ext uri="{0D108BD9-81ED-4DB2-BD59-A6C34878D82A}">
                    <a16:rowId xmlns:a16="http://schemas.microsoft.com/office/drawing/2014/main" val="1013284403"/>
                  </a:ext>
                </a:extLst>
              </a:tr>
            </a:tbl>
          </a:graphicData>
        </a:graphic>
      </p:graphicFrame>
    </p:spTree>
    <p:extLst>
      <p:ext uri="{BB962C8B-B14F-4D97-AF65-F5344CB8AC3E}">
        <p14:creationId xmlns:p14="http://schemas.microsoft.com/office/powerpoint/2010/main" val="247724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5958F7-8231-44AC-AE69-6819819165C7}"/>
              </a:ext>
            </a:extLst>
          </p:cNvPr>
          <p:cNvSpPr>
            <a:spLocks noGrp="1"/>
          </p:cNvSpPr>
          <p:nvPr>
            <p:ph type="title"/>
          </p:nvPr>
        </p:nvSpPr>
        <p:spPr>
          <a:xfrm>
            <a:off x="106101" y="874304"/>
            <a:ext cx="3183895" cy="597049"/>
          </a:xfrm>
        </p:spPr>
        <p:txBody>
          <a:bodyPr/>
          <a:lstStyle/>
          <a:p>
            <a:r>
              <a:rPr lang="en-US">
                <a:solidFill>
                  <a:schemeClr val="tx1"/>
                </a:solidFill>
              </a:rPr>
              <a:t>hypotheses</a:t>
            </a:r>
          </a:p>
        </p:txBody>
      </p:sp>
      <p:sp>
        <p:nvSpPr>
          <p:cNvPr id="9" name="TextBox 8">
            <a:extLst>
              <a:ext uri="{FF2B5EF4-FFF2-40B4-BE49-F238E27FC236}">
                <a16:creationId xmlns:a16="http://schemas.microsoft.com/office/drawing/2014/main" id="{531EFB39-0E92-441F-803F-B4FF62404AE2}"/>
              </a:ext>
            </a:extLst>
          </p:cNvPr>
          <p:cNvSpPr txBox="1"/>
          <p:nvPr/>
        </p:nvSpPr>
        <p:spPr>
          <a:xfrm>
            <a:off x="106101" y="1417602"/>
            <a:ext cx="12085899" cy="563231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Ø"/>
            </a:pPr>
            <a:r>
              <a:rPr lang="en-US" b="1"/>
              <a:t>Hypothesis #1: </a:t>
            </a:r>
            <a:r>
              <a:rPr lang="en-US"/>
              <a:t>Firms that regularly change key aspects of their business are more likely to realize profits.</a:t>
            </a:r>
          </a:p>
          <a:p>
            <a:pPr marL="285750" indent="-285750">
              <a:buFont typeface="Wingdings" panose="05000000000000000000" pitchFamily="2" charset="2"/>
              <a:buChar char="Ø"/>
            </a:pPr>
            <a:endParaRPr lang="en-US"/>
          </a:p>
          <a:p>
            <a:pPr marL="285750" indent="-285750">
              <a:buFont typeface="Wingdings" panose="05000000000000000000" pitchFamily="2" charset="2"/>
              <a:buChar char="Ø"/>
            </a:pPr>
            <a:r>
              <a:rPr lang="en-US" b="1"/>
              <a:t>Hypothesis #2: </a:t>
            </a:r>
            <a:r>
              <a:rPr lang="en-US"/>
              <a:t>Enterprises that are part of a business partnership or alliance (technical assistance, machinery, or logistics, etc.) are more likely to have a greater level of confidence in overcoming shocks.</a:t>
            </a:r>
            <a:endParaRPr lang="en-US">
              <a:cs typeface="Calibri"/>
            </a:endParaRPr>
          </a:p>
          <a:p>
            <a:pPr marL="285750" indent="-285750">
              <a:buFont typeface="Wingdings" panose="05000000000000000000" pitchFamily="2" charset="2"/>
              <a:buChar char="Ø"/>
            </a:pPr>
            <a:endParaRPr lang="en-US" b="1"/>
          </a:p>
          <a:p>
            <a:pPr marL="285750" indent="-285750">
              <a:buFont typeface="Wingdings" panose="05000000000000000000" pitchFamily="2" charset="2"/>
              <a:buChar char="Ø"/>
            </a:pPr>
            <a:r>
              <a:rPr lang="en-US" b="1"/>
              <a:t>Hypothesis #3: </a:t>
            </a:r>
            <a:r>
              <a:rPr lang="en-US"/>
              <a:t>Female-owned enterprises have more inclusive and resilient supply chains.</a:t>
            </a:r>
            <a:endParaRPr lang="en-US">
              <a:cs typeface="Calibri"/>
            </a:endParaRPr>
          </a:p>
          <a:p>
            <a:pPr marL="285750" indent="-285750">
              <a:buFont typeface="Wingdings" panose="05000000000000000000" pitchFamily="2" charset="2"/>
              <a:buChar char="Ø"/>
            </a:pPr>
            <a:endParaRPr lang="en-US"/>
          </a:p>
          <a:p>
            <a:pPr marL="285750" indent="-285750">
              <a:buFont typeface="Wingdings" panose="05000000000000000000" pitchFamily="2" charset="2"/>
              <a:buChar char="Ø"/>
            </a:pPr>
            <a:r>
              <a:rPr lang="en-US" b="1"/>
              <a:t>Hypothesis #4: </a:t>
            </a:r>
            <a:r>
              <a:rPr lang="en-US"/>
              <a:t>Firms that access paid BDS services are more likely to report profits.</a:t>
            </a:r>
            <a:endParaRPr lang="en-US">
              <a:cs typeface="Calibri"/>
            </a:endParaRPr>
          </a:p>
          <a:p>
            <a:pPr marL="285750" indent="-285750">
              <a:buFont typeface="Wingdings" panose="05000000000000000000" pitchFamily="2" charset="2"/>
              <a:buChar char="Ø"/>
            </a:pPr>
            <a:endParaRPr lang="en-US" b="1"/>
          </a:p>
          <a:p>
            <a:pPr marL="285750" indent="-285750">
              <a:buFont typeface="Wingdings" panose="05000000000000000000" pitchFamily="2" charset="2"/>
              <a:buChar char="Ø"/>
            </a:pPr>
            <a:r>
              <a:rPr lang="en-US" b="1"/>
              <a:t>Hypothesis #5: </a:t>
            </a:r>
            <a:r>
              <a:rPr lang="en-US"/>
              <a:t>Small number of specialized service providers results in lower use of BDS services and partnerships.</a:t>
            </a:r>
          </a:p>
          <a:p>
            <a:pPr marL="285750" indent="-285750">
              <a:buFont typeface="Wingdings" panose="05000000000000000000" pitchFamily="2" charset="2"/>
              <a:buChar char="Ø"/>
            </a:pPr>
            <a:endParaRPr lang="en-US" b="1"/>
          </a:p>
          <a:p>
            <a:pPr marL="285750" indent="-285750">
              <a:buFont typeface="Wingdings" panose="05000000000000000000" pitchFamily="2" charset="2"/>
              <a:buChar char="Ø"/>
            </a:pPr>
            <a:r>
              <a:rPr lang="en-US" b="1"/>
              <a:t>Hypothesis #6: </a:t>
            </a:r>
            <a:r>
              <a:rPr lang="en-US"/>
              <a:t>Firms that access external financing are more likely to report large profits.</a:t>
            </a:r>
            <a:endParaRPr lang="en-US">
              <a:cs typeface="Calibri"/>
            </a:endParaRPr>
          </a:p>
          <a:p>
            <a:pPr marL="285750" indent="-285750">
              <a:buFont typeface="Wingdings" panose="05000000000000000000" pitchFamily="2" charset="2"/>
              <a:buChar char="Ø"/>
            </a:pPr>
            <a:endParaRPr lang="en-US"/>
          </a:p>
          <a:p>
            <a:pPr marL="285750" indent="-285750">
              <a:buFont typeface="Wingdings" panose="05000000000000000000" pitchFamily="2" charset="2"/>
              <a:buChar char="Ø"/>
            </a:pPr>
            <a:r>
              <a:rPr lang="en-US" b="1"/>
              <a:t>Hypothesis #7: </a:t>
            </a:r>
            <a:r>
              <a:rPr lang="en-US"/>
              <a:t>Enterprises operating in Kachin and Shan have greater difficulties doing business with ethnic minority groups.</a:t>
            </a:r>
            <a:endParaRPr lang="en-US">
              <a:cs typeface="Calibri"/>
            </a:endParaRPr>
          </a:p>
          <a:p>
            <a:pPr marL="285750" indent="-285750">
              <a:buFont typeface="Wingdings" panose="05000000000000000000" pitchFamily="2" charset="2"/>
              <a:buChar char="Ø"/>
            </a:pPr>
            <a:endParaRPr lang="en-US"/>
          </a:p>
          <a:p>
            <a:pPr marL="285750" indent="-285750">
              <a:buFont typeface="Wingdings" panose="05000000000000000000" pitchFamily="2" charset="2"/>
              <a:buChar char="Ø"/>
            </a:pPr>
            <a:r>
              <a:rPr lang="en-US" b="1"/>
              <a:t>Hypothesis #8: </a:t>
            </a:r>
            <a:r>
              <a:rPr lang="en-US"/>
              <a:t>Lack of private-public dialogue leads to a lack of transparency of government policy and decision making.</a:t>
            </a:r>
            <a:endParaRPr lang="en-US">
              <a:cs typeface="Calibri"/>
            </a:endParaRPr>
          </a:p>
          <a:p>
            <a:endParaRPr lang="en-US" b="1"/>
          </a:p>
          <a:p>
            <a:endParaRPr lang="en-US">
              <a:cs typeface="Calibri"/>
            </a:endParaRPr>
          </a:p>
          <a:p>
            <a:endParaRPr lang="en-US" b="1"/>
          </a:p>
          <a:p>
            <a:endParaRPr lang="en-US"/>
          </a:p>
        </p:txBody>
      </p:sp>
    </p:spTree>
    <p:extLst>
      <p:ext uri="{BB962C8B-B14F-4D97-AF65-F5344CB8AC3E}">
        <p14:creationId xmlns:p14="http://schemas.microsoft.com/office/powerpoint/2010/main" val="333455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Text Placeholder 2"/>
          <p:cNvSpPr>
            <a:spLocks noGrp="1"/>
          </p:cNvSpPr>
          <p:nvPr>
            <p:ph type="body" sz="quarter" idx="10"/>
          </p:nvPr>
        </p:nvSpPr>
        <p:spPr>
          <a:xfrm>
            <a:off x="768837" y="1920579"/>
            <a:ext cx="10801351" cy="3780974"/>
          </a:xfrm>
        </p:spPr>
        <p:txBody>
          <a:bodyPr/>
          <a:lstStyle/>
          <a:p>
            <a:pPr marL="457200" indent="-457200">
              <a:buFont typeface="+mj-lt"/>
              <a:buAutoNum type="arabicParenR"/>
            </a:pPr>
            <a:r>
              <a:rPr lang="en-US" sz="2400"/>
              <a:t>Provide an overview of the market systems diagnostic analytical tool and research methodology</a:t>
            </a:r>
          </a:p>
          <a:p>
            <a:pPr marL="457200" indent="-457200">
              <a:buFont typeface="+mj-lt"/>
              <a:buAutoNum type="arabicParenR"/>
            </a:pPr>
            <a:endParaRPr lang="en-US" sz="2400"/>
          </a:p>
          <a:p>
            <a:pPr marL="457200" indent="-457200">
              <a:buFont typeface="+mj-lt"/>
              <a:buAutoNum type="arabicParenR"/>
            </a:pPr>
            <a:r>
              <a:rPr lang="en-US" sz="2400"/>
              <a:t>Share an overview the survey population</a:t>
            </a:r>
          </a:p>
          <a:p>
            <a:pPr marL="457200" indent="-457200">
              <a:buFont typeface="+mj-lt"/>
              <a:buAutoNum type="arabicParenR"/>
            </a:pPr>
            <a:endParaRPr lang="en-US" sz="2400"/>
          </a:p>
          <a:p>
            <a:pPr marL="457200" indent="-457200">
              <a:buFont typeface="+mj-lt"/>
              <a:buAutoNum type="arabicParenR"/>
            </a:pPr>
            <a:r>
              <a:rPr lang="en-US" sz="2400"/>
              <a:t>Share key findings and program implications from the analysis</a:t>
            </a:r>
          </a:p>
          <a:p>
            <a:pPr marL="457200" indent="-457200">
              <a:buFont typeface="+mj-lt"/>
              <a:buAutoNum type="arabicParenR"/>
            </a:pPr>
            <a:endParaRPr lang="en-US" sz="2400"/>
          </a:p>
          <a:p>
            <a:pPr marL="457200" indent="-457200">
              <a:buFont typeface="+mj-lt"/>
              <a:buAutoNum type="arabicParenR"/>
            </a:pPr>
            <a:r>
              <a:rPr lang="en-US" sz="2400"/>
              <a:t>Conclusions and Next Steps</a:t>
            </a:r>
          </a:p>
          <a:p>
            <a:endParaRPr lang="en-US" sz="2400"/>
          </a:p>
        </p:txBody>
      </p:sp>
    </p:spTree>
    <p:extLst>
      <p:ext uri="{BB962C8B-B14F-4D97-AF65-F5344CB8AC3E}">
        <p14:creationId xmlns:p14="http://schemas.microsoft.com/office/powerpoint/2010/main" val="114297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amp;A Sites: Helping users find better answers faster | by Launch ...">
            <a:extLst>
              <a:ext uri="{FF2B5EF4-FFF2-40B4-BE49-F238E27FC236}">
                <a16:creationId xmlns:a16="http://schemas.microsoft.com/office/drawing/2014/main" id="{734AD0B8-87D9-4702-8E5E-5A388EC3F6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937" y="1932972"/>
            <a:ext cx="8652078" cy="346083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CAB2DE97-9603-4AE8-8DD0-69B184222731}"/>
              </a:ext>
            </a:extLst>
          </p:cNvPr>
          <p:cNvSpPr>
            <a:spLocks noGrp="1"/>
          </p:cNvSpPr>
          <p:nvPr>
            <p:ph type="title"/>
          </p:nvPr>
        </p:nvSpPr>
        <p:spPr>
          <a:xfrm>
            <a:off x="372533" y="942037"/>
            <a:ext cx="3251629" cy="597049"/>
          </a:xfrm>
        </p:spPr>
        <p:txBody>
          <a:bodyPr/>
          <a:lstStyle/>
          <a:p>
            <a:r>
              <a:rPr lang="en-US">
                <a:solidFill>
                  <a:schemeClr val="tx1"/>
                </a:solidFill>
              </a:rPr>
              <a:t>Questions?</a:t>
            </a:r>
          </a:p>
        </p:txBody>
      </p:sp>
    </p:spTree>
    <p:extLst>
      <p:ext uri="{BB962C8B-B14F-4D97-AF65-F5344CB8AC3E}">
        <p14:creationId xmlns:p14="http://schemas.microsoft.com/office/powerpoint/2010/main" val="3425509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7761D-3F5F-40C5-8D5A-F045DE7B5EF6}"/>
              </a:ext>
            </a:extLst>
          </p:cNvPr>
          <p:cNvSpPr>
            <a:spLocks noGrp="1"/>
          </p:cNvSpPr>
          <p:nvPr>
            <p:ph type="title"/>
          </p:nvPr>
        </p:nvSpPr>
        <p:spPr>
          <a:xfrm>
            <a:off x="158045" y="896577"/>
            <a:ext cx="4341842" cy="597049"/>
          </a:xfrm>
        </p:spPr>
        <p:txBody>
          <a:bodyPr/>
          <a:lstStyle/>
          <a:p>
            <a:r>
              <a:rPr lang="en-US">
                <a:solidFill>
                  <a:schemeClr val="tx1"/>
                </a:solidFill>
              </a:rPr>
              <a:t>Competitiveness</a:t>
            </a:r>
          </a:p>
        </p:txBody>
      </p:sp>
      <p:sp>
        <p:nvSpPr>
          <p:cNvPr id="3" name="Text Placeholder 2">
            <a:extLst>
              <a:ext uri="{FF2B5EF4-FFF2-40B4-BE49-F238E27FC236}">
                <a16:creationId xmlns:a16="http://schemas.microsoft.com/office/drawing/2014/main" id="{59800E9F-25CF-4AED-8EF0-C8925D3DF8BE}"/>
              </a:ext>
            </a:extLst>
          </p:cNvPr>
          <p:cNvSpPr>
            <a:spLocks noGrp="1"/>
          </p:cNvSpPr>
          <p:nvPr>
            <p:ph type="body" sz="quarter" idx="10"/>
          </p:nvPr>
        </p:nvSpPr>
        <p:spPr>
          <a:xfrm>
            <a:off x="260744" y="1503155"/>
            <a:ext cx="6576786" cy="4012986"/>
          </a:xfrm>
        </p:spPr>
        <p:txBody>
          <a:bodyPr lIns="91440" tIns="45720" rIns="91440" bIns="45720" anchor="t"/>
          <a:lstStyle/>
          <a:p>
            <a:r>
              <a:rPr lang="en-US" sz="1800" b="1"/>
              <a:t>Profits -</a:t>
            </a:r>
            <a:r>
              <a:rPr lang="en-US" sz="1800"/>
              <a:t> Most enterprises (72%) reported realizing profits (mostly small, with some large profits) over the last three years.</a:t>
            </a:r>
          </a:p>
          <a:p>
            <a:pPr marL="342900" indent="-342900">
              <a:buFont typeface="Wingdings" panose="05000000000000000000" pitchFamily="2" charset="2"/>
              <a:buChar char="Ø"/>
            </a:pPr>
            <a:r>
              <a:rPr lang="en-US" sz="1800">
                <a:latin typeface="Arial"/>
                <a:cs typeface="Arial"/>
              </a:rPr>
              <a:t>Enterprises operating in the </a:t>
            </a:r>
            <a:r>
              <a:rPr lang="en-US" sz="1800" err="1">
                <a:latin typeface="Arial"/>
                <a:cs typeface="Arial"/>
              </a:rPr>
              <a:t>Sagaing</a:t>
            </a:r>
            <a:r>
              <a:rPr lang="en-US" sz="1800">
                <a:latin typeface="Arial"/>
                <a:cs typeface="Arial"/>
              </a:rPr>
              <a:t> (15 total) and Mandalay (30 total) regions were the most likely to report having overall profits (either large or small) over the past three years (83.3% and 82.4%, respectively), while businesses operating in the Kachin state (12 total) were least likely.</a:t>
            </a:r>
            <a:endParaRPr lang="en-US" sz="1800"/>
          </a:p>
          <a:p>
            <a:pPr marL="342900" indent="-342900">
              <a:buFont typeface="Wingdings" panose="05000000000000000000" pitchFamily="2" charset="2"/>
              <a:buChar char="Ø"/>
            </a:pPr>
            <a:r>
              <a:rPr lang="en-US" sz="1800">
                <a:latin typeface="Arial"/>
                <a:cs typeface="Arial"/>
              </a:rPr>
              <a:t>Farms were both statistically significantly less likely to report profits (62.2%) than non-farms (80.0%).</a:t>
            </a:r>
          </a:p>
          <a:p>
            <a:pPr marL="342900" indent="-342900">
              <a:buFont typeface="Wingdings" panose="05000000000000000000" pitchFamily="2" charset="2"/>
              <a:buChar char="Ø"/>
            </a:pPr>
            <a:r>
              <a:rPr lang="en-US"/>
              <a:t>Tea sector (80%) had highest rate of profits and the sectors with the lowest reported rates of overall profits was maize (57%), coffee (56%), and pulses (55%). </a:t>
            </a:r>
          </a:p>
          <a:p>
            <a:pPr marL="342900" indent="-342900">
              <a:buFont typeface="Wingdings" panose="05000000000000000000" pitchFamily="2" charset="2"/>
              <a:buChar char="Ø"/>
            </a:pPr>
            <a:endParaRPr lang="en-US" sz="1800">
              <a:latin typeface="Arial"/>
              <a:cs typeface="Arial"/>
            </a:endParaRPr>
          </a:p>
          <a:p>
            <a:pPr marL="342900" indent="-342900">
              <a:buFont typeface="Wingdings" panose="05000000000000000000" pitchFamily="2" charset="2"/>
              <a:buChar char="Ø"/>
            </a:pPr>
            <a:endParaRPr lang="en-US" sz="2000">
              <a:latin typeface="Arial"/>
              <a:cs typeface="Arial"/>
            </a:endParaRPr>
          </a:p>
          <a:p>
            <a:endParaRPr lang="en-US" sz="2000"/>
          </a:p>
        </p:txBody>
      </p:sp>
      <p:sp>
        <p:nvSpPr>
          <p:cNvPr id="5" name="TextBox 4">
            <a:extLst>
              <a:ext uri="{FF2B5EF4-FFF2-40B4-BE49-F238E27FC236}">
                <a16:creationId xmlns:a16="http://schemas.microsoft.com/office/drawing/2014/main" id="{18A6B65D-8EEC-477C-A0B1-3EE9AEE8F86D}"/>
              </a:ext>
            </a:extLst>
          </p:cNvPr>
          <p:cNvSpPr txBox="1"/>
          <p:nvPr/>
        </p:nvSpPr>
        <p:spPr>
          <a:xfrm>
            <a:off x="5643349" y="2975212"/>
            <a:ext cx="914400" cy="914400"/>
          </a:xfrm>
          <a:prstGeom prst="rect">
            <a:avLst/>
          </a:prstGeom>
          <a:noFill/>
        </p:spPr>
        <p:txBody>
          <a:bodyPr wrap="square" rtlCol="0">
            <a:spAutoFit/>
          </a:bodyPr>
          <a:lstStyle/>
          <a:p>
            <a:endParaRPr lang="en-US"/>
          </a:p>
        </p:txBody>
      </p:sp>
      <p:pic>
        <p:nvPicPr>
          <p:cNvPr id="8" name="Picture 7">
            <a:extLst>
              <a:ext uri="{FF2B5EF4-FFF2-40B4-BE49-F238E27FC236}">
                <a16:creationId xmlns:a16="http://schemas.microsoft.com/office/drawing/2014/main" id="{4CA2A70C-9A39-492C-832E-A68C9B8FD483}"/>
              </a:ext>
            </a:extLst>
          </p:cNvPr>
          <p:cNvPicPr/>
          <p:nvPr/>
        </p:nvPicPr>
        <p:blipFill>
          <a:blip r:embed="rId3">
            <a:extLst>
              <a:ext uri="{28A0092B-C50C-407E-A947-70E740481C1C}">
                <a14:useLocalDpi xmlns:a14="http://schemas.microsoft.com/office/drawing/2010/main" val="0"/>
              </a:ext>
            </a:extLst>
          </a:blip>
          <a:stretch>
            <a:fillRect/>
          </a:stretch>
        </p:blipFill>
        <p:spPr>
          <a:xfrm>
            <a:off x="6557749" y="1906310"/>
            <a:ext cx="5408250" cy="2686502"/>
          </a:xfrm>
          <a:prstGeom prst="rect">
            <a:avLst/>
          </a:prstGeom>
        </p:spPr>
      </p:pic>
    </p:spTree>
    <p:extLst>
      <p:ext uri="{BB962C8B-B14F-4D97-AF65-F5344CB8AC3E}">
        <p14:creationId xmlns:p14="http://schemas.microsoft.com/office/powerpoint/2010/main" val="1426331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41BD09F-DE65-4619-B7C7-76C481F29F24}"/>
              </a:ext>
            </a:extLst>
          </p:cNvPr>
          <p:cNvSpPr>
            <a:spLocks noGrp="1"/>
          </p:cNvSpPr>
          <p:nvPr>
            <p:ph type="body" sz="quarter" idx="10"/>
          </p:nvPr>
        </p:nvSpPr>
        <p:spPr>
          <a:xfrm>
            <a:off x="459476" y="1504413"/>
            <a:ext cx="11536907" cy="3916908"/>
          </a:xfrm>
        </p:spPr>
        <p:txBody>
          <a:bodyPr lIns="91440" tIns="45720" rIns="91440" bIns="45720" anchor="t"/>
          <a:lstStyle/>
          <a:p>
            <a:r>
              <a:rPr lang="en-US" sz="2400" b="1"/>
              <a:t>Sales</a:t>
            </a:r>
            <a:r>
              <a:rPr lang="en-US" sz="2400"/>
              <a:t> </a:t>
            </a:r>
            <a:r>
              <a:rPr lang="en-US" sz="2400" b="1"/>
              <a:t>were reported as strong</a:t>
            </a:r>
            <a:r>
              <a:rPr lang="en-US" sz="2400"/>
              <a:t>, with one-third of respondents (32.5%) reporting an annual sales turnover of at least 500 million MMK ($366,036 USD) and the top 22.5% reporting sales turnover of 1 billion MMK, ($732,072 USD).</a:t>
            </a:r>
          </a:p>
          <a:p>
            <a:pPr marL="342900" indent="-342900">
              <a:lnSpc>
                <a:spcPct val="114000"/>
              </a:lnSpc>
              <a:spcBef>
                <a:spcPts val="0"/>
              </a:spcBef>
              <a:spcAft>
                <a:spcPts val="800"/>
              </a:spcAft>
              <a:buFont typeface="Wingdings" panose="05000000000000000000" pitchFamily="2" charset="2"/>
              <a:buChar char=""/>
            </a:pPr>
            <a:r>
              <a:rPr lang="en-US" sz="2400">
                <a:latin typeface="Arial"/>
                <a:cs typeface="Arial"/>
              </a:rPr>
              <a:t>Enterprises operating in Kachin state had the highest rates of respondents (42.9%) reporting large annual sales turnover (&gt;500 million MMK). </a:t>
            </a:r>
            <a:endParaRPr lang="en-US" sz="2400"/>
          </a:p>
          <a:p>
            <a:pPr marL="342900" indent="-342900">
              <a:lnSpc>
                <a:spcPct val="114000"/>
              </a:lnSpc>
              <a:spcBef>
                <a:spcPts val="0"/>
              </a:spcBef>
              <a:spcAft>
                <a:spcPts val="800"/>
              </a:spcAft>
              <a:buFont typeface="Wingdings" panose="05000000000000000000" pitchFamily="2" charset="2"/>
              <a:buChar char=""/>
            </a:pPr>
            <a:r>
              <a:rPr lang="en-US" sz="2400">
                <a:latin typeface="Arial"/>
                <a:cs typeface="Arial"/>
              </a:rPr>
              <a:t>Comparatively, </a:t>
            </a:r>
            <a:r>
              <a:rPr lang="en-US" sz="2400" err="1">
                <a:latin typeface="Arial"/>
                <a:cs typeface="Arial"/>
              </a:rPr>
              <a:t>Sagaing</a:t>
            </a:r>
            <a:r>
              <a:rPr lang="en-US" sz="2400">
                <a:latin typeface="Arial"/>
                <a:cs typeface="Arial"/>
              </a:rPr>
              <a:t> and Mandalay reported 23% and 29% of annual sales greater than 500 million MMK, respectively.</a:t>
            </a:r>
          </a:p>
          <a:p>
            <a:pPr marL="342900" indent="-342900">
              <a:lnSpc>
                <a:spcPct val="114000"/>
              </a:lnSpc>
              <a:spcBef>
                <a:spcPts val="0"/>
              </a:spcBef>
              <a:spcAft>
                <a:spcPts val="800"/>
              </a:spcAft>
              <a:buFont typeface="Wingdings" panose="05000000000000000000" pitchFamily="2" charset="2"/>
              <a:buChar char=""/>
            </a:pPr>
            <a:r>
              <a:rPr lang="en-US" sz="2400">
                <a:latin typeface="Arial"/>
                <a:cs typeface="Arial"/>
              </a:rPr>
              <a:t>No enterprises in the pulse sector that reported such high sales turnover (&gt;500 million MMK).</a:t>
            </a:r>
          </a:p>
          <a:p>
            <a:endParaRPr lang="en-US" sz="2400"/>
          </a:p>
        </p:txBody>
      </p:sp>
      <p:sp>
        <p:nvSpPr>
          <p:cNvPr id="7" name="Title 1">
            <a:extLst>
              <a:ext uri="{FF2B5EF4-FFF2-40B4-BE49-F238E27FC236}">
                <a16:creationId xmlns:a16="http://schemas.microsoft.com/office/drawing/2014/main" id="{64596D8F-BADE-48B0-BDA9-9AADE1FBA2B3}"/>
              </a:ext>
            </a:extLst>
          </p:cNvPr>
          <p:cNvSpPr>
            <a:spLocks noGrp="1"/>
          </p:cNvSpPr>
          <p:nvPr>
            <p:ph type="title"/>
          </p:nvPr>
        </p:nvSpPr>
        <p:spPr>
          <a:xfrm>
            <a:off x="158045" y="896577"/>
            <a:ext cx="4341842" cy="597049"/>
          </a:xfrm>
        </p:spPr>
        <p:txBody>
          <a:bodyPr/>
          <a:lstStyle/>
          <a:p>
            <a:r>
              <a:rPr lang="en-US">
                <a:solidFill>
                  <a:schemeClr val="tx1"/>
                </a:solidFill>
              </a:rPr>
              <a:t>Competitiveness</a:t>
            </a:r>
          </a:p>
        </p:txBody>
      </p:sp>
    </p:spTree>
    <p:extLst>
      <p:ext uri="{BB962C8B-B14F-4D97-AF65-F5344CB8AC3E}">
        <p14:creationId xmlns:p14="http://schemas.microsoft.com/office/powerpoint/2010/main" val="115363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A9EA7C-658E-442F-8449-A0483514E7F5}"/>
              </a:ext>
            </a:extLst>
          </p:cNvPr>
          <p:cNvSpPr>
            <a:spLocks noGrp="1"/>
          </p:cNvSpPr>
          <p:nvPr>
            <p:ph type="body" sz="quarter" idx="10"/>
          </p:nvPr>
        </p:nvSpPr>
        <p:spPr>
          <a:xfrm>
            <a:off x="609600" y="1534407"/>
            <a:ext cx="10972800" cy="3494371"/>
          </a:xfrm>
        </p:spPr>
        <p:txBody>
          <a:bodyPr/>
          <a:lstStyle/>
          <a:p>
            <a:r>
              <a:rPr lang="en-US" sz="2400" b="1"/>
              <a:t>Enterprises reported larger profits, according to statistically significant correlations, if….</a:t>
            </a:r>
          </a:p>
          <a:p>
            <a:pPr marL="342900" indent="-342900">
              <a:buFont typeface="Wingdings" panose="05000000000000000000" pitchFamily="2" charset="2"/>
              <a:buChar char="Ø"/>
            </a:pPr>
            <a:endParaRPr lang="en-US" sz="2400"/>
          </a:p>
          <a:p>
            <a:pPr marL="342900" indent="-342900">
              <a:buFont typeface="Wingdings" panose="05000000000000000000" pitchFamily="2" charset="2"/>
              <a:buChar char="Ø"/>
            </a:pPr>
            <a:r>
              <a:rPr lang="en-US" sz="2400" i="1"/>
              <a:t>they changed a key aspect of their business in their past year.</a:t>
            </a:r>
            <a:endParaRPr lang="en-US" sz="2400"/>
          </a:p>
          <a:p>
            <a:pPr marL="342900" indent="-342900">
              <a:buFont typeface="Wingdings" panose="05000000000000000000" pitchFamily="2" charset="2"/>
              <a:buChar char="Ø"/>
            </a:pPr>
            <a:r>
              <a:rPr lang="en-US" sz="2400" i="1"/>
              <a:t>they participate in any business associations. </a:t>
            </a:r>
            <a:endParaRPr lang="en-US" sz="2400"/>
          </a:p>
          <a:p>
            <a:pPr marL="342900" indent="-342900">
              <a:buFont typeface="Wingdings" panose="05000000000000000000" pitchFamily="2" charset="2"/>
              <a:buChar char="Ø"/>
            </a:pPr>
            <a:r>
              <a:rPr lang="en-US" sz="2400" i="1"/>
              <a:t>they sought out market information from print media or the radio in order to determine the pricing for their goods and services.</a:t>
            </a:r>
            <a:endParaRPr lang="en-US" sz="2400"/>
          </a:p>
          <a:p>
            <a:pPr marL="342900" indent="-342900">
              <a:buFont typeface="Wingdings" panose="05000000000000000000" pitchFamily="2" charset="2"/>
              <a:buChar char="Ø"/>
            </a:pPr>
            <a:r>
              <a:rPr lang="en-US" sz="2400" i="1"/>
              <a:t>they utilized an electronic platform for their record-keeping.</a:t>
            </a:r>
            <a:endParaRPr lang="en-US" sz="2400"/>
          </a:p>
          <a:p>
            <a:endParaRPr lang="en-US"/>
          </a:p>
        </p:txBody>
      </p:sp>
      <p:sp>
        <p:nvSpPr>
          <p:cNvPr id="5" name="Title 1">
            <a:extLst>
              <a:ext uri="{FF2B5EF4-FFF2-40B4-BE49-F238E27FC236}">
                <a16:creationId xmlns:a16="http://schemas.microsoft.com/office/drawing/2014/main" id="{7FF14DB1-2047-44D1-B499-C7B729A755E5}"/>
              </a:ext>
            </a:extLst>
          </p:cNvPr>
          <p:cNvSpPr>
            <a:spLocks noGrp="1"/>
          </p:cNvSpPr>
          <p:nvPr>
            <p:ph type="title"/>
          </p:nvPr>
        </p:nvSpPr>
        <p:spPr>
          <a:xfrm>
            <a:off x="158045" y="896577"/>
            <a:ext cx="4341842" cy="597049"/>
          </a:xfrm>
        </p:spPr>
        <p:txBody>
          <a:bodyPr/>
          <a:lstStyle/>
          <a:p>
            <a:r>
              <a:rPr lang="en-US">
                <a:solidFill>
                  <a:schemeClr val="tx1"/>
                </a:solidFill>
              </a:rPr>
              <a:t>Competitiveness</a:t>
            </a:r>
          </a:p>
        </p:txBody>
      </p:sp>
    </p:spTree>
    <p:extLst>
      <p:ext uri="{BB962C8B-B14F-4D97-AF65-F5344CB8AC3E}">
        <p14:creationId xmlns:p14="http://schemas.microsoft.com/office/powerpoint/2010/main" val="1502130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2F642-B92F-4084-9E3E-01BBDA35A8C9}"/>
              </a:ext>
            </a:extLst>
          </p:cNvPr>
          <p:cNvSpPr>
            <a:spLocks noGrp="1"/>
          </p:cNvSpPr>
          <p:nvPr>
            <p:ph type="title"/>
          </p:nvPr>
        </p:nvSpPr>
        <p:spPr>
          <a:xfrm>
            <a:off x="698989" y="1370938"/>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9E263599-AF2C-4C95-B473-AB233FBC4984}"/>
              </a:ext>
            </a:extLst>
          </p:cNvPr>
          <p:cNvSpPr>
            <a:spLocks noGrp="1"/>
          </p:cNvSpPr>
          <p:nvPr>
            <p:ph type="body" sz="quarter" idx="10"/>
          </p:nvPr>
        </p:nvSpPr>
        <p:spPr>
          <a:xfrm>
            <a:off x="507920" y="1967987"/>
            <a:ext cx="11021002" cy="3613990"/>
          </a:xfrm>
        </p:spPr>
        <p:txBody>
          <a:bodyPr lIns="91440" tIns="45720" rIns="91440" bIns="45720" anchor="t"/>
          <a:lstStyle/>
          <a:p>
            <a:pPr marL="342900" indent="-342900">
              <a:buFont typeface="Wingdings" panose="05000000000000000000" pitchFamily="2" charset="2"/>
              <a:buChar char="Ø"/>
            </a:pPr>
            <a:r>
              <a:rPr lang="en-US" sz="2200" b="1">
                <a:latin typeface="Arial"/>
                <a:cs typeface="Arial"/>
              </a:rPr>
              <a:t>Building the business case</a:t>
            </a:r>
            <a:r>
              <a:rPr lang="en-US" sz="2200">
                <a:latin typeface="Arial"/>
                <a:cs typeface="Arial"/>
              </a:rPr>
              <a:t> - Use the business behaviors that are correlated to profits to build a business case for performance improvements. </a:t>
            </a:r>
            <a:endParaRPr lang="en-US" sz="2200"/>
          </a:p>
          <a:p>
            <a:pPr marL="342900" indent="-342900">
              <a:buFont typeface="Wingdings" panose="05000000000000000000" pitchFamily="2" charset="2"/>
              <a:buChar char="Ø"/>
            </a:pPr>
            <a:r>
              <a:rPr lang="en-US" sz="2200" b="1">
                <a:latin typeface="Arial"/>
                <a:cs typeface="Arial"/>
              </a:rPr>
              <a:t>Investigate why microenterprises are less likely to invest</a:t>
            </a:r>
            <a:r>
              <a:rPr lang="en-US" sz="2200">
                <a:latin typeface="Arial"/>
                <a:cs typeface="Arial"/>
              </a:rPr>
              <a:t> in new businesses or enterprises (63% versus 86% for other sized businesses). </a:t>
            </a:r>
            <a:endParaRPr lang="en-US" sz="2200"/>
          </a:p>
          <a:p>
            <a:pPr marL="342900" indent="-342900">
              <a:buFont typeface="Wingdings" panose="05000000000000000000" pitchFamily="2" charset="2"/>
              <a:buChar char="Ø"/>
            </a:pPr>
            <a:r>
              <a:rPr lang="en-US" sz="2200" b="1">
                <a:latin typeface="Arial"/>
                <a:cs typeface="Arial"/>
              </a:rPr>
              <a:t>Analyze how gross and profit margins are spread across value chains and sectors </a:t>
            </a:r>
            <a:r>
              <a:rPr lang="en-US" sz="2200">
                <a:latin typeface="Arial"/>
                <a:cs typeface="Arial"/>
              </a:rPr>
              <a:t>to understand if margins are being shared equitably and why farmers are reporting lower break-even rates than other types of business.</a:t>
            </a:r>
            <a:endParaRPr lang="en-US" sz="2200"/>
          </a:p>
          <a:p>
            <a:pPr marL="342900" indent="-342900">
              <a:buFont typeface="Wingdings" panose="05000000000000000000" pitchFamily="2" charset="2"/>
              <a:buChar char="Ø"/>
            </a:pPr>
            <a:endParaRPr lang="en-US" sz="2200"/>
          </a:p>
          <a:p>
            <a:pPr marL="342900" indent="-342900">
              <a:buFont typeface="Wingdings" panose="05000000000000000000" pitchFamily="2" charset="2"/>
              <a:buChar char="Ø"/>
            </a:pPr>
            <a:endParaRPr lang="en-US" sz="2200"/>
          </a:p>
          <a:p>
            <a:pPr marL="342900" indent="-342900">
              <a:buFont typeface="Wingdings" panose="05000000000000000000" pitchFamily="2" charset="2"/>
              <a:buChar char="Ø"/>
            </a:pPr>
            <a:endParaRPr lang="en-US" sz="2200"/>
          </a:p>
          <a:p>
            <a:endParaRPr lang="en-US" sz="2200"/>
          </a:p>
          <a:p>
            <a:endParaRPr lang="en-US" sz="2200"/>
          </a:p>
        </p:txBody>
      </p:sp>
      <p:sp>
        <p:nvSpPr>
          <p:cNvPr id="5" name="Title 1">
            <a:extLst>
              <a:ext uri="{FF2B5EF4-FFF2-40B4-BE49-F238E27FC236}">
                <a16:creationId xmlns:a16="http://schemas.microsoft.com/office/drawing/2014/main" id="{4B8A2D9A-EB10-49A0-B848-2370EEFE0A59}"/>
              </a:ext>
            </a:extLst>
          </p:cNvPr>
          <p:cNvSpPr txBox="1">
            <a:spLocks/>
          </p:cNvSpPr>
          <p:nvPr/>
        </p:nvSpPr>
        <p:spPr bwMode="auto">
          <a:xfrm>
            <a:off x="158045" y="896577"/>
            <a:ext cx="434184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Competitiveness</a:t>
            </a:r>
          </a:p>
        </p:txBody>
      </p:sp>
    </p:spTree>
    <p:extLst>
      <p:ext uri="{BB962C8B-B14F-4D97-AF65-F5344CB8AC3E}">
        <p14:creationId xmlns:p14="http://schemas.microsoft.com/office/powerpoint/2010/main" val="1745708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F2340D6-392B-44A5-95DE-04DDF612B50B}"/>
              </a:ext>
            </a:extLst>
          </p:cNvPr>
          <p:cNvSpPr>
            <a:spLocks noGrp="1"/>
          </p:cNvSpPr>
          <p:nvPr>
            <p:ph type="body" sz="quarter" idx="10"/>
          </p:nvPr>
        </p:nvSpPr>
        <p:spPr>
          <a:xfrm>
            <a:off x="301383" y="1422453"/>
            <a:ext cx="11388217" cy="4123089"/>
          </a:xfrm>
        </p:spPr>
        <p:txBody>
          <a:bodyPr lIns="91440" tIns="45720" rIns="91440" bIns="45720" anchor="t"/>
          <a:lstStyle/>
          <a:p>
            <a:r>
              <a:rPr lang="en-US" sz="2000" b="1">
                <a:latin typeface="Arial"/>
                <a:ea typeface="Times New Roman" panose="02020603050405020304" pitchFamily="18" charset="0"/>
                <a:cs typeface="Arial"/>
              </a:rPr>
              <a:t>Confidence in Overcoming Shocks</a:t>
            </a:r>
            <a:r>
              <a:rPr lang="en-US" sz="2000">
                <a:latin typeface="Arial"/>
                <a:ea typeface="Times New Roman" panose="02020603050405020304" pitchFamily="18" charset="0"/>
                <a:cs typeface="Arial"/>
              </a:rPr>
              <a:t> - Two-thirds of all respondents reported that they were very confident in their abilities to overcome both supply-side and demand-side shocks (68% and 69%, respectively).</a:t>
            </a:r>
          </a:p>
          <a:p>
            <a:pPr marL="342900" indent="-342900">
              <a:buFont typeface="Wingdings" panose="05000000000000000000" pitchFamily="2" charset="2"/>
              <a:buChar char="Ø"/>
            </a:pPr>
            <a:r>
              <a:rPr lang="en-US" sz="2000">
                <a:latin typeface="Arial"/>
                <a:cs typeface="Arial"/>
              </a:rPr>
              <a:t>Majority-female run businesses were more likely to rate themselves “very confident” in overcoming supply-side shocks as compared to joint or majority-male owned enterprises (79% compared to 65%). </a:t>
            </a:r>
            <a:endParaRPr lang="en-US" sz="2000"/>
          </a:p>
          <a:p>
            <a:pPr marL="342900" indent="-342900">
              <a:buFont typeface="Wingdings" panose="05000000000000000000" pitchFamily="2" charset="2"/>
              <a:buChar char="Ø"/>
            </a:pPr>
            <a:r>
              <a:rPr lang="en-US" sz="2000">
                <a:latin typeface="Arial"/>
                <a:cs typeface="Arial"/>
              </a:rPr>
              <a:t>Enterprises operating in Mandalay had the highest rates of “very confident” responses in overcoming supply (82.4%) and demand-side shocks (85%).</a:t>
            </a:r>
            <a:endParaRPr lang="en-US" sz="2000"/>
          </a:p>
          <a:p>
            <a:pPr marL="342900" indent="-342900">
              <a:buFont typeface="Wingdings" panose="05000000000000000000" pitchFamily="2" charset="2"/>
              <a:buChar char="Ø"/>
            </a:pPr>
            <a:r>
              <a:rPr lang="en-US" sz="2000">
                <a:latin typeface="Arial"/>
                <a:cs typeface="Arial"/>
              </a:rPr>
              <a:t>Kachin state had the lowest rates of “very confident” responses (50.0%) and highest rates of “not confident” responses (25.0%).</a:t>
            </a:r>
          </a:p>
          <a:p>
            <a:pPr marL="342900" indent="-342900">
              <a:buFont typeface="Wingdings" panose="05000000000000000000" pitchFamily="2" charset="2"/>
              <a:buChar char="Ø"/>
            </a:pPr>
            <a:r>
              <a:rPr lang="en-US" sz="2000">
                <a:latin typeface="Arial"/>
                <a:cs typeface="Arial"/>
              </a:rPr>
              <a:t>Farms had the lowest rates of being “very confident” (57.8%) and the highest rates of being “somewhat confident” (28.9%) in overcoming supply-side shocks.</a:t>
            </a:r>
            <a:endParaRPr lang="en-US" sz="2000"/>
          </a:p>
          <a:p>
            <a:pPr marL="342900" indent="-342900">
              <a:buFont typeface="Wingdings" panose="05000000000000000000" pitchFamily="2" charset="2"/>
              <a:buChar char="Ø"/>
            </a:pPr>
            <a:r>
              <a:rPr lang="en-US" sz="2000"/>
              <a:t>Horticulture (73.5%) had the highest rates of “very confident” responses compared to pulse, oilseed, or tea sectors (45.5%, 50.0%, and 53.3%, respectively).</a:t>
            </a:r>
          </a:p>
          <a:p>
            <a:endParaRPr lang="en-US" sz="2000"/>
          </a:p>
        </p:txBody>
      </p:sp>
      <p:sp>
        <p:nvSpPr>
          <p:cNvPr id="4" name="Title 1">
            <a:extLst>
              <a:ext uri="{FF2B5EF4-FFF2-40B4-BE49-F238E27FC236}">
                <a16:creationId xmlns:a16="http://schemas.microsoft.com/office/drawing/2014/main" id="{9171A1C0-8D85-4992-835B-6E04E0085CEC}"/>
              </a:ext>
            </a:extLst>
          </p:cNvPr>
          <p:cNvSpPr txBox="1">
            <a:spLocks/>
          </p:cNvSpPr>
          <p:nvPr/>
        </p:nvSpPr>
        <p:spPr bwMode="auto">
          <a:xfrm>
            <a:off x="146754" y="859271"/>
            <a:ext cx="295398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Resilience</a:t>
            </a:r>
          </a:p>
        </p:txBody>
      </p:sp>
    </p:spTree>
    <p:extLst>
      <p:ext uri="{BB962C8B-B14F-4D97-AF65-F5344CB8AC3E}">
        <p14:creationId xmlns:p14="http://schemas.microsoft.com/office/powerpoint/2010/main" val="2009794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84AF306-1A31-4685-8FC7-1562D781D30E}"/>
              </a:ext>
            </a:extLst>
          </p:cNvPr>
          <p:cNvSpPr>
            <a:spLocks noGrp="1"/>
          </p:cNvSpPr>
          <p:nvPr>
            <p:ph type="body" sz="quarter" idx="10"/>
          </p:nvPr>
        </p:nvSpPr>
        <p:spPr>
          <a:xfrm>
            <a:off x="374879" y="1520201"/>
            <a:ext cx="11621504" cy="4356569"/>
          </a:xfrm>
        </p:spPr>
        <p:txBody>
          <a:bodyPr lIns="91440" tIns="45720" rIns="91440" bIns="45720" anchor="t"/>
          <a:lstStyle/>
          <a:p>
            <a:pPr marL="285750" indent="-285750">
              <a:buFont typeface="Wingdings" panose="05000000000000000000" pitchFamily="2" charset="2"/>
              <a:buChar char="Ø"/>
            </a:pPr>
            <a:r>
              <a:rPr lang="en-US" sz="1800" b="1">
                <a:latin typeface="Arial"/>
                <a:cs typeface="Arial"/>
              </a:rPr>
              <a:t>Profits linked to Resilience - </a:t>
            </a:r>
            <a:r>
              <a:rPr lang="en-US" sz="1800">
                <a:latin typeface="Arial"/>
                <a:cs typeface="Arial"/>
              </a:rPr>
              <a:t>As confidence in an enterprise’s ability to overcome any supply or demand side shocks increased, enterprises were more likely to have reported higher overall profits over the past three years.</a:t>
            </a:r>
          </a:p>
          <a:p>
            <a:pPr marL="285750" indent="-285750">
              <a:buFont typeface="Wingdings" panose="05000000000000000000" pitchFamily="2" charset="2"/>
              <a:buChar char="Ø"/>
            </a:pPr>
            <a:r>
              <a:rPr lang="en-US" sz="1800" b="1">
                <a:latin typeface="Arial"/>
                <a:cs typeface="Arial"/>
              </a:rPr>
              <a:t>Higher Productivity linked to Resilience - </a:t>
            </a:r>
            <a:r>
              <a:rPr lang="en-US" sz="1800">
                <a:latin typeface="Arial"/>
                <a:cs typeface="Arial"/>
              </a:rPr>
              <a:t>Enterprises utilizing a greater portion of its production capacity were more likely to have higher levels of confidence in overcoming both supply and demand side shocks.</a:t>
            </a:r>
            <a:endParaRPr lang="en-US" sz="1800">
              <a:latin typeface="Arial"/>
              <a:ea typeface="Times New Roman" panose="02020603050405020304" pitchFamily="18" charset="0"/>
              <a:cs typeface="Arial"/>
            </a:endParaRPr>
          </a:p>
          <a:p>
            <a:pPr marL="285750" indent="-285750">
              <a:buFont typeface="Wingdings" panose="05000000000000000000" pitchFamily="2" charset="2"/>
              <a:buChar char="Ø"/>
            </a:pPr>
            <a:r>
              <a:rPr lang="en-US" sz="1800" b="1">
                <a:latin typeface="Arial"/>
                <a:ea typeface="Times New Roman" panose="02020603050405020304" pitchFamily="18" charset="0"/>
                <a:cs typeface="Arial"/>
              </a:rPr>
              <a:t>Supply-Side and Demand-Side Confidence linked - </a:t>
            </a:r>
            <a:r>
              <a:rPr lang="en-US" sz="1800">
                <a:latin typeface="Arial"/>
                <a:ea typeface="Times New Roman" panose="02020603050405020304" pitchFamily="18" charset="0"/>
                <a:cs typeface="Arial"/>
              </a:rPr>
              <a:t>Levels of confidence in overcoming demand-side shocks are significantly, positively correlated with those for overcoming supply-side shocks.</a:t>
            </a:r>
          </a:p>
          <a:p>
            <a:pPr marL="342900" indent="-342900">
              <a:buFont typeface="Wingdings" panose="05000000000000000000" pitchFamily="2" charset="2"/>
              <a:buChar char="Ø"/>
            </a:pPr>
            <a:r>
              <a:rPr lang="en-US" sz="1800" b="1">
                <a:latin typeface="Arial"/>
                <a:cs typeface="Arial"/>
              </a:rPr>
              <a:t>Higher Number of Shocks = Lower Confidence - </a:t>
            </a:r>
            <a:r>
              <a:rPr lang="en-US" sz="1800">
                <a:latin typeface="Arial"/>
                <a:cs typeface="Arial"/>
              </a:rPr>
              <a:t>As the number of types of shocks experienced increased, enterprises’ degree of confidence in overcoming demand-side shocks decreased. </a:t>
            </a:r>
            <a:endParaRPr lang="en-US" sz="1800"/>
          </a:p>
          <a:p>
            <a:pPr marL="342900" indent="-342900">
              <a:buFont typeface="Wingdings" panose="05000000000000000000" pitchFamily="2" charset="2"/>
              <a:buChar char="Ø"/>
            </a:pPr>
            <a:r>
              <a:rPr lang="en-US" sz="1800" b="1">
                <a:latin typeface="Arial"/>
                <a:cs typeface="Arial"/>
              </a:rPr>
              <a:t>Business Partnerships = Higher Resilience - </a:t>
            </a:r>
            <a:r>
              <a:rPr lang="en-US" sz="1800">
                <a:latin typeface="Arial"/>
                <a:cs typeface="Arial"/>
              </a:rPr>
              <a:t>Enterprises that were part of a business partnership or alliance (technical assistance, machinery, or logistics, etc.) were more likely to have a greater level of confidence in overcoming shocks or interruptions to the market.</a:t>
            </a:r>
          </a:p>
          <a:p>
            <a:pPr marL="342900" indent="-342900">
              <a:buFont typeface="Wingdings" panose="05000000000000000000" pitchFamily="2" charset="2"/>
              <a:buChar char="Ø"/>
            </a:pPr>
            <a:r>
              <a:rPr lang="en-US" sz="1800" b="1">
                <a:latin typeface="Arial"/>
                <a:cs typeface="Arial"/>
              </a:rPr>
              <a:t>Greater Pricing Power = Higher Resilience - </a:t>
            </a:r>
            <a:r>
              <a:rPr lang="en-US" sz="1800">
                <a:latin typeface="Arial"/>
                <a:cs typeface="Arial"/>
              </a:rPr>
              <a:t>Enterprises with greater pricing power were more confident in their ability to weather demand-side shocks, as a greater degree of pricing power could imply greater customer loyalty or perhaps a monopoly position in the market. </a:t>
            </a:r>
            <a:endParaRPr lang="en-US" sz="1800"/>
          </a:p>
          <a:p>
            <a:pPr marL="342900" indent="-342900">
              <a:buFont typeface="Wingdings" panose="05000000000000000000" pitchFamily="2" charset="2"/>
              <a:buChar char="Ø"/>
            </a:pPr>
            <a:endParaRPr lang="en-US"/>
          </a:p>
        </p:txBody>
      </p:sp>
      <p:sp>
        <p:nvSpPr>
          <p:cNvPr id="5" name="Title 1">
            <a:extLst>
              <a:ext uri="{FF2B5EF4-FFF2-40B4-BE49-F238E27FC236}">
                <a16:creationId xmlns:a16="http://schemas.microsoft.com/office/drawing/2014/main" id="{E73790B6-61A6-47F2-8050-A83988870EDF}"/>
              </a:ext>
            </a:extLst>
          </p:cNvPr>
          <p:cNvSpPr txBox="1">
            <a:spLocks/>
          </p:cNvSpPr>
          <p:nvPr/>
        </p:nvSpPr>
        <p:spPr bwMode="auto">
          <a:xfrm>
            <a:off x="146754" y="859271"/>
            <a:ext cx="295398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Resilience</a:t>
            </a:r>
          </a:p>
        </p:txBody>
      </p:sp>
    </p:spTree>
    <p:extLst>
      <p:ext uri="{BB962C8B-B14F-4D97-AF65-F5344CB8AC3E}">
        <p14:creationId xmlns:p14="http://schemas.microsoft.com/office/powerpoint/2010/main" val="1403435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95396-9A94-4D61-95AC-648DE38E29F5}"/>
              </a:ext>
            </a:extLst>
          </p:cNvPr>
          <p:cNvSpPr>
            <a:spLocks noGrp="1"/>
          </p:cNvSpPr>
          <p:nvPr>
            <p:ph type="title"/>
          </p:nvPr>
        </p:nvSpPr>
        <p:spPr>
          <a:xfrm>
            <a:off x="597387" y="1390553"/>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E9974832-AE6B-4ACA-B260-4FB7916C6953}"/>
              </a:ext>
            </a:extLst>
          </p:cNvPr>
          <p:cNvSpPr>
            <a:spLocks noGrp="1"/>
          </p:cNvSpPr>
          <p:nvPr>
            <p:ph type="body" sz="quarter" idx="10"/>
          </p:nvPr>
        </p:nvSpPr>
        <p:spPr>
          <a:xfrm>
            <a:off x="201603" y="1987602"/>
            <a:ext cx="11764369" cy="3523307"/>
          </a:xfrm>
        </p:spPr>
        <p:txBody>
          <a:bodyPr lIns="91440" tIns="45720" rIns="91440" bIns="45720" anchor="t"/>
          <a:lstStyle/>
          <a:p>
            <a:pPr marL="342900" indent="-342900">
              <a:buFont typeface="Wingdings" panose="05000000000000000000" pitchFamily="2" charset="2"/>
              <a:buChar char="Ø"/>
            </a:pPr>
            <a:r>
              <a:rPr lang="en-US" sz="1800" b="1">
                <a:latin typeface="Arial"/>
                <a:cs typeface="Arial"/>
              </a:rPr>
              <a:t>Study resilience and inclusion capacities of female entrepreneurs - </a:t>
            </a:r>
            <a:r>
              <a:rPr lang="en-US" sz="1800">
                <a:latin typeface="Arial"/>
                <a:cs typeface="Arial"/>
              </a:rPr>
              <a:t>Studying why female enterprise owners reported more resilient and inclusive supply chains. </a:t>
            </a:r>
          </a:p>
          <a:p>
            <a:endParaRPr lang="en-US" sz="1800">
              <a:latin typeface="Arial"/>
              <a:cs typeface="Arial"/>
            </a:endParaRPr>
          </a:p>
          <a:p>
            <a:pPr marL="342900" indent="-342900">
              <a:buFont typeface="Wingdings" panose="05000000000000000000" pitchFamily="2" charset="2"/>
              <a:buChar char="Ø"/>
            </a:pPr>
            <a:r>
              <a:rPr lang="en-US" b="1"/>
              <a:t>Study market structures in conflict-affected regions - </a:t>
            </a:r>
            <a:r>
              <a:rPr lang="en-US"/>
              <a:t>Study market system structures carefully in the ethnic minority regions of northern Shan and Kachin to determine what types of market functions and enterprises might be most vulnerable to shocks and look to facilitate greater investment or innovation in those areas.</a:t>
            </a:r>
          </a:p>
          <a:p>
            <a:endParaRPr lang="en-US"/>
          </a:p>
          <a:p>
            <a:pPr marL="342900" indent="-342900">
              <a:buFont typeface="Wingdings" panose="05000000000000000000" pitchFamily="2" charset="2"/>
              <a:buChar char="Ø"/>
            </a:pPr>
            <a:r>
              <a:rPr lang="en-US" b="1"/>
              <a:t>Study and promote risk mitigation mechanisms (particularly for farm producers) – </a:t>
            </a:r>
            <a:r>
              <a:rPr lang="en-US"/>
              <a:t>Study why farmers reported lower-levels of confidence in overcoming supply-side shocks.  Promote risk mitigation mechanisms within the agricultural system, particularly for businesses that were less resilient to shocks, such as insurance products and improved supply chain and business relationships. </a:t>
            </a:r>
          </a:p>
        </p:txBody>
      </p:sp>
      <p:sp>
        <p:nvSpPr>
          <p:cNvPr id="5" name="Title 1">
            <a:extLst>
              <a:ext uri="{FF2B5EF4-FFF2-40B4-BE49-F238E27FC236}">
                <a16:creationId xmlns:a16="http://schemas.microsoft.com/office/drawing/2014/main" id="{90158238-1B53-46EB-80ED-4ACE66B3D714}"/>
              </a:ext>
            </a:extLst>
          </p:cNvPr>
          <p:cNvSpPr txBox="1">
            <a:spLocks/>
          </p:cNvSpPr>
          <p:nvPr/>
        </p:nvSpPr>
        <p:spPr bwMode="auto">
          <a:xfrm>
            <a:off x="146754" y="859271"/>
            <a:ext cx="295398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Resilience</a:t>
            </a:r>
          </a:p>
        </p:txBody>
      </p:sp>
    </p:spTree>
    <p:extLst>
      <p:ext uri="{BB962C8B-B14F-4D97-AF65-F5344CB8AC3E}">
        <p14:creationId xmlns:p14="http://schemas.microsoft.com/office/powerpoint/2010/main" val="1120670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F8607DB-0451-4333-8DBC-F0903AC8B9D9}"/>
              </a:ext>
            </a:extLst>
          </p:cNvPr>
          <p:cNvSpPr>
            <a:spLocks noGrp="1"/>
          </p:cNvSpPr>
          <p:nvPr>
            <p:ph type="body" sz="quarter" idx="10"/>
          </p:nvPr>
        </p:nvSpPr>
        <p:spPr>
          <a:xfrm>
            <a:off x="147158" y="1339493"/>
            <a:ext cx="11897683" cy="4749591"/>
          </a:xfrm>
        </p:spPr>
        <p:txBody>
          <a:bodyPr lIns="91440" tIns="45720" rIns="91440" bIns="45720" anchor="t"/>
          <a:lstStyle/>
          <a:p>
            <a:r>
              <a:rPr lang="en-US" sz="1800" b="1">
                <a:latin typeface="Arial"/>
                <a:ea typeface="Times New Roman" panose="02020603050405020304" pitchFamily="18" charset="0"/>
                <a:cs typeface="Arial"/>
              </a:rPr>
              <a:t>Ownership</a:t>
            </a:r>
            <a:r>
              <a:rPr lang="en-US" sz="1800">
                <a:latin typeface="Arial"/>
                <a:ea typeface="Times New Roman" panose="02020603050405020304" pitchFamily="18" charset="0"/>
                <a:cs typeface="Arial"/>
              </a:rPr>
              <a:t> - Most enterprises have male and mature ownership, i.e. men between the ages of 30 to 49.</a:t>
            </a:r>
          </a:p>
          <a:p>
            <a:pPr marL="285750" indent="-285750">
              <a:buFont typeface="Wingdings" panose="05000000000000000000" pitchFamily="2" charset="2"/>
              <a:buChar char="Ø"/>
            </a:pPr>
            <a:r>
              <a:rPr lang="en-US" sz="1800">
                <a:latin typeface="Arial"/>
                <a:ea typeface="Times New Roman" panose="02020603050405020304" pitchFamily="18" charset="0"/>
                <a:cs typeface="Arial"/>
              </a:rPr>
              <a:t>Mandalay has higher rates of majority-female enterprise ownership (29%) than all other regions combined (14%).</a:t>
            </a:r>
            <a:endParaRPr lang="en-US" sz="1800">
              <a:ea typeface="Times New Roman" panose="02020603050405020304" pitchFamily="18" charset="0"/>
            </a:endParaRPr>
          </a:p>
          <a:p>
            <a:pPr marL="285750" indent="-285750">
              <a:buFont typeface="Wingdings" panose="05000000000000000000" pitchFamily="2" charset="2"/>
              <a:buChar char="Ø"/>
            </a:pPr>
            <a:r>
              <a:rPr lang="en-US" sz="1800">
                <a:latin typeface="Arial"/>
                <a:ea typeface="Times New Roman" panose="02020603050405020304" pitchFamily="18" charset="0"/>
                <a:cs typeface="Arial"/>
              </a:rPr>
              <a:t>Kachin, youth ownership is highest, with a third of all enterprises owned by at least one youth representative.</a:t>
            </a:r>
            <a:endParaRPr lang="en-US" sz="1800">
              <a:ea typeface="Times New Roman" panose="02020603050405020304" pitchFamily="18" charset="0"/>
            </a:endParaRPr>
          </a:p>
          <a:p>
            <a:pPr marL="342900" indent="-342900">
              <a:buFont typeface="Wingdings" panose="05000000000000000000" pitchFamily="2" charset="2"/>
              <a:buChar char="Ø"/>
            </a:pPr>
            <a:r>
              <a:rPr lang="en-US" sz="1800">
                <a:latin typeface="Arial"/>
                <a:cs typeface="Arial"/>
              </a:rPr>
              <a:t>Seed enterprises have youth ownership rates of 25% (meaning, at least one owner was under 30), and at the low end, plant protection and fertilizer enterprises only had 7% youth ownership.</a:t>
            </a:r>
          </a:p>
          <a:p>
            <a:r>
              <a:rPr lang="en-US" sz="1800" b="1">
                <a:latin typeface="Arial"/>
                <a:cs typeface="Arial"/>
              </a:rPr>
              <a:t>Employment - </a:t>
            </a:r>
            <a:r>
              <a:rPr lang="en-US" sz="1800">
                <a:latin typeface="Arial"/>
                <a:cs typeface="Arial"/>
              </a:rPr>
              <a:t>Women comprise 42% of full-time employees in the enterprises surveyed, while men comprise 58% of full-time employees. </a:t>
            </a:r>
          </a:p>
          <a:p>
            <a:r>
              <a:rPr lang="en-US" sz="1800">
                <a:latin typeface="Arial"/>
                <a:ea typeface="Times New Roman" panose="02020603050405020304" pitchFamily="18" charset="0"/>
                <a:cs typeface="Arial"/>
              </a:rPr>
              <a:t>Women, however, seem to be employed more on a part-time basis than men.</a:t>
            </a:r>
            <a:endParaRPr lang="en-US" sz="1800">
              <a:ea typeface="Times New Roman" panose="02020603050405020304" pitchFamily="18" charset="0"/>
            </a:endParaRPr>
          </a:p>
          <a:p>
            <a:pPr marL="342900" indent="-342900">
              <a:buFont typeface="Wingdings" panose="05000000000000000000" pitchFamily="2" charset="2"/>
              <a:buChar char="Ø"/>
            </a:pPr>
            <a:r>
              <a:rPr lang="en-US" sz="1800">
                <a:latin typeface="Arial"/>
                <a:ea typeface="Times New Roman" panose="02020603050405020304" pitchFamily="18" charset="0"/>
                <a:cs typeface="Arial"/>
              </a:rPr>
              <a:t>Employment of ethnic minorities was not as common.</a:t>
            </a:r>
            <a:endParaRPr lang="en-US" sz="1800">
              <a:ea typeface="Times New Roman" panose="02020603050405020304" pitchFamily="18" charset="0"/>
            </a:endParaRPr>
          </a:p>
          <a:p>
            <a:r>
              <a:rPr lang="en-US" sz="1800" b="1">
                <a:latin typeface="Arial"/>
                <a:ea typeface="Times New Roman" panose="02020603050405020304" pitchFamily="18" charset="0"/>
                <a:cs typeface="Arial"/>
              </a:rPr>
              <a:t>Suppliers </a:t>
            </a:r>
            <a:r>
              <a:rPr lang="en-US" sz="1800">
                <a:latin typeface="Arial"/>
                <a:ea typeface="Times New Roman" panose="02020603050405020304" pitchFamily="18" charset="0"/>
                <a:cs typeface="Arial"/>
              </a:rPr>
              <a:t>– </a:t>
            </a:r>
            <a:r>
              <a:rPr lang="en-US" sz="1800">
                <a:latin typeface="Arial"/>
                <a:cs typeface="Arial"/>
              </a:rPr>
              <a:t>62.0% of all enterprises utilized at least one female supplier for their business. </a:t>
            </a:r>
            <a:endParaRPr lang="en-US" sz="1800"/>
          </a:p>
          <a:p>
            <a:pPr marL="285750" indent="-285750">
              <a:buFont typeface="Wingdings" panose="05000000000000000000" pitchFamily="2" charset="2"/>
              <a:buChar char="Ø"/>
            </a:pPr>
            <a:r>
              <a:rPr lang="en-US" sz="1800">
                <a:latin typeface="Arial"/>
                <a:cs typeface="Arial"/>
              </a:rPr>
              <a:t>Younger businesses, those that were five years old or less, had much higher average rates of using female supply firms, at 36.9%, compared to 23.7%.</a:t>
            </a:r>
            <a:endParaRPr lang="en-US" sz="1800"/>
          </a:p>
          <a:p>
            <a:pPr marL="285750" indent="-285750">
              <a:buFont typeface="Wingdings" panose="05000000000000000000" pitchFamily="2" charset="2"/>
              <a:buChar char="Ø"/>
            </a:pPr>
            <a:r>
              <a:rPr lang="en-US" sz="1800">
                <a:latin typeface="Arial"/>
                <a:cs typeface="Arial"/>
              </a:rPr>
              <a:t>Enterprises that have more females in ownership positions, tend to hire more women or ethnic minorities as full-time employees.</a:t>
            </a:r>
            <a:endParaRPr lang="en-US" sz="1800">
              <a:ea typeface="Times New Roman" panose="02020603050405020304" pitchFamily="18" charset="0"/>
            </a:endParaRPr>
          </a:p>
          <a:p>
            <a:endParaRPr lang="en-US" sz="1800" b="1" i="1">
              <a:solidFill>
                <a:srgbClr val="808080"/>
              </a:solidFill>
              <a:latin typeface="Gill Sans MT" panose="020B0502020104020203" pitchFamily="34" charset="0"/>
              <a:ea typeface="Times New Roman" panose="02020603050405020304" pitchFamily="18" charset="0"/>
              <a:cs typeface="Times New (W1)"/>
            </a:endParaRPr>
          </a:p>
          <a:p>
            <a:pPr marL="342900" indent="-342900">
              <a:buFont typeface="Wingdings" panose="05000000000000000000" pitchFamily="2" charset="2"/>
              <a:buChar char="Ø"/>
            </a:pPr>
            <a:endParaRPr lang="en-US" b="1"/>
          </a:p>
        </p:txBody>
      </p:sp>
      <p:sp>
        <p:nvSpPr>
          <p:cNvPr id="4" name="Title 1">
            <a:extLst>
              <a:ext uri="{FF2B5EF4-FFF2-40B4-BE49-F238E27FC236}">
                <a16:creationId xmlns:a16="http://schemas.microsoft.com/office/drawing/2014/main" id="{AB6FC35B-95A5-4A41-B3EC-0C8F7749C44E}"/>
              </a:ext>
            </a:extLst>
          </p:cNvPr>
          <p:cNvSpPr txBox="1">
            <a:spLocks/>
          </p:cNvSpPr>
          <p:nvPr/>
        </p:nvSpPr>
        <p:spPr bwMode="auto">
          <a:xfrm>
            <a:off x="147158" y="823895"/>
            <a:ext cx="266467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Inclusion</a:t>
            </a:r>
          </a:p>
        </p:txBody>
      </p:sp>
    </p:spTree>
    <p:extLst>
      <p:ext uri="{BB962C8B-B14F-4D97-AF65-F5344CB8AC3E}">
        <p14:creationId xmlns:p14="http://schemas.microsoft.com/office/powerpoint/2010/main" val="334518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B25DD70-249D-41D3-A829-00141D389025}"/>
              </a:ext>
            </a:extLst>
          </p:cNvPr>
          <p:cNvSpPr>
            <a:spLocks noGrp="1"/>
          </p:cNvSpPr>
          <p:nvPr>
            <p:ph type="body" sz="quarter" idx="10"/>
          </p:nvPr>
        </p:nvSpPr>
        <p:spPr>
          <a:xfrm>
            <a:off x="508000" y="1377547"/>
            <a:ext cx="11488383" cy="3518705"/>
          </a:xfrm>
        </p:spPr>
        <p:txBody>
          <a:bodyPr lIns="91440" tIns="45720" rIns="91440" bIns="45720" anchor="t"/>
          <a:lstStyle/>
          <a:p>
            <a:pPr marL="342900" indent="-342900">
              <a:buFont typeface="Wingdings" panose="05000000000000000000" pitchFamily="2" charset="2"/>
              <a:buChar char="Ø"/>
            </a:pPr>
            <a:r>
              <a:rPr lang="en-US" sz="2000" b="1">
                <a:latin typeface="Arial"/>
                <a:cs typeface="Arial"/>
              </a:rPr>
              <a:t>Profits Linked to Female Full Time Employment - </a:t>
            </a:r>
            <a:r>
              <a:rPr lang="en-US" sz="2000">
                <a:latin typeface="Arial"/>
                <a:cs typeface="Arial"/>
              </a:rPr>
              <a:t>Enterprises reporting large overall profits from the past three years had higher rates of full-time employees that are female than enterprises reporting large overall losses (58.3%).</a:t>
            </a:r>
          </a:p>
          <a:p>
            <a:pPr marL="342900" indent="-342900">
              <a:buFont typeface="Wingdings" panose="05000000000000000000" pitchFamily="2" charset="2"/>
              <a:buChar char="Ø"/>
            </a:pPr>
            <a:r>
              <a:rPr lang="en-US" sz="2000" b="1">
                <a:latin typeface="Arial"/>
                <a:cs typeface="Arial"/>
              </a:rPr>
              <a:t>Sales Linked to Full-time Employment of Ethnic Groups - </a:t>
            </a:r>
            <a:r>
              <a:rPr lang="en-US" sz="2000">
                <a:latin typeface="Arial"/>
                <a:cs typeface="Arial"/>
              </a:rPr>
              <a:t>Enterprises reporting higher levels of sales turnover also had higher rates of full-time employees from their region’s smallest ethnic group(s).</a:t>
            </a:r>
          </a:p>
          <a:p>
            <a:pPr marL="342900" indent="-342900">
              <a:buFont typeface="Wingdings" panose="05000000000000000000" pitchFamily="2" charset="2"/>
              <a:buChar char="Ø"/>
            </a:pPr>
            <a:r>
              <a:rPr lang="en-US" sz="2000" b="1">
                <a:latin typeface="Arial"/>
                <a:cs typeface="Arial"/>
              </a:rPr>
              <a:t>Large Enterprises Employ More Female Employees - </a:t>
            </a:r>
            <a:r>
              <a:rPr lang="en-US" sz="2000">
                <a:latin typeface="Arial"/>
                <a:cs typeface="Arial"/>
              </a:rPr>
              <a:t>The largest enterprises employed the highest rates of female employees. At the same time, the largest enterprises had the lowest rates of female ownership.</a:t>
            </a:r>
          </a:p>
          <a:p>
            <a:pPr marL="342900" indent="-342900">
              <a:buFont typeface="Wingdings" panose="05000000000000000000" pitchFamily="2" charset="2"/>
              <a:buChar char="Ø"/>
            </a:pPr>
            <a:r>
              <a:rPr lang="en-US" sz="2000" b="1">
                <a:latin typeface="Arial"/>
                <a:ea typeface="Times New Roman" panose="02020603050405020304" pitchFamily="18" charset="0"/>
                <a:cs typeface="Arial"/>
              </a:rPr>
              <a:t>Female-owned Enterprises Provide More Support to Suppliers - </a:t>
            </a:r>
            <a:r>
              <a:rPr lang="en-US" sz="2000">
                <a:latin typeface="Arial"/>
                <a:ea typeface="Times New Roman" panose="02020603050405020304" pitchFamily="18" charset="0"/>
                <a:cs typeface="Arial"/>
              </a:rPr>
              <a:t>Enterprises providing trainings or other support services to their suppliers were more likely to have greater ratios of women in ownership positions, have greater rates of full-time female and ethnic minority employment, and report using a great percentage of female-run suppliers.</a:t>
            </a:r>
          </a:p>
          <a:p>
            <a:pPr marL="342900" indent="-342900">
              <a:buFont typeface="Wingdings" panose="05000000000000000000" pitchFamily="2" charset="2"/>
              <a:buChar char="Ø"/>
            </a:pPr>
            <a:endParaRPr lang="en-US" sz="2000"/>
          </a:p>
          <a:p>
            <a:endParaRPr lang="en-US" sz="2000"/>
          </a:p>
        </p:txBody>
      </p:sp>
      <p:sp>
        <p:nvSpPr>
          <p:cNvPr id="5" name="Title 1">
            <a:extLst>
              <a:ext uri="{FF2B5EF4-FFF2-40B4-BE49-F238E27FC236}">
                <a16:creationId xmlns:a16="http://schemas.microsoft.com/office/drawing/2014/main" id="{881E02AA-1F69-4352-9B53-042CEE2A347E}"/>
              </a:ext>
            </a:extLst>
          </p:cNvPr>
          <p:cNvSpPr txBox="1">
            <a:spLocks/>
          </p:cNvSpPr>
          <p:nvPr/>
        </p:nvSpPr>
        <p:spPr bwMode="auto">
          <a:xfrm>
            <a:off x="158044" y="894844"/>
            <a:ext cx="266467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Inclusion</a:t>
            </a:r>
          </a:p>
        </p:txBody>
      </p:sp>
    </p:spTree>
    <p:extLst>
      <p:ext uri="{BB962C8B-B14F-4D97-AF65-F5344CB8AC3E}">
        <p14:creationId xmlns:p14="http://schemas.microsoft.com/office/powerpoint/2010/main" val="7039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6E281-F954-4CA5-944D-C24CBBF9DB7D}"/>
              </a:ext>
            </a:extLst>
          </p:cNvPr>
          <p:cNvSpPr>
            <a:spLocks noGrp="1"/>
          </p:cNvSpPr>
          <p:nvPr>
            <p:ph type="title"/>
          </p:nvPr>
        </p:nvSpPr>
        <p:spPr>
          <a:xfrm>
            <a:off x="371869" y="2456926"/>
            <a:ext cx="11448268" cy="597049"/>
          </a:xfrm>
        </p:spPr>
        <p:txBody>
          <a:bodyPr/>
          <a:lstStyle/>
          <a:p>
            <a:r>
              <a:rPr lang="en-US"/>
              <a:t>Market systems diagnostic Analysis &amp; research methodology</a:t>
            </a:r>
          </a:p>
        </p:txBody>
      </p:sp>
    </p:spTree>
    <p:extLst>
      <p:ext uri="{BB962C8B-B14F-4D97-AF65-F5344CB8AC3E}">
        <p14:creationId xmlns:p14="http://schemas.microsoft.com/office/powerpoint/2010/main" val="4025271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60E0C-0B09-40C8-8A64-5C5F1924C122}"/>
              </a:ext>
            </a:extLst>
          </p:cNvPr>
          <p:cNvSpPr>
            <a:spLocks noGrp="1"/>
          </p:cNvSpPr>
          <p:nvPr>
            <p:ph type="title"/>
          </p:nvPr>
        </p:nvSpPr>
        <p:spPr/>
        <p:txBody>
          <a:bodyPr/>
          <a:lstStyle/>
          <a:p>
            <a:r>
              <a:rPr lang="en-US"/>
              <a:t>Program implications</a:t>
            </a:r>
          </a:p>
        </p:txBody>
      </p:sp>
      <p:sp>
        <p:nvSpPr>
          <p:cNvPr id="3" name="Text Placeholder 2">
            <a:extLst>
              <a:ext uri="{FF2B5EF4-FFF2-40B4-BE49-F238E27FC236}">
                <a16:creationId xmlns:a16="http://schemas.microsoft.com/office/drawing/2014/main" id="{AD76B3EB-03DA-4088-8C82-6E3E4EFCA195}"/>
              </a:ext>
            </a:extLst>
          </p:cNvPr>
          <p:cNvSpPr>
            <a:spLocks noGrp="1"/>
          </p:cNvSpPr>
          <p:nvPr>
            <p:ph type="body" sz="quarter" idx="10"/>
          </p:nvPr>
        </p:nvSpPr>
        <p:spPr>
          <a:xfrm>
            <a:off x="597388" y="1812665"/>
            <a:ext cx="10801351" cy="3291840"/>
          </a:xfrm>
        </p:spPr>
        <p:txBody>
          <a:bodyPr lIns="91440" tIns="45720" rIns="91440" bIns="45720" anchor="t"/>
          <a:lstStyle/>
          <a:p>
            <a:pPr marL="342900" indent="-342900">
              <a:buFont typeface="Wingdings" panose="05000000000000000000" pitchFamily="2" charset="2"/>
              <a:buChar char="Ø"/>
            </a:pPr>
            <a:r>
              <a:rPr lang="en-US" sz="2000" b="1" dirty="0">
                <a:latin typeface="Arial"/>
                <a:cs typeface="Arial"/>
              </a:rPr>
              <a:t>Expand female entrepreneurship – </a:t>
            </a:r>
            <a:r>
              <a:rPr lang="en-US" sz="2000" dirty="0">
                <a:latin typeface="Arial"/>
                <a:cs typeface="Arial"/>
              </a:rPr>
              <a:t>Consider promoting more female agriculture entrepreneurs through accelerator programs and encouraging larger enterprises to hire more female owned suppliers to decrease the gender gap in agricultural enterprise ownership.</a:t>
            </a:r>
          </a:p>
          <a:p>
            <a:endParaRPr lang="en-US" sz="2000" dirty="0">
              <a:latin typeface="Arial"/>
              <a:cs typeface="Arial"/>
            </a:endParaRPr>
          </a:p>
          <a:p>
            <a:endParaRPr lang="en-US" sz="2000" dirty="0"/>
          </a:p>
          <a:p>
            <a:pPr marL="342900" indent="-342900">
              <a:buFont typeface="Wingdings" panose="05000000000000000000" pitchFamily="2" charset="2"/>
              <a:buChar char="Ø"/>
            </a:pPr>
            <a:r>
              <a:rPr lang="en-US" sz="2000" b="1" dirty="0"/>
              <a:t>Conduct further Studies on Employment Practices and Profitability - </a:t>
            </a:r>
            <a:r>
              <a:rPr lang="en-US" sz="2000" dirty="0"/>
              <a:t>Additional research is needed to validate connections between enterprise profitability and employment practices (</a:t>
            </a:r>
            <a:r>
              <a:rPr lang="en-US" sz="2000" dirty="0" err="1"/>
              <a:t>eg</a:t>
            </a:r>
            <a:r>
              <a:rPr lang="en-US" sz="2000" dirty="0"/>
              <a:t>: equitable wages) in order to strengthen the business case for inclusive hiring and sourcing practices.</a:t>
            </a:r>
          </a:p>
          <a:p>
            <a:pPr marL="342900" indent="-342900">
              <a:buFont typeface="Wingdings" panose="05000000000000000000" pitchFamily="2" charset="2"/>
              <a:buChar char="Ø"/>
            </a:pPr>
            <a:endParaRPr lang="en-US" sz="2000" dirty="0"/>
          </a:p>
        </p:txBody>
      </p:sp>
    </p:spTree>
    <p:extLst>
      <p:ext uri="{BB962C8B-B14F-4D97-AF65-F5344CB8AC3E}">
        <p14:creationId xmlns:p14="http://schemas.microsoft.com/office/powerpoint/2010/main" val="4182485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amp;A Sites: Helping users find better answers faster | by Launch ...">
            <a:extLst>
              <a:ext uri="{FF2B5EF4-FFF2-40B4-BE49-F238E27FC236}">
                <a16:creationId xmlns:a16="http://schemas.microsoft.com/office/drawing/2014/main" id="{734AD0B8-87D9-4702-8E5E-5A388EC3F6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937" y="1932972"/>
            <a:ext cx="8652078" cy="346083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EEE73066-219F-4EAE-B2F1-1F4AB0749B38}"/>
              </a:ext>
            </a:extLst>
          </p:cNvPr>
          <p:cNvSpPr txBox="1">
            <a:spLocks/>
          </p:cNvSpPr>
          <p:nvPr/>
        </p:nvSpPr>
        <p:spPr bwMode="auto">
          <a:xfrm>
            <a:off x="372533" y="942037"/>
            <a:ext cx="3251629"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Questions?</a:t>
            </a:r>
          </a:p>
        </p:txBody>
      </p:sp>
    </p:spTree>
    <p:extLst>
      <p:ext uri="{BB962C8B-B14F-4D97-AF65-F5344CB8AC3E}">
        <p14:creationId xmlns:p14="http://schemas.microsoft.com/office/powerpoint/2010/main" val="1416222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3740CAF-5A8B-475B-8F1F-D75AB0A01919}"/>
              </a:ext>
            </a:extLst>
          </p:cNvPr>
          <p:cNvSpPr>
            <a:spLocks noGrp="1"/>
          </p:cNvSpPr>
          <p:nvPr>
            <p:ph type="body" sz="quarter" idx="10"/>
          </p:nvPr>
        </p:nvSpPr>
        <p:spPr>
          <a:xfrm>
            <a:off x="594149" y="1403661"/>
            <a:ext cx="10801351" cy="3291840"/>
          </a:xfrm>
        </p:spPr>
        <p:txBody>
          <a:bodyPr lIns="91440" tIns="45720" rIns="91440" bIns="45720" anchor="t"/>
          <a:lstStyle/>
          <a:p>
            <a:pPr marL="342900" lvl="0" indent="-342900">
              <a:buFont typeface="Wingdings" panose="05000000000000000000" pitchFamily="2" charset="2"/>
              <a:buChar char="Ø"/>
            </a:pPr>
            <a:r>
              <a:rPr lang="en-US" sz="1800" b="1">
                <a:solidFill>
                  <a:prstClr val="black"/>
                </a:solidFill>
                <a:latin typeface="Arial"/>
                <a:cs typeface="Arial"/>
              </a:rPr>
              <a:t>Enterprises report mixed levels of competition</a:t>
            </a:r>
            <a:r>
              <a:rPr lang="en-US" sz="1800" b="1">
                <a:solidFill>
                  <a:prstClr val="black"/>
                </a:solidFill>
                <a:latin typeface="Arial"/>
                <a:ea typeface="Times New Roman" panose="02020603050405020304" pitchFamily="18" charset="0"/>
                <a:cs typeface="Arial"/>
              </a:rPr>
              <a:t> </a:t>
            </a:r>
            <a:r>
              <a:rPr lang="en-US" sz="1800">
                <a:solidFill>
                  <a:prstClr val="black"/>
                </a:solidFill>
                <a:latin typeface="Arial"/>
                <a:ea typeface="Times New Roman" panose="02020603050405020304" pitchFamily="18" charset="0"/>
                <a:cs typeface="Arial"/>
              </a:rPr>
              <a:t>- At the regional (38%) and township (43%) levels enterprises reported healthy levels of competition while, about </a:t>
            </a:r>
            <a:r>
              <a:rPr lang="en-US" sz="1800">
                <a:solidFill>
                  <a:prstClr val="black"/>
                </a:solidFill>
                <a:latin typeface="Arial"/>
                <a:cs typeface="Arial"/>
              </a:rPr>
              <a:t>one-third of respondents reported that “the market was dominated by one or a few large firms” at the regional level (35%) and township level (29%). </a:t>
            </a:r>
            <a:endParaRPr lang="en-US" sz="1800" b="1">
              <a:latin typeface="Arial"/>
              <a:cs typeface="Arial"/>
            </a:endParaRPr>
          </a:p>
          <a:p>
            <a:pPr marL="342900" indent="-342900">
              <a:buFont typeface="Wingdings" panose="05000000000000000000" pitchFamily="2" charset="2"/>
              <a:buChar char="Ø"/>
            </a:pPr>
            <a:r>
              <a:rPr lang="en-US" sz="1800" b="1">
                <a:latin typeface="Arial"/>
                <a:cs typeface="Arial"/>
              </a:rPr>
              <a:t>Healthy mix of old and new companies - </a:t>
            </a:r>
            <a:r>
              <a:rPr lang="en-US" sz="1800">
                <a:latin typeface="Arial"/>
                <a:cs typeface="Arial"/>
              </a:rPr>
              <a:t>A healthy balance between companies that have been operating for a long period of time (28%) (&gt;31 years), which likely means multi-generational businesses, and companies established more recently (31%). </a:t>
            </a:r>
            <a:endParaRPr lang="en-US" sz="1800"/>
          </a:p>
          <a:p>
            <a:pPr marL="342900" indent="-342900">
              <a:buFont typeface="Wingdings" panose="05000000000000000000" pitchFamily="2" charset="2"/>
              <a:buChar char="Ø"/>
            </a:pPr>
            <a:r>
              <a:rPr lang="en-US" sz="1800" b="1">
                <a:latin typeface="Arial"/>
                <a:cs typeface="Arial"/>
              </a:rPr>
              <a:t>High Entry Costs - </a:t>
            </a:r>
            <a:r>
              <a:rPr lang="en-US" sz="1800">
                <a:latin typeface="Arial"/>
                <a:cs typeface="Arial"/>
              </a:rPr>
              <a:t>Firms in the agricultural and natural resources sector face greater perceived entry costs than firms in others sectors as well as land access and security, particularly in areas affected by conflict (Asia Foundation MBEI).</a:t>
            </a:r>
            <a:endParaRPr lang="en-US" sz="1800"/>
          </a:p>
          <a:p>
            <a:pPr marL="342900" indent="-342900">
              <a:buFont typeface="Wingdings" panose="05000000000000000000" pitchFamily="2" charset="2"/>
              <a:buChar char="Ø"/>
            </a:pPr>
            <a:r>
              <a:rPr lang="en-US" sz="1800" b="1">
                <a:latin typeface="Arial"/>
                <a:cs typeface="Arial"/>
              </a:rPr>
              <a:t>Maize more monopolistic? - </a:t>
            </a:r>
            <a:r>
              <a:rPr lang="en-US" sz="1800">
                <a:latin typeface="Arial"/>
                <a:cs typeface="Arial"/>
              </a:rPr>
              <a:t>Maize sector enterprises reported the domination of one or a few large firms (57% said this for both the regional and township level), while enterprises in the spice sector reported low rates of monopolies (17% for both the region and township).</a:t>
            </a:r>
          </a:p>
          <a:p>
            <a:pPr marL="342900" indent="-342900">
              <a:buFont typeface="Wingdings" panose="05000000000000000000" pitchFamily="2" charset="2"/>
              <a:buChar char="Ø"/>
            </a:pPr>
            <a:r>
              <a:rPr lang="en-US" sz="1800" b="1">
                <a:latin typeface="Arial"/>
                <a:cs typeface="Arial"/>
              </a:rPr>
              <a:t>High Rates of Innovation! - </a:t>
            </a:r>
            <a:r>
              <a:rPr lang="en-US" sz="1800">
                <a:latin typeface="Arial"/>
                <a:cs typeface="Arial"/>
              </a:rPr>
              <a:t>Over half of the enterprises surveyed (59%) reported launching a new product or service within the last year and 64% reported changing one or more key aspects of their business, of which the vast majority (92%) said increased profits or other aspects of their business. </a:t>
            </a:r>
            <a:endParaRPr lang="en-US" sz="1800"/>
          </a:p>
          <a:p>
            <a:endParaRPr lang="en-US"/>
          </a:p>
        </p:txBody>
      </p:sp>
      <p:sp>
        <p:nvSpPr>
          <p:cNvPr id="4" name="Title 1">
            <a:extLst>
              <a:ext uri="{FF2B5EF4-FFF2-40B4-BE49-F238E27FC236}">
                <a16:creationId xmlns:a16="http://schemas.microsoft.com/office/drawing/2014/main" id="{A41F60B0-4276-4A8D-884C-63518FA4913C}"/>
              </a:ext>
            </a:extLst>
          </p:cNvPr>
          <p:cNvSpPr txBox="1">
            <a:spLocks/>
          </p:cNvSpPr>
          <p:nvPr/>
        </p:nvSpPr>
        <p:spPr bwMode="auto">
          <a:xfrm>
            <a:off x="451555" y="874346"/>
            <a:ext cx="316847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competition</a:t>
            </a:r>
          </a:p>
        </p:txBody>
      </p:sp>
    </p:spTree>
    <p:extLst>
      <p:ext uri="{BB962C8B-B14F-4D97-AF65-F5344CB8AC3E}">
        <p14:creationId xmlns:p14="http://schemas.microsoft.com/office/powerpoint/2010/main" val="836378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78115E-219A-4246-835E-A7388A744425}"/>
              </a:ext>
            </a:extLst>
          </p:cNvPr>
          <p:cNvSpPr>
            <a:spLocks noGrp="1"/>
          </p:cNvSpPr>
          <p:nvPr>
            <p:ph type="body" sz="quarter" idx="10"/>
          </p:nvPr>
        </p:nvSpPr>
        <p:spPr>
          <a:xfrm>
            <a:off x="645591" y="2426233"/>
            <a:ext cx="10972799" cy="3016250"/>
          </a:xfrm>
        </p:spPr>
        <p:txBody>
          <a:bodyPr/>
          <a:lstStyle/>
          <a:p>
            <a:pPr marL="342900" indent="-342900">
              <a:buFont typeface="Wingdings" panose="05000000000000000000" pitchFamily="2" charset="2"/>
              <a:buChar char="Ø"/>
            </a:pPr>
            <a:r>
              <a:rPr lang="en-US" sz="2000" b="1" dirty="0"/>
              <a:t>Accelerate growth and innovation without distortion</a:t>
            </a:r>
            <a:r>
              <a:rPr lang="en-US" sz="2000" dirty="0"/>
              <a:t> – Leverage high levels of competitive behavior, by helping accelerate growth of innovation and value-added products and services, without disrupting the healthy competition that currently seems to exist across most of the ZOI. </a:t>
            </a:r>
          </a:p>
          <a:p>
            <a:endParaRPr lang="en-US" sz="2000" dirty="0"/>
          </a:p>
          <a:p>
            <a:pPr marL="342900" indent="-342900">
              <a:buFont typeface="Wingdings" panose="05000000000000000000" pitchFamily="2" charset="2"/>
              <a:buChar char="Ø"/>
            </a:pPr>
            <a:r>
              <a:rPr lang="en-US" sz="2000" b="1" dirty="0"/>
              <a:t>Increase Use of BDS Services - </a:t>
            </a:r>
            <a:r>
              <a:rPr lang="en-US" sz="2000" dirty="0"/>
              <a:t>In support of promoting innovation and growth, AFDA should focus on increasing investment and adoption in professional business development services sector in order to expand the needed technical, logistical, and administrative services enterprises need to compete effectively. </a:t>
            </a:r>
          </a:p>
          <a:p>
            <a:endParaRPr lang="en-US" sz="2000" dirty="0"/>
          </a:p>
        </p:txBody>
      </p:sp>
      <p:sp>
        <p:nvSpPr>
          <p:cNvPr id="4" name="Title 1">
            <a:extLst>
              <a:ext uri="{FF2B5EF4-FFF2-40B4-BE49-F238E27FC236}">
                <a16:creationId xmlns:a16="http://schemas.microsoft.com/office/drawing/2014/main" id="{C9DF9504-13F4-40BC-A127-F3664F846053}"/>
              </a:ext>
            </a:extLst>
          </p:cNvPr>
          <p:cNvSpPr>
            <a:spLocks noGrp="1"/>
          </p:cNvSpPr>
          <p:nvPr>
            <p:ph type="title"/>
          </p:nvPr>
        </p:nvSpPr>
        <p:spPr>
          <a:xfrm>
            <a:off x="596900" y="1494370"/>
            <a:ext cx="10972800" cy="598488"/>
          </a:xfrm>
        </p:spPr>
        <p:txBody>
          <a:bodyPr/>
          <a:lstStyle/>
          <a:p>
            <a:r>
              <a:rPr lang="en-US"/>
              <a:t>Program implications</a:t>
            </a:r>
          </a:p>
        </p:txBody>
      </p:sp>
      <p:sp>
        <p:nvSpPr>
          <p:cNvPr id="6" name="Title 1">
            <a:extLst>
              <a:ext uri="{FF2B5EF4-FFF2-40B4-BE49-F238E27FC236}">
                <a16:creationId xmlns:a16="http://schemas.microsoft.com/office/drawing/2014/main" id="{6184C7A0-4648-4CB5-B3A6-DFB8FA714D84}"/>
              </a:ext>
            </a:extLst>
          </p:cNvPr>
          <p:cNvSpPr txBox="1">
            <a:spLocks/>
          </p:cNvSpPr>
          <p:nvPr/>
        </p:nvSpPr>
        <p:spPr bwMode="auto">
          <a:xfrm>
            <a:off x="451555" y="874346"/>
            <a:ext cx="316847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competition</a:t>
            </a:r>
          </a:p>
        </p:txBody>
      </p:sp>
    </p:spTree>
    <p:extLst>
      <p:ext uri="{BB962C8B-B14F-4D97-AF65-F5344CB8AC3E}">
        <p14:creationId xmlns:p14="http://schemas.microsoft.com/office/powerpoint/2010/main" val="1750665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4828E4A-AE69-4073-8B36-48DE69FFBBDF}"/>
              </a:ext>
            </a:extLst>
          </p:cNvPr>
          <p:cNvSpPr>
            <a:spLocks noGrp="1"/>
          </p:cNvSpPr>
          <p:nvPr>
            <p:ph type="body" sz="quarter" idx="10"/>
          </p:nvPr>
        </p:nvSpPr>
        <p:spPr>
          <a:xfrm>
            <a:off x="695325" y="1430111"/>
            <a:ext cx="6033022" cy="4163111"/>
          </a:xfrm>
        </p:spPr>
        <p:txBody>
          <a:bodyPr lIns="91440" tIns="45720" rIns="91440" bIns="45720" anchor="t"/>
          <a:lstStyle/>
          <a:p>
            <a:r>
              <a:rPr lang="en-US" sz="1800" b="1">
                <a:latin typeface="Arial"/>
                <a:cs typeface="Arial"/>
              </a:rPr>
              <a:t>Support to Suppliers - </a:t>
            </a:r>
            <a:r>
              <a:rPr lang="en-US" sz="1800">
                <a:latin typeface="Arial"/>
                <a:cs typeface="Arial"/>
              </a:rPr>
              <a:t>Just under half (42%) of the surveyed enterprises reported that they provide additional services, trainings or other support to their suppliers.</a:t>
            </a:r>
            <a:endParaRPr lang="en-US"/>
          </a:p>
          <a:p>
            <a:pPr marL="342900" indent="-342900">
              <a:buFont typeface="Wingdings" panose="05000000000000000000" pitchFamily="2" charset="2"/>
              <a:buChar char="Ø"/>
            </a:pPr>
            <a:r>
              <a:rPr lang="en-US" sz="1800">
                <a:latin typeface="Arial"/>
                <a:cs typeface="Arial"/>
              </a:rPr>
              <a:t>significant relationship between providing supports to suppliers and higher levels of female-owned enterprises. </a:t>
            </a:r>
            <a:endParaRPr lang="en-US" sz="1800"/>
          </a:p>
          <a:p>
            <a:pPr marL="342900" indent="-342900">
              <a:buFont typeface="Wingdings" panose="05000000000000000000" pitchFamily="2" charset="2"/>
              <a:buChar char="Ø"/>
            </a:pPr>
            <a:r>
              <a:rPr lang="en-US" sz="1800">
                <a:latin typeface="Arial"/>
                <a:cs typeface="Arial"/>
              </a:rPr>
              <a:t>Enterprises in the oilseed sector were less likely (17%) to support their suppliers than enterprises in all other sectors (46%).</a:t>
            </a:r>
          </a:p>
          <a:p>
            <a:pPr marL="342900" indent="-342900">
              <a:buFont typeface="Wingdings" panose="05000000000000000000" pitchFamily="2" charset="2"/>
              <a:buChar char="Ø"/>
            </a:pPr>
            <a:r>
              <a:rPr lang="en-US" sz="1800">
                <a:latin typeface="Arial"/>
                <a:cs typeface="Arial"/>
              </a:rPr>
              <a:t>Enterprises in the coffee sector were more likely (78%) to support their suppliers than those across all other sectors (39%).</a:t>
            </a:r>
            <a:endParaRPr lang="en-US" sz="1800"/>
          </a:p>
        </p:txBody>
      </p:sp>
      <p:sp>
        <p:nvSpPr>
          <p:cNvPr id="4" name="Title 1">
            <a:extLst>
              <a:ext uri="{FF2B5EF4-FFF2-40B4-BE49-F238E27FC236}">
                <a16:creationId xmlns:a16="http://schemas.microsoft.com/office/drawing/2014/main" id="{07DCE0D1-B523-4D33-A8DB-BB4A6926F519}"/>
              </a:ext>
            </a:extLst>
          </p:cNvPr>
          <p:cNvSpPr txBox="1">
            <a:spLocks/>
          </p:cNvSpPr>
          <p:nvPr/>
        </p:nvSpPr>
        <p:spPr bwMode="auto">
          <a:xfrm>
            <a:off x="361244" y="855640"/>
            <a:ext cx="3845805"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cooperation</a:t>
            </a:r>
          </a:p>
        </p:txBody>
      </p:sp>
      <p:pic>
        <p:nvPicPr>
          <p:cNvPr id="5" name="Picture 4">
            <a:extLst>
              <a:ext uri="{FF2B5EF4-FFF2-40B4-BE49-F238E27FC236}">
                <a16:creationId xmlns:a16="http://schemas.microsoft.com/office/drawing/2014/main" id="{2E4B5302-F183-439E-88C4-08F0FCFD2B58}"/>
              </a:ext>
            </a:extLst>
          </p:cNvPr>
          <p:cNvPicPr/>
          <p:nvPr/>
        </p:nvPicPr>
        <p:blipFill>
          <a:blip r:embed="rId3">
            <a:extLst>
              <a:ext uri="{28A0092B-C50C-407E-A947-70E740481C1C}">
                <a14:useLocalDpi xmlns:a14="http://schemas.microsoft.com/office/drawing/2010/main" val="0"/>
              </a:ext>
            </a:extLst>
          </a:blip>
          <a:stretch>
            <a:fillRect/>
          </a:stretch>
        </p:blipFill>
        <p:spPr>
          <a:xfrm>
            <a:off x="6960358" y="1664208"/>
            <a:ext cx="4908289" cy="3683356"/>
          </a:xfrm>
          <a:prstGeom prst="rect">
            <a:avLst/>
          </a:prstGeom>
        </p:spPr>
      </p:pic>
    </p:spTree>
    <p:extLst>
      <p:ext uri="{BB962C8B-B14F-4D97-AF65-F5344CB8AC3E}">
        <p14:creationId xmlns:p14="http://schemas.microsoft.com/office/powerpoint/2010/main" val="2095219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C7185C7-5CFD-4769-AFE1-39E8BD38AECB}"/>
              </a:ext>
            </a:extLst>
          </p:cNvPr>
          <p:cNvSpPr>
            <a:spLocks noGrp="1"/>
          </p:cNvSpPr>
          <p:nvPr>
            <p:ph type="body" sz="quarter" idx="10"/>
          </p:nvPr>
        </p:nvSpPr>
        <p:spPr>
          <a:xfrm>
            <a:off x="327061" y="1452941"/>
            <a:ext cx="6318288" cy="4022825"/>
          </a:xfrm>
        </p:spPr>
        <p:txBody>
          <a:bodyPr lIns="91440" tIns="45720" rIns="91440" bIns="45720" anchor="t"/>
          <a:lstStyle/>
          <a:p>
            <a:r>
              <a:rPr lang="en-US" sz="1800" b="1">
                <a:latin typeface="Arial"/>
                <a:ea typeface="Times New Roman" panose="02020603050405020304" pitchFamily="18" charset="0"/>
                <a:cs typeface="Arial"/>
              </a:rPr>
              <a:t>Less Cooperation Outside of Supply Chains - </a:t>
            </a:r>
            <a:r>
              <a:rPr lang="en-US" sz="1800">
                <a:latin typeface="Arial"/>
                <a:ea typeface="Times New Roman" panose="02020603050405020304" pitchFamily="18" charset="0"/>
                <a:cs typeface="Arial"/>
              </a:rPr>
              <a:t>While there is a lot cooperation within supply chains, there was a lot less cooperation across enterprises within the broader market system. Only one-fifth (20%) of enterprises reported having any kind of partnerships or alliance with other businesses.</a:t>
            </a:r>
          </a:p>
          <a:p>
            <a:pPr marL="342900" indent="-342900">
              <a:buFont typeface="Wingdings" panose="05000000000000000000" pitchFamily="2" charset="2"/>
              <a:buChar char="Ø"/>
            </a:pPr>
            <a:r>
              <a:rPr lang="en-US" sz="1800">
                <a:latin typeface="Arial"/>
                <a:cs typeface="Arial"/>
              </a:rPr>
              <a:t>Seed enterprises were more likely to engage in partnerships/alliances (42%) than enterprises engaged in other activities (17%). </a:t>
            </a:r>
            <a:endParaRPr lang="en-US" sz="1800"/>
          </a:p>
          <a:p>
            <a:pPr marL="342900" indent="-342900">
              <a:buFont typeface="Wingdings" panose="05000000000000000000" pitchFamily="2" charset="2"/>
              <a:buChar char="Ø"/>
            </a:pPr>
            <a:r>
              <a:rPr lang="en-US" sz="1800">
                <a:latin typeface="Arial"/>
                <a:ea typeface="Times New Roman" panose="02020603050405020304" pitchFamily="18" charset="0"/>
                <a:cs typeface="Arial"/>
              </a:rPr>
              <a:t>Enterprises in the coffee (44%) and horticulture sector (29%) were significantly more likely to be part of a partnership/alliance than those across other sectors (15%).</a:t>
            </a:r>
            <a:endParaRPr lang="en-US"/>
          </a:p>
        </p:txBody>
      </p:sp>
      <p:pic>
        <p:nvPicPr>
          <p:cNvPr id="5" name="Picture 4">
            <a:extLst>
              <a:ext uri="{FF2B5EF4-FFF2-40B4-BE49-F238E27FC236}">
                <a16:creationId xmlns:a16="http://schemas.microsoft.com/office/drawing/2014/main" id="{94130C3A-E96C-44B9-8F42-3EB29C52224A}"/>
              </a:ext>
            </a:extLst>
          </p:cNvPr>
          <p:cNvPicPr/>
          <p:nvPr/>
        </p:nvPicPr>
        <p:blipFill>
          <a:blip r:embed="rId2">
            <a:extLst>
              <a:ext uri="{28A0092B-C50C-407E-A947-70E740481C1C}">
                <a14:useLocalDpi xmlns:a14="http://schemas.microsoft.com/office/drawing/2010/main" val="0"/>
              </a:ext>
            </a:extLst>
          </a:blip>
          <a:stretch>
            <a:fillRect/>
          </a:stretch>
        </p:blipFill>
        <p:spPr>
          <a:xfrm>
            <a:off x="6879266" y="1240289"/>
            <a:ext cx="5227673" cy="4235477"/>
          </a:xfrm>
          <a:prstGeom prst="rect">
            <a:avLst/>
          </a:prstGeom>
        </p:spPr>
      </p:pic>
      <p:sp>
        <p:nvSpPr>
          <p:cNvPr id="7" name="Title 1">
            <a:extLst>
              <a:ext uri="{FF2B5EF4-FFF2-40B4-BE49-F238E27FC236}">
                <a16:creationId xmlns:a16="http://schemas.microsoft.com/office/drawing/2014/main" id="{B6C065F7-A2D3-449E-BBA0-49DD3B9C9282}"/>
              </a:ext>
            </a:extLst>
          </p:cNvPr>
          <p:cNvSpPr txBox="1">
            <a:spLocks/>
          </p:cNvSpPr>
          <p:nvPr/>
        </p:nvSpPr>
        <p:spPr bwMode="auto">
          <a:xfrm>
            <a:off x="361244" y="855640"/>
            <a:ext cx="3845805"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cooperation</a:t>
            </a:r>
          </a:p>
        </p:txBody>
      </p:sp>
    </p:spTree>
    <p:extLst>
      <p:ext uri="{BB962C8B-B14F-4D97-AF65-F5344CB8AC3E}">
        <p14:creationId xmlns:p14="http://schemas.microsoft.com/office/powerpoint/2010/main" val="4291196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2A3BC72-797A-4F37-8F64-6B486BC905AE}"/>
              </a:ext>
            </a:extLst>
          </p:cNvPr>
          <p:cNvSpPr>
            <a:spLocks noGrp="1"/>
          </p:cNvSpPr>
          <p:nvPr>
            <p:ph type="body" sz="quarter" idx="10"/>
          </p:nvPr>
        </p:nvSpPr>
        <p:spPr>
          <a:xfrm>
            <a:off x="596901" y="2111530"/>
            <a:ext cx="11021490" cy="3482364"/>
          </a:xfrm>
        </p:spPr>
        <p:txBody>
          <a:bodyPr/>
          <a:lstStyle/>
          <a:p>
            <a:pPr marL="342900" indent="-342900">
              <a:buFont typeface="Wingdings" panose="05000000000000000000" pitchFamily="2" charset="2"/>
              <a:buChar char="Ø"/>
            </a:pPr>
            <a:r>
              <a:rPr lang="en-US" sz="2000" b="1"/>
              <a:t>Ensure Additionality with Supply Chain Interventions - </a:t>
            </a:r>
            <a:r>
              <a:rPr lang="en-US" sz="2000"/>
              <a:t>Provision of support for suppliers does not appear to be a new practice (unless it is new to a particular sector), therefore, partnership development should consider the additionality of such support, if this is already a common practice in the agricultural market system. </a:t>
            </a:r>
          </a:p>
          <a:p>
            <a:endParaRPr lang="en-US" sz="2000"/>
          </a:p>
          <a:p>
            <a:pPr marL="342900" indent="-342900">
              <a:buFont typeface="Wingdings" panose="05000000000000000000" pitchFamily="2" charset="2"/>
              <a:buChar char="Ø"/>
            </a:pPr>
            <a:r>
              <a:rPr lang="en-US" sz="2000" b="1"/>
              <a:t>Facilitate more B2B Partnerships - </a:t>
            </a:r>
            <a:r>
              <a:rPr lang="en-US" sz="2000"/>
              <a:t>The lack of connectivity outside of supply chains does appear to be an area of improvement. Market facilitation should focus on increasing greater connectivity in the market system, be they on an individual basis, or through establishment of marketing platforms.</a:t>
            </a:r>
          </a:p>
          <a:p>
            <a:endParaRPr lang="en-US" sz="2000"/>
          </a:p>
        </p:txBody>
      </p:sp>
      <p:sp>
        <p:nvSpPr>
          <p:cNvPr id="4" name="Title 1">
            <a:extLst>
              <a:ext uri="{FF2B5EF4-FFF2-40B4-BE49-F238E27FC236}">
                <a16:creationId xmlns:a16="http://schemas.microsoft.com/office/drawing/2014/main" id="{23759495-0964-4A12-AB47-8BD66E059466}"/>
              </a:ext>
            </a:extLst>
          </p:cNvPr>
          <p:cNvSpPr>
            <a:spLocks noGrp="1"/>
          </p:cNvSpPr>
          <p:nvPr>
            <p:ph type="title"/>
          </p:nvPr>
        </p:nvSpPr>
        <p:spPr>
          <a:xfrm>
            <a:off x="596900" y="1370191"/>
            <a:ext cx="10972800" cy="598488"/>
          </a:xfrm>
        </p:spPr>
        <p:txBody>
          <a:bodyPr/>
          <a:lstStyle/>
          <a:p>
            <a:r>
              <a:rPr lang="en-US"/>
              <a:t>Program implications</a:t>
            </a:r>
          </a:p>
        </p:txBody>
      </p:sp>
      <p:sp>
        <p:nvSpPr>
          <p:cNvPr id="6" name="Title 1">
            <a:extLst>
              <a:ext uri="{FF2B5EF4-FFF2-40B4-BE49-F238E27FC236}">
                <a16:creationId xmlns:a16="http://schemas.microsoft.com/office/drawing/2014/main" id="{1C38D7EF-2607-4B59-A22C-C26BF45C3E0D}"/>
              </a:ext>
            </a:extLst>
          </p:cNvPr>
          <p:cNvSpPr txBox="1">
            <a:spLocks/>
          </p:cNvSpPr>
          <p:nvPr/>
        </p:nvSpPr>
        <p:spPr bwMode="auto">
          <a:xfrm>
            <a:off x="361244" y="855640"/>
            <a:ext cx="3845805"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cooperation</a:t>
            </a:r>
          </a:p>
        </p:txBody>
      </p:sp>
    </p:spTree>
    <p:extLst>
      <p:ext uri="{BB962C8B-B14F-4D97-AF65-F5344CB8AC3E}">
        <p14:creationId xmlns:p14="http://schemas.microsoft.com/office/powerpoint/2010/main" val="2033396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EFA527-DEF9-452D-B172-9C2262CE99EA}"/>
              </a:ext>
            </a:extLst>
          </p:cNvPr>
          <p:cNvSpPr>
            <a:spLocks noGrp="1"/>
          </p:cNvSpPr>
          <p:nvPr>
            <p:ph type="body" sz="quarter" idx="10"/>
          </p:nvPr>
        </p:nvSpPr>
        <p:spPr>
          <a:xfrm>
            <a:off x="419800" y="1374796"/>
            <a:ext cx="11140718" cy="3796263"/>
          </a:xfrm>
        </p:spPr>
        <p:txBody>
          <a:bodyPr lIns="91440" tIns="45720" rIns="91440" bIns="45720" anchor="t"/>
          <a:lstStyle/>
          <a:p>
            <a:pPr marL="342900" indent="-342900">
              <a:buFont typeface="Wingdings" panose="05000000000000000000" pitchFamily="2" charset="2"/>
              <a:buChar char="Ø"/>
            </a:pPr>
            <a:r>
              <a:rPr lang="en-US" sz="1800" b="1">
                <a:latin typeface="Arial"/>
                <a:cs typeface="Arial"/>
              </a:rPr>
              <a:t>Customer Loyalty - </a:t>
            </a:r>
            <a:r>
              <a:rPr lang="en-US" sz="1800">
                <a:latin typeface="Arial"/>
                <a:cs typeface="Arial"/>
              </a:rPr>
              <a:t>Enterprises seemed to indicate a high level of customer loyalty, with 64% percent of firms reporting that 76% - 100% of their customers were repeat from the previous year. Similarly, there seems to be high levels of supplier loyalty in the market system.</a:t>
            </a:r>
          </a:p>
          <a:p>
            <a:endParaRPr lang="en-US"/>
          </a:p>
          <a:p>
            <a:pPr marL="342900" indent="-342900">
              <a:buFont typeface="Wingdings" panose="05000000000000000000" pitchFamily="2" charset="2"/>
              <a:buChar char="Ø"/>
            </a:pPr>
            <a:r>
              <a:rPr lang="en-US" sz="1800" b="1">
                <a:latin typeface="Arial"/>
                <a:cs typeface="Arial"/>
              </a:rPr>
              <a:t>Investment in Innovation - </a:t>
            </a:r>
            <a:r>
              <a:rPr lang="en-US" sz="1800">
                <a:latin typeface="Arial"/>
                <a:cs typeface="Arial"/>
              </a:rPr>
              <a:t>There was a high-level of investment in innovation among firms (64% of surveyed.</a:t>
            </a:r>
            <a:endParaRPr lang="en-US" sz="1800"/>
          </a:p>
          <a:p>
            <a:pPr marL="860425" indent="-342900">
              <a:buFont typeface="Wingdings" panose="05000000000000000000" pitchFamily="2" charset="2"/>
              <a:buChar char="Ø"/>
            </a:pPr>
            <a:r>
              <a:rPr lang="en-US" sz="1800">
                <a:latin typeface="Arial"/>
                <a:cs typeface="Arial"/>
              </a:rPr>
              <a:t>High levels of capital expenditures as a percentage of external finance (56%) is allocated for capital expenditures (machinery, investment, technology, etc.).</a:t>
            </a:r>
          </a:p>
          <a:p>
            <a:pPr marL="860425" indent="-342900">
              <a:buFont typeface="Wingdings" panose="05000000000000000000" pitchFamily="2" charset="2"/>
              <a:buChar char="Ø"/>
            </a:pPr>
            <a:endParaRPr lang="en-US" sz="1800"/>
          </a:p>
          <a:p>
            <a:pPr marL="342900" indent="-342900">
              <a:buFont typeface="Wingdings" panose="05000000000000000000" pitchFamily="2" charset="2"/>
              <a:buChar char="Ø"/>
            </a:pPr>
            <a:r>
              <a:rPr lang="en-US" sz="1800" b="1">
                <a:latin typeface="Arial"/>
                <a:cs typeface="Arial"/>
              </a:rPr>
              <a:t>BDS Services - </a:t>
            </a:r>
            <a:r>
              <a:rPr lang="en-US" sz="1800">
                <a:latin typeface="Arial"/>
                <a:cs typeface="Arial"/>
              </a:rPr>
              <a:t>Only 36% of respondents reported paying for external business development services (BDS).</a:t>
            </a:r>
          </a:p>
          <a:p>
            <a:pPr marL="799465" lvl="1" indent="-342900">
              <a:buFont typeface="Wingdings" panose="05000000000000000000" pitchFamily="2" charset="2"/>
              <a:buChar char="Ø"/>
            </a:pPr>
            <a:r>
              <a:rPr lang="en-US" sz="1800">
                <a:latin typeface="Arial"/>
                <a:cs typeface="Arial"/>
              </a:rPr>
              <a:t>Most enterprises satisfied with quality of BDS.</a:t>
            </a:r>
          </a:p>
          <a:p>
            <a:pPr marL="799465" lvl="1" indent="-342900">
              <a:buFont typeface="Wingdings" panose="05000000000000000000" pitchFamily="2" charset="2"/>
              <a:buChar char="Ø"/>
            </a:pPr>
            <a:r>
              <a:rPr lang="en-US" sz="1800">
                <a:latin typeface="Arial"/>
                <a:cs typeface="Arial"/>
              </a:rPr>
              <a:t>Those that did not use them said the had no use for them.</a:t>
            </a:r>
            <a:endParaRPr lang="en-US" sz="1800"/>
          </a:p>
          <a:p>
            <a:pPr marL="804545" lvl="1" indent="-342900">
              <a:buFont typeface="Wingdings" panose="05000000000000000000" pitchFamily="2" charset="2"/>
              <a:buChar char="Ø"/>
            </a:pPr>
            <a:r>
              <a:rPr lang="en-US" sz="1800">
                <a:latin typeface="Arial"/>
                <a:cs typeface="Arial"/>
              </a:rPr>
              <a:t>When enterprises were satisfied with most or all of the BDS services they paid for, they were more likely to report seeing profits.</a:t>
            </a:r>
            <a:endParaRPr lang="en-US" sz="1800"/>
          </a:p>
        </p:txBody>
      </p:sp>
      <p:sp>
        <p:nvSpPr>
          <p:cNvPr id="4" name="Title 1">
            <a:extLst>
              <a:ext uri="{FF2B5EF4-FFF2-40B4-BE49-F238E27FC236}">
                <a16:creationId xmlns:a16="http://schemas.microsoft.com/office/drawing/2014/main" id="{D9B9E4DF-FC57-4D5F-B2FB-7C9EB25B2EA1}"/>
              </a:ext>
            </a:extLst>
          </p:cNvPr>
          <p:cNvSpPr txBox="1">
            <a:spLocks/>
          </p:cNvSpPr>
          <p:nvPr/>
        </p:nvSpPr>
        <p:spPr bwMode="auto">
          <a:xfrm>
            <a:off x="237066" y="858218"/>
            <a:ext cx="5426247"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Business strategy</a:t>
            </a:r>
          </a:p>
        </p:txBody>
      </p:sp>
    </p:spTree>
    <p:extLst>
      <p:ext uri="{BB962C8B-B14F-4D97-AF65-F5344CB8AC3E}">
        <p14:creationId xmlns:p14="http://schemas.microsoft.com/office/powerpoint/2010/main" val="1805118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1894E03-52B8-4A76-A00D-0C61FA85686E}"/>
              </a:ext>
            </a:extLst>
          </p:cNvPr>
          <p:cNvSpPr>
            <a:spLocks noGrp="1"/>
          </p:cNvSpPr>
          <p:nvPr>
            <p:ph type="body" sz="quarter" idx="10"/>
          </p:nvPr>
        </p:nvSpPr>
        <p:spPr>
          <a:xfrm>
            <a:off x="695324" y="1446118"/>
            <a:ext cx="10801351" cy="3291840"/>
          </a:xfrm>
        </p:spPr>
        <p:txBody>
          <a:bodyPr lIns="91440" tIns="45720" rIns="91440" bIns="45720" anchor="t"/>
          <a:lstStyle/>
          <a:p>
            <a:r>
              <a:rPr lang="en-US" sz="1800" b="1">
                <a:latin typeface="Arial"/>
                <a:cs typeface="Arial"/>
              </a:rPr>
              <a:t>Record Keeping </a:t>
            </a:r>
            <a:r>
              <a:rPr lang="en-US" sz="1800" b="1" i="1">
                <a:latin typeface="Arial"/>
                <a:cs typeface="Arial"/>
              </a:rPr>
              <a:t>- </a:t>
            </a:r>
            <a:r>
              <a:rPr lang="en-US" sz="1800">
                <a:latin typeface="Arial"/>
                <a:cs typeface="Arial"/>
              </a:rPr>
              <a:t>78% of surveyed participants still use paper or a mix of paper and 47% use an electronic system.</a:t>
            </a:r>
            <a:endParaRPr lang="en-US"/>
          </a:p>
          <a:p>
            <a:pPr marL="342900" indent="-342900">
              <a:buFont typeface="Wingdings" panose="05000000000000000000" pitchFamily="2" charset="2"/>
              <a:buChar char="Ø"/>
            </a:pPr>
            <a:r>
              <a:rPr lang="en-US" sz="1800">
                <a:latin typeface="Arial"/>
                <a:cs typeface="Arial"/>
              </a:rPr>
              <a:t>	17% of enterprises keeping records electronically had large profits over the past three years, compared to just 6% of those using either paper record systems only.</a:t>
            </a:r>
            <a:endParaRPr lang="en-US" sz="1800"/>
          </a:p>
          <a:p>
            <a:pPr marL="342900" indent="-342900">
              <a:buFont typeface="Wingdings" panose="05000000000000000000" pitchFamily="2" charset="2"/>
              <a:buChar char="Ø"/>
            </a:pPr>
            <a:endParaRPr lang="en-US" b="1" i="1"/>
          </a:p>
          <a:p>
            <a:r>
              <a:rPr lang="en-US" sz="1800" b="1">
                <a:latin typeface="Arial"/>
                <a:cs typeface="Arial"/>
              </a:rPr>
              <a:t>Marketing</a:t>
            </a:r>
            <a:r>
              <a:rPr lang="en-US" sz="1800" b="1" i="1">
                <a:latin typeface="Arial"/>
                <a:cs typeface="Arial"/>
              </a:rPr>
              <a:t> - </a:t>
            </a:r>
            <a:r>
              <a:rPr lang="en-US" sz="1800">
                <a:latin typeface="Arial"/>
                <a:cs typeface="Arial"/>
              </a:rPr>
              <a:t>More than half of the respondents (51%) do not use any marketing strategies or advertising methods.</a:t>
            </a:r>
            <a:endParaRPr lang="en-US" sz="1800"/>
          </a:p>
          <a:p>
            <a:pPr marL="342900" indent="-342900">
              <a:buFont typeface="Wingdings" panose="05000000000000000000" pitchFamily="2" charset="2"/>
              <a:buChar char="Ø"/>
            </a:pPr>
            <a:r>
              <a:rPr lang="en-US" sz="1800">
                <a:latin typeface="Arial"/>
                <a:cs typeface="Arial"/>
              </a:rPr>
              <a:t>Facebook was the most popular marketing strategy for enterprises.</a:t>
            </a:r>
            <a:endParaRPr lang="en-US" sz="1800"/>
          </a:p>
          <a:p>
            <a:pPr marL="342900" indent="-342900">
              <a:buFont typeface="Wingdings" panose="05000000000000000000" pitchFamily="2" charset="2"/>
              <a:buChar char="Ø"/>
            </a:pPr>
            <a:r>
              <a:rPr lang="en-US" sz="1800">
                <a:latin typeface="Arial"/>
                <a:cs typeface="Arial"/>
              </a:rPr>
              <a:t>Forty percent of enterprises using TV ads reported seeing large profits, compared to 10% of all other enterprises.</a:t>
            </a:r>
          </a:p>
          <a:p>
            <a:endParaRPr lang="en-US" b="1" i="1"/>
          </a:p>
        </p:txBody>
      </p:sp>
      <p:sp>
        <p:nvSpPr>
          <p:cNvPr id="5" name="Title 1">
            <a:extLst>
              <a:ext uri="{FF2B5EF4-FFF2-40B4-BE49-F238E27FC236}">
                <a16:creationId xmlns:a16="http://schemas.microsoft.com/office/drawing/2014/main" id="{A8B0A4C5-9729-4DBB-8358-47A359A471D6}"/>
              </a:ext>
            </a:extLst>
          </p:cNvPr>
          <p:cNvSpPr txBox="1">
            <a:spLocks/>
          </p:cNvSpPr>
          <p:nvPr/>
        </p:nvSpPr>
        <p:spPr bwMode="auto">
          <a:xfrm>
            <a:off x="237066" y="858218"/>
            <a:ext cx="5426247"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Business strategy</a:t>
            </a:r>
          </a:p>
        </p:txBody>
      </p:sp>
    </p:spTree>
    <p:extLst>
      <p:ext uri="{BB962C8B-B14F-4D97-AF65-F5344CB8AC3E}">
        <p14:creationId xmlns:p14="http://schemas.microsoft.com/office/powerpoint/2010/main" val="957579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EC2DC-0AB9-4B6E-B23F-9E5291A074D3}"/>
              </a:ext>
            </a:extLst>
          </p:cNvPr>
          <p:cNvSpPr>
            <a:spLocks noGrp="1"/>
          </p:cNvSpPr>
          <p:nvPr>
            <p:ph type="title"/>
          </p:nvPr>
        </p:nvSpPr>
        <p:spPr>
          <a:xfrm>
            <a:off x="597388" y="1540268"/>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458AB127-28D6-46FA-9D70-4745A07310DC}"/>
              </a:ext>
            </a:extLst>
          </p:cNvPr>
          <p:cNvSpPr>
            <a:spLocks noGrp="1"/>
          </p:cNvSpPr>
          <p:nvPr>
            <p:ph type="body" sz="quarter" idx="10"/>
          </p:nvPr>
        </p:nvSpPr>
        <p:spPr>
          <a:xfrm>
            <a:off x="817039" y="2302054"/>
            <a:ext cx="10801351" cy="3291840"/>
          </a:xfrm>
        </p:spPr>
        <p:txBody>
          <a:bodyPr lIns="91440" tIns="45720" rIns="91440" bIns="45720" anchor="t"/>
          <a:lstStyle/>
          <a:p>
            <a:pPr marL="342900" indent="-342900">
              <a:buFont typeface="Wingdings" panose="05000000000000000000" pitchFamily="2" charset="2"/>
              <a:buChar char="Ø"/>
            </a:pPr>
            <a:r>
              <a:rPr lang="en-US" sz="1800" b="1">
                <a:latin typeface="Arial"/>
                <a:cs typeface="Arial"/>
              </a:rPr>
              <a:t>BDS Market Analyses - </a:t>
            </a:r>
            <a:r>
              <a:rPr lang="en-US" sz="1800">
                <a:latin typeface="Arial"/>
                <a:cs typeface="Arial"/>
              </a:rPr>
              <a:t>Further research is warranted to understand the reasons behind low use of external BDS services despite enterprises being motivated to grow and expand their businesses. As well, more research is warranted that will help determine the types of external BDS that could be most beneficial to different types of enterprises.</a:t>
            </a:r>
          </a:p>
          <a:p>
            <a:endParaRPr lang="en-US" sz="1800">
              <a:latin typeface="Arial"/>
              <a:cs typeface="Arial"/>
            </a:endParaRPr>
          </a:p>
          <a:p>
            <a:pPr marL="342900" indent="-342900">
              <a:buFont typeface="Wingdings" panose="05000000000000000000" pitchFamily="2" charset="2"/>
              <a:buChar char="Ø"/>
            </a:pPr>
            <a:r>
              <a:rPr lang="en-US" sz="1800" b="1">
                <a:latin typeface="Arial"/>
                <a:cs typeface="Arial"/>
              </a:rPr>
              <a:t>Promote Further Digitization of Enterprises - </a:t>
            </a:r>
            <a:r>
              <a:rPr lang="en-US" sz="1800">
                <a:latin typeface="Arial"/>
                <a:cs typeface="Arial"/>
              </a:rPr>
              <a:t>Promote the digitization of business operations. </a:t>
            </a:r>
            <a:endParaRPr lang="en-US" sz="1800"/>
          </a:p>
          <a:p>
            <a:endParaRPr lang="en-US"/>
          </a:p>
        </p:txBody>
      </p:sp>
      <p:sp>
        <p:nvSpPr>
          <p:cNvPr id="5" name="Title 1">
            <a:extLst>
              <a:ext uri="{FF2B5EF4-FFF2-40B4-BE49-F238E27FC236}">
                <a16:creationId xmlns:a16="http://schemas.microsoft.com/office/drawing/2014/main" id="{7623F9AC-AEC6-4D3D-9D7D-DEE561CCBFD8}"/>
              </a:ext>
            </a:extLst>
          </p:cNvPr>
          <p:cNvSpPr txBox="1">
            <a:spLocks/>
          </p:cNvSpPr>
          <p:nvPr/>
        </p:nvSpPr>
        <p:spPr bwMode="auto">
          <a:xfrm>
            <a:off x="237066" y="858218"/>
            <a:ext cx="5426247"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Business strategy</a:t>
            </a:r>
          </a:p>
        </p:txBody>
      </p:sp>
    </p:spTree>
    <p:extLst>
      <p:ext uri="{BB962C8B-B14F-4D97-AF65-F5344CB8AC3E}">
        <p14:creationId xmlns:p14="http://schemas.microsoft.com/office/powerpoint/2010/main" val="290904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3018"/>
            <a:ext cx="12192001" cy="597049"/>
          </a:xfrm>
        </p:spPr>
        <p:txBody>
          <a:bodyPr/>
          <a:lstStyle/>
          <a:p>
            <a:pPr algn="ctr"/>
            <a:r>
              <a:rPr lang="en-US">
                <a:solidFill>
                  <a:schemeClr val="bg1"/>
                </a:solidFill>
              </a:rPr>
              <a:t>Market Systems Diagnostic Overview</a:t>
            </a:r>
          </a:p>
        </p:txBody>
      </p:sp>
      <p:sp>
        <p:nvSpPr>
          <p:cNvPr id="15" name="Rectangle 14">
            <a:extLst>
              <a:ext uri="{FF2B5EF4-FFF2-40B4-BE49-F238E27FC236}">
                <a16:creationId xmlns:a16="http://schemas.microsoft.com/office/drawing/2014/main" id="{A704FA4D-FF2F-448B-86C3-E938782A9C99}"/>
              </a:ext>
            </a:extLst>
          </p:cNvPr>
          <p:cNvSpPr/>
          <p:nvPr/>
        </p:nvSpPr>
        <p:spPr>
          <a:xfrm>
            <a:off x="380745" y="1116514"/>
            <a:ext cx="7058925" cy="4893647"/>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Purpose: </a:t>
            </a:r>
            <a:r>
              <a:rPr lang="en-US" sz="2400" dirty="0">
                <a:latin typeface="Arial" panose="020B0604020202020204" pitchFamily="34" charset="0"/>
                <a:cs typeface="Arial" panose="020B0604020202020204" pitchFamily="34" charset="0"/>
              </a:rPr>
              <a:t>The market systems diagnostic analyzes changes in market structures and enterprise behaviors to understand how and whether an economy is changing to become more inclusive, competitive and resilient.</a:t>
            </a:r>
          </a:p>
          <a:p>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Method:</a:t>
            </a:r>
          </a:p>
          <a:p>
            <a:pPr marL="514350" indent="-514350">
              <a:buAutoNum type="romanLcParenR"/>
            </a:pPr>
            <a:r>
              <a:rPr lang="en-US" sz="2400" dirty="0">
                <a:latin typeface="Arial" panose="020B0604020202020204" pitchFamily="34" charset="0"/>
                <a:cs typeface="Arial" panose="020B0604020202020204" pitchFamily="34" charset="0"/>
              </a:rPr>
              <a:t>Identify systems-level variables related to competitiveness, inclusion, &amp; resilience</a:t>
            </a:r>
          </a:p>
          <a:p>
            <a:pPr marL="514350" indent="-514350">
              <a:buAutoNum type="romanLcParenR"/>
            </a:pPr>
            <a:r>
              <a:rPr lang="en-US" sz="2400" dirty="0">
                <a:latin typeface="Arial" panose="020B0604020202020204" pitchFamily="34" charset="0"/>
                <a:cs typeface="Arial" panose="020B0604020202020204" pitchFamily="34" charset="0"/>
              </a:rPr>
              <a:t>Conduct regular enterprise-based surveys</a:t>
            </a:r>
          </a:p>
          <a:p>
            <a:pPr marL="514350" indent="-514350">
              <a:buAutoNum type="romanLcParenR"/>
            </a:pPr>
            <a:r>
              <a:rPr lang="en-US" sz="2400" dirty="0">
                <a:latin typeface="Arial" panose="020B0604020202020204" pitchFamily="34" charset="0"/>
                <a:cs typeface="Arial" panose="020B0604020202020204" pitchFamily="34" charset="0"/>
              </a:rPr>
              <a:t>Analyze results to identify change that can better inform </a:t>
            </a:r>
          </a:p>
          <a:p>
            <a:endParaRPr lang="en-US" sz="2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7B8DE36-349D-42D3-ABF5-52C2E44EDDF6}"/>
              </a:ext>
            </a:extLst>
          </p:cNvPr>
          <p:cNvPicPr>
            <a:picLocks noChangeAspect="1"/>
          </p:cNvPicPr>
          <p:nvPr/>
        </p:nvPicPr>
        <p:blipFill>
          <a:blip r:embed="rId3"/>
          <a:stretch>
            <a:fillRect/>
          </a:stretch>
        </p:blipFill>
        <p:spPr>
          <a:xfrm>
            <a:off x="7735514" y="680067"/>
            <a:ext cx="4456486" cy="5572966"/>
          </a:xfrm>
          <a:prstGeom prst="rect">
            <a:avLst/>
          </a:prstGeom>
        </p:spPr>
      </p:pic>
    </p:spTree>
    <p:extLst>
      <p:ext uri="{BB962C8B-B14F-4D97-AF65-F5344CB8AC3E}">
        <p14:creationId xmlns:p14="http://schemas.microsoft.com/office/powerpoint/2010/main" val="294671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amp;A Sites: Helping users find better answers faster | by Launch ...">
            <a:extLst>
              <a:ext uri="{FF2B5EF4-FFF2-40B4-BE49-F238E27FC236}">
                <a16:creationId xmlns:a16="http://schemas.microsoft.com/office/drawing/2014/main" id="{734AD0B8-87D9-4702-8E5E-5A388EC3F6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937" y="1932972"/>
            <a:ext cx="8652078" cy="346083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8BECBF89-8A08-472F-AFEE-01A307A47009}"/>
              </a:ext>
            </a:extLst>
          </p:cNvPr>
          <p:cNvSpPr txBox="1">
            <a:spLocks/>
          </p:cNvSpPr>
          <p:nvPr/>
        </p:nvSpPr>
        <p:spPr bwMode="auto">
          <a:xfrm>
            <a:off x="372533" y="942037"/>
            <a:ext cx="3251629"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Questions?</a:t>
            </a:r>
          </a:p>
        </p:txBody>
      </p:sp>
    </p:spTree>
    <p:extLst>
      <p:ext uri="{BB962C8B-B14F-4D97-AF65-F5344CB8AC3E}">
        <p14:creationId xmlns:p14="http://schemas.microsoft.com/office/powerpoint/2010/main" val="1082674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A7BED31-74DB-4DAE-929A-67B6145226A8}"/>
              </a:ext>
            </a:extLst>
          </p:cNvPr>
          <p:cNvSpPr>
            <a:spLocks noGrp="1"/>
          </p:cNvSpPr>
          <p:nvPr>
            <p:ph type="body" sz="quarter" idx="10"/>
          </p:nvPr>
        </p:nvSpPr>
        <p:spPr>
          <a:xfrm>
            <a:off x="817039" y="1336935"/>
            <a:ext cx="11179344" cy="4681728"/>
          </a:xfrm>
        </p:spPr>
        <p:txBody>
          <a:bodyPr lIns="91440" tIns="45720" rIns="91440" bIns="45720" anchor="t"/>
          <a:lstStyle/>
          <a:p>
            <a:r>
              <a:rPr lang="en-US" b="1"/>
              <a:t>Limited diversity among supply chain structures</a:t>
            </a:r>
            <a:r>
              <a:rPr lang="en-US"/>
              <a:t> (albeit from a small amount of data)</a:t>
            </a:r>
          </a:p>
          <a:p>
            <a:pPr marL="342900" indent="-342900">
              <a:buFont typeface="Wingdings" panose="05000000000000000000" pitchFamily="2" charset="2"/>
              <a:buChar char="Ø"/>
            </a:pPr>
            <a:r>
              <a:rPr lang="en-US" sz="1800">
                <a:latin typeface="Arial"/>
                <a:cs typeface="Arial"/>
              </a:rPr>
              <a:t>More than half the respondents (53%) relied on between 1 and 5 suppliers.</a:t>
            </a:r>
            <a:endParaRPr lang="en-US" sz="1800"/>
          </a:p>
          <a:p>
            <a:pPr marL="342900" indent="-342900">
              <a:buFont typeface="Wingdings" panose="05000000000000000000" pitchFamily="2" charset="2"/>
              <a:buChar char="Ø"/>
            </a:pPr>
            <a:r>
              <a:rPr lang="en-US" sz="1800">
                <a:latin typeface="Arial"/>
                <a:cs typeface="Arial"/>
              </a:rPr>
              <a:t>78% of enterprises changing less than 25% of their suppliers over the past three years.</a:t>
            </a:r>
            <a:endParaRPr lang="en-US" sz="1800"/>
          </a:p>
          <a:p>
            <a:r>
              <a:rPr lang="en-US" sz="1800" b="1">
                <a:latin typeface="Arial"/>
                <a:cs typeface="Arial"/>
              </a:rPr>
              <a:t>Limited Market Channels - </a:t>
            </a:r>
            <a:r>
              <a:rPr lang="en-US" sz="1800">
                <a:latin typeface="Arial"/>
                <a:cs typeface="Arial"/>
              </a:rPr>
              <a:t>Enterprises reported relying on a small number of customers to sell their products and services, with 56% of surveyed firms reporting having between just 1 to 20 customers. </a:t>
            </a:r>
            <a:endParaRPr lang="en-US" sz="1800"/>
          </a:p>
          <a:p>
            <a:r>
              <a:rPr lang="en-US" sz="1800" b="1">
                <a:latin typeface="Arial"/>
                <a:cs typeface="Arial"/>
              </a:rPr>
              <a:t>Market Actor Inventory - </a:t>
            </a:r>
            <a:r>
              <a:rPr lang="en-US" sz="1800">
                <a:latin typeface="Arial"/>
                <a:cs typeface="Arial"/>
              </a:rPr>
              <a:t>Data from AFDA’s agricultural inventory study indicates a somewhat even spread of the 5,739 enterprises identified across the five regions in the ZOI.  Mandalay is the largest outlier, having 48% of the total enterprises.</a:t>
            </a:r>
            <a:endParaRPr lang="en-US" sz="1800"/>
          </a:p>
          <a:p>
            <a:pPr marL="285750" indent="-285750">
              <a:buFont typeface="Wingdings"/>
              <a:buChar char="Ø"/>
            </a:pPr>
            <a:r>
              <a:rPr lang="en-US" sz="1800">
                <a:latin typeface="Arial"/>
                <a:cs typeface="Arial"/>
              </a:rPr>
              <a:t>Inventory identified a diversity of downstream and upstream businesses from the total population (see table below). Most notable are the large number of processing enterprises (29%) and logistics providers (22%). The smallest number of market actors was in specialized services such as standards and certification (8 total), marketing services (7 total), and BDS providers.</a:t>
            </a:r>
            <a:endParaRPr lang="en-US" sz="1800"/>
          </a:p>
          <a:p>
            <a:pPr marL="285750" indent="-285750">
              <a:buFont typeface="Wingdings"/>
              <a:buChar char="Ø"/>
            </a:pPr>
            <a:r>
              <a:rPr lang="en-US" sz="1800">
                <a:latin typeface="Arial"/>
                <a:cs typeface="Arial"/>
              </a:rPr>
              <a:t>Pulses and oilseeds, Myanmar’s two largest agricultural sectors, have a smaller number of enterprises as a percentage of the total than smaller sectors such as tea and horticulture</a:t>
            </a:r>
            <a:r>
              <a:rPr lang="en-US" sz="1800" b="1" i="1">
                <a:latin typeface="Arial"/>
                <a:cs typeface="Arial"/>
              </a:rPr>
              <a:t>.</a:t>
            </a:r>
            <a:r>
              <a:rPr lang="en-US" sz="1800">
                <a:latin typeface="Arial"/>
                <a:cs typeface="Arial"/>
              </a:rPr>
              <a:t> </a:t>
            </a:r>
            <a:endParaRPr lang="en-US" sz="1800"/>
          </a:p>
          <a:p>
            <a:endParaRPr lang="en-US"/>
          </a:p>
        </p:txBody>
      </p:sp>
      <p:sp>
        <p:nvSpPr>
          <p:cNvPr id="4" name="Title 1">
            <a:extLst>
              <a:ext uri="{FF2B5EF4-FFF2-40B4-BE49-F238E27FC236}">
                <a16:creationId xmlns:a16="http://schemas.microsoft.com/office/drawing/2014/main" id="{50495D9C-7574-440A-99FE-FFF06A45B96C}"/>
              </a:ext>
            </a:extLst>
          </p:cNvPr>
          <p:cNvSpPr txBox="1">
            <a:spLocks/>
          </p:cNvSpPr>
          <p:nvPr/>
        </p:nvSpPr>
        <p:spPr bwMode="auto">
          <a:xfrm>
            <a:off x="530578" y="861915"/>
            <a:ext cx="264918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Diversity</a:t>
            </a:r>
          </a:p>
        </p:txBody>
      </p:sp>
    </p:spTree>
    <p:extLst>
      <p:ext uri="{BB962C8B-B14F-4D97-AF65-F5344CB8AC3E}">
        <p14:creationId xmlns:p14="http://schemas.microsoft.com/office/powerpoint/2010/main" val="2732344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F824-6B5D-4480-8CCF-76A4D31BF69D}"/>
              </a:ext>
            </a:extLst>
          </p:cNvPr>
          <p:cNvSpPr>
            <a:spLocks noGrp="1"/>
          </p:cNvSpPr>
          <p:nvPr>
            <p:ph type="title"/>
          </p:nvPr>
        </p:nvSpPr>
        <p:spPr>
          <a:xfrm>
            <a:off x="597388" y="1325782"/>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B3FA5D59-5B6E-4BCC-8D73-0E9CD1D7DFED}"/>
              </a:ext>
            </a:extLst>
          </p:cNvPr>
          <p:cNvSpPr>
            <a:spLocks noGrp="1"/>
          </p:cNvSpPr>
          <p:nvPr>
            <p:ph type="body" sz="quarter" idx="10"/>
          </p:nvPr>
        </p:nvSpPr>
        <p:spPr>
          <a:xfrm>
            <a:off x="549186" y="1971860"/>
            <a:ext cx="11021002" cy="3625907"/>
          </a:xfrm>
        </p:spPr>
        <p:txBody>
          <a:bodyPr lIns="91440" tIns="45720" rIns="91440" bIns="45720" anchor="t"/>
          <a:lstStyle/>
          <a:p>
            <a:pPr marL="342900" indent="-342900">
              <a:buFont typeface="Wingdings" panose="05000000000000000000" pitchFamily="2" charset="2"/>
              <a:buChar char="Ø"/>
            </a:pPr>
            <a:r>
              <a:rPr lang="en-US" sz="1800" b="1">
                <a:latin typeface="Arial"/>
                <a:cs typeface="Arial"/>
              </a:rPr>
              <a:t>Facilitate Greater Supply Chain Redundancy - </a:t>
            </a:r>
            <a:r>
              <a:rPr lang="en-US" sz="1800">
                <a:latin typeface="Arial"/>
                <a:cs typeface="Arial"/>
              </a:rPr>
              <a:t>While positive that enterprises are satisfied with the quality, price and timeliness from their suppliers, it has likely led to some complacency and reliance on a smaller number of trusted suppliers. This can present some risk to supply chain shocks. Market facilitation efforts should consider raising this issue among medium and larger sized enterprises and help facilitate greater redundancy within their supply chains to source commodities across different regions in the ZOI. </a:t>
            </a:r>
          </a:p>
          <a:p>
            <a:endParaRPr lang="en-US"/>
          </a:p>
          <a:p>
            <a:pPr marL="342900" indent="-342900">
              <a:buFont typeface="Wingdings" panose="05000000000000000000" pitchFamily="2" charset="2"/>
              <a:buChar char="Ø"/>
            </a:pPr>
            <a:r>
              <a:rPr lang="en-US" sz="1800" b="1">
                <a:latin typeface="Arial"/>
                <a:cs typeface="Arial"/>
              </a:rPr>
              <a:t>Why are there lower numbers of oilseed and pulses enterprises? </a:t>
            </a:r>
            <a:r>
              <a:rPr lang="en-US" sz="1800">
                <a:latin typeface="Arial"/>
                <a:cs typeface="Arial"/>
              </a:rPr>
              <a:t>The agricultural inventory study and subsequent maps provide very detailed information to determine diversity by geographic region. It would be worth exploring what is behind the lower numbers of enterprises in the oil seeds and pulses sectors, and whether this might be limiting competitiveness or resilience in the market system. </a:t>
            </a:r>
            <a:endParaRPr lang="en-US" sz="1800"/>
          </a:p>
          <a:p>
            <a:endParaRPr lang="en-US"/>
          </a:p>
        </p:txBody>
      </p:sp>
      <p:sp>
        <p:nvSpPr>
          <p:cNvPr id="5" name="Title 1">
            <a:extLst>
              <a:ext uri="{FF2B5EF4-FFF2-40B4-BE49-F238E27FC236}">
                <a16:creationId xmlns:a16="http://schemas.microsoft.com/office/drawing/2014/main" id="{1DF7367B-05AC-4158-BCD7-033DAC7EB2DA}"/>
              </a:ext>
            </a:extLst>
          </p:cNvPr>
          <p:cNvSpPr txBox="1">
            <a:spLocks/>
          </p:cNvSpPr>
          <p:nvPr/>
        </p:nvSpPr>
        <p:spPr bwMode="auto">
          <a:xfrm>
            <a:off x="530578" y="861915"/>
            <a:ext cx="2649183"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Diversity</a:t>
            </a:r>
          </a:p>
        </p:txBody>
      </p:sp>
    </p:spTree>
    <p:extLst>
      <p:ext uri="{BB962C8B-B14F-4D97-AF65-F5344CB8AC3E}">
        <p14:creationId xmlns:p14="http://schemas.microsoft.com/office/powerpoint/2010/main" val="3147568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DF5978-7733-4F46-B5A6-581BB6FE6B23}"/>
              </a:ext>
            </a:extLst>
          </p:cNvPr>
          <p:cNvSpPr>
            <a:spLocks noGrp="1"/>
          </p:cNvSpPr>
          <p:nvPr>
            <p:ph type="body" sz="quarter" idx="10"/>
          </p:nvPr>
        </p:nvSpPr>
        <p:spPr>
          <a:xfrm>
            <a:off x="643326" y="1240393"/>
            <a:ext cx="10801351" cy="3291840"/>
          </a:xfrm>
        </p:spPr>
        <p:txBody>
          <a:bodyPr lIns="91440" tIns="45720" rIns="91440" bIns="45720" anchor="t"/>
          <a:lstStyle/>
          <a:p>
            <a:r>
              <a:rPr lang="en-US" sz="1800" b="1">
                <a:latin typeface="Arial"/>
                <a:cs typeface="Arial"/>
              </a:rPr>
              <a:t>Supplier &amp; Buyer Relationships </a:t>
            </a:r>
            <a:r>
              <a:rPr lang="en-US" sz="1800" b="1" i="1">
                <a:latin typeface="Arial"/>
                <a:cs typeface="Arial"/>
              </a:rPr>
              <a:t>- </a:t>
            </a:r>
            <a:r>
              <a:rPr lang="en-US" sz="1800">
                <a:latin typeface="Arial"/>
                <a:cs typeface="Arial"/>
              </a:rPr>
              <a:t>Enterprises, on the whole, reported having a limited number of supplier and buyer relationships while also indicating high levels of satisfaction and trust within those relationships.</a:t>
            </a:r>
            <a:endParaRPr lang="en-US"/>
          </a:p>
          <a:p>
            <a:pPr marL="342900" indent="-342900">
              <a:buFont typeface="Wingdings" panose="05000000000000000000" pitchFamily="2" charset="2"/>
              <a:buChar char="Ø"/>
            </a:pPr>
            <a:r>
              <a:rPr lang="en-US"/>
              <a:t>57% of enterprises reported having 0% to 50% of their customers that paid after delivery. </a:t>
            </a:r>
          </a:p>
          <a:p>
            <a:pPr marL="342900" indent="-342900">
              <a:buFont typeface="Wingdings" panose="05000000000000000000" pitchFamily="2" charset="2"/>
              <a:buChar char="Ø"/>
            </a:pPr>
            <a:r>
              <a:rPr lang="en-US" sz="1800">
                <a:latin typeface="Arial"/>
                <a:cs typeface="Arial"/>
              </a:rPr>
              <a:t>Reported high-levels (55%) of customer feedback collected by enterprises, primarily to improve the quality of their products and services. The majority of this feedback is collected in-person (67%) and over the phone (47%). </a:t>
            </a:r>
            <a:endParaRPr lang="en-US" sz="1800"/>
          </a:p>
          <a:p>
            <a:r>
              <a:rPr lang="en-US" sz="1800" b="1">
                <a:latin typeface="Arial"/>
                <a:cs typeface="Arial"/>
              </a:rPr>
              <a:t>Embedded services to suppliers -</a:t>
            </a:r>
            <a:r>
              <a:rPr lang="en-US" sz="1800">
                <a:latin typeface="Arial"/>
                <a:cs typeface="Arial"/>
              </a:rPr>
              <a:t> Services such as extension, training, or input supply are another indicator of strong connectivity.</a:t>
            </a:r>
            <a:endParaRPr lang="en-US" sz="1800"/>
          </a:p>
          <a:p>
            <a:pPr marL="342900" indent="-342900">
              <a:buFont typeface="Wingdings" panose="05000000000000000000" pitchFamily="2" charset="2"/>
              <a:buChar char="Ø"/>
            </a:pPr>
            <a:r>
              <a:rPr lang="en-US" sz="1800">
                <a:latin typeface="Arial"/>
                <a:cs typeface="Arial"/>
              </a:rPr>
              <a:t>Connectivity with fee-based business development services is limited to only 36% of enterprises. </a:t>
            </a:r>
            <a:endParaRPr lang="en-US" sz="1800"/>
          </a:p>
          <a:p>
            <a:pPr marL="342900" indent="-342900">
              <a:buFont typeface="Wingdings" panose="05000000000000000000" pitchFamily="2" charset="2"/>
              <a:buChar char="Ø"/>
            </a:pPr>
            <a:r>
              <a:rPr lang="en-US" sz="1800">
                <a:latin typeface="Arial"/>
                <a:cs typeface="Arial"/>
              </a:rPr>
              <a:t>Partnerships with other similar businesses is limited to only 20% of enterprises. </a:t>
            </a:r>
            <a:endParaRPr lang="en-US" sz="1800"/>
          </a:p>
          <a:p>
            <a:pPr marL="342900" indent="-342900">
              <a:buFont typeface="Wingdings" panose="05000000000000000000" pitchFamily="2" charset="2"/>
              <a:buChar char="Ø"/>
            </a:pPr>
            <a:r>
              <a:rPr lang="en-US" sz="1800">
                <a:latin typeface="Arial"/>
                <a:cs typeface="Arial"/>
              </a:rPr>
              <a:t>High participation rates of business associations (70%).</a:t>
            </a:r>
            <a:endParaRPr lang="en-US" sz="1800"/>
          </a:p>
          <a:p>
            <a:r>
              <a:rPr lang="en-US" sz="1800" b="1">
                <a:latin typeface="Arial"/>
                <a:cs typeface="Arial"/>
              </a:rPr>
              <a:t>External Financing</a:t>
            </a:r>
            <a:r>
              <a:rPr lang="en-US" sz="1800">
                <a:latin typeface="Arial"/>
                <a:cs typeface="Arial"/>
              </a:rPr>
              <a:t> - Connectivity with the finance sector is mixed, with half of enterprises reporting no sources of external financing.</a:t>
            </a:r>
            <a:endParaRPr lang="en-US" sz="1800"/>
          </a:p>
          <a:p>
            <a:pPr marL="342900" indent="-342900">
              <a:buFont typeface="Wingdings" panose="05000000000000000000" pitchFamily="2" charset="2"/>
              <a:buChar char="Ø"/>
            </a:pPr>
            <a:r>
              <a:rPr lang="en-US" sz="1800">
                <a:latin typeface="Arial"/>
                <a:cs typeface="Arial"/>
              </a:rPr>
              <a:t>Firms that made the decision to use external financing were more likely to report large profits (18%) as opposed to anything less than large profits (4%).</a:t>
            </a:r>
            <a:endParaRPr lang="en-US" sz="1800"/>
          </a:p>
          <a:p>
            <a:pPr marL="342900" indent="-342900">
              <a:buFont typeface="Wingdings" panose="05000000000000000000" pitchFamily="2" charset="2"/>
              <a:buChar char="Ø"/>
            </a:pPr>
            <a:endParaRPr lang="en-US"/>
          </a:p>
        </p:txBody>
      </p:sp>
      <p:sp>
        <p:nvSpPr>
          <p:cNvPr id="4" name="Title 1">
            <a:extLst>
              <a:ext uri="{FF2B5EF4-FFF2-40B4-BE49-F238E27FC236}">
                <a16:creationId xmlns:a16="http://schemas.microsoft.com/office/drawing/2014/main" id="{305CD9B9-C2DD-4898-BDC2-AAC5C290FAFA}"/>
              </a:ext>
            </a:extLst>
          </p:cNvPr>
          <p:cNvSpPr txBox="1">
            <a:spLocks/>
          </p:cNvSpPr>
          <p:nvPr/>
        </p:nvSpPr>
        <p:spPr bwMode="auto">
          <a:xfrm>
            <a:off x="530436" y="828978"/>
            <a:ext cx="347327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Connectivity</a:t>
            </a:r>
          </a:p>
        </p:txBody>
      </p:sp>
    </p:spTree>
    <p:extLst>
      <p:ext uri="{BB962C8B-B14F-4D97-AF65-F5344CB8AC3E}">
        <p14:creationId xmlns:p14="http://schemas.microsoft.com/office/powerpoint/2010/main" val="23506734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664D53-6C63-4FBF-B4D0-2357B97F9D0A}"/>
              </a:ext>
            </a:extLst>
          </p:cNvPr>
          <p:cNvSpPr>
            <a:spLocks noGrp="1"/>
          </p:cNvSpPr>
          <p:nvPr>
            <p:ph type="body" sz="quarter" idx="10"/>
          </p:nvPr>
        </p:nvSpPr>
        <p:spPr>
          <a:xfrm>
            <a:off x="682389" y="1483393"/>
            <a:ext cx="10936002" cy="3850854"/>
          </a:xfrm>
        </p:spPr>
        <p:txBody>
          <a:bodyPr lIns="91440" tIns="45720" rIns="91440" bIns="45720" anchor="t"/>
          <a:lstStyle/>
          <a:p>
            <a:r>
              <a:rPr lang="en-US" sz="1800" b="1">
                <a:latin typeface="Arial"/>
                <a:cs typeface="Arial"/>
              </a:rPr>
              <a:t>Inclusive Business Practices – </a:t>
            </a:r>
            <a:r>
              <a:rPr lang="en-US" sz="1800">
                <a:latin typeface="Arial"/>
                <a:cs typeface="Arial"/>
              </a:rPr>
              <a:t>Connectivity between enterprises and vulnerable groups varied. For example, 62% of enterprises reported sourcing products from women-owned businesses or households. Additionally, over three-quarters of respondents (77%) reported no problems conducting business with members of ethnic groups outside their own.</a:t>
            </a:r>
          </a:p>
          <a:p>
            <a:pPr marL="342900" indent="-342900">
              <a:buFont typeface="Wingdings" panose="05000000000000000000" pitchFamily="2" charset="2"/>
              <a:buChar char="Ø"/>
            </a:pPr>
            <a:r>
              <a:rPr lang="en-US" sz="1800">
                <a:latin typeface="Arial"/>
                <a:cs typeface="Arial"/>
              </a:rPr>
              <a:t>Kachin and Shan states, where 42% and 36% of enterprises reported challenges in doing business with ethnic minority groups. </a:t>
            </a:r>
            <a:endParaRPr lang="en-US" sz="1800"/>
          </a:p>
          <a:p>
            <a:endParaRPr lang="en-US"/>
          </a:p>
          <a:p>
            <a:r>
              <a:rPr lang="en-US" sz="1800" b="1">
                <a:latin typeface="Arial"/>
                <a:cs typeface="Arial"/>
              </a:rPr>
              <a:t>Infrastructure as Gap to Connectivity - </a:t>
            </a:r>
            <a:r>
              <a:rPr lang="en-US" sz="1800">
                <a:latin typeface="Arial"/>
                <a:cs typeface="Arial"/>
              </a:rPr>
              <a:t>Infrastructure as a major impediment to doing business in Myanmar (Asia Foundation MBEI).</a:t>
            </a:r>
          </a:p>
          <a:p>
            <a:pPr marL="342900" indent="-342900">
              <a:buFont typeface="Wingdings" panose="05000000000000000000" pitchFamily="2" charset="2"/>
              <a:buChar char="Ø"/>
            </a:pPr>
            <a:r>
              <a:rPr lang="en-US" sz="1800">
                <a:latin typeface="Arial"/>
                <a:cs typeface="Arial"/>
              </a:rPr>
              <a:t>Enterprises expressed dissatisfaction with road quality and electrical power (only 49% of firms say these features are good or very good). </a:t>
            </a:r>
            <a:endParaRPr lang="en-US" sz="1800"/>
          </a:p>
          <a:p>
            <a:pPr marL="342900" indent="-342900">
              <a:buFont typeface="Wingdings" panose="05000000000000000000" pitchFamily="2" charset="2"/>
              <a:buChar char="Ø"/>
            </a:pPr>
            <a:r>
              <a:rPr lang="en-US" sz="1800">
                <a:latin typeface="Arial"/>
                <a:cs typeface="Arial"/>
              </a:rPr>
              <a:t>Firms are more positive about the telephone (66% report good or very good) and Internet (54% report good or very good). </a:t>
            </a:r>
            <a:endParaRPr lang="en-US" sz="1800"/>
          </a:p>
          <a:p>
            <a:endParaRPr lang="en-US"/>
          </a:p>
        </p:txBody>
      </p:sp>
      <p:sp>
        <p:nvSpPr>
          <p:cNvPr id="5" name="Title 1">
            <a:extLst>
              <a:ext uri="{FF2B5EF4-FFF2-40B4-BE49-F238E27FC236}">
                <a16:creationId xmlns:a16="http://schemas.microsoft.com/office/drawing/2014/main" id="{EDDD0560-FA21-4080-B207-7D865EF1D400}"/>
              </a:ext>
            </a:extLst>
          </p:cNvPr>
          <p:cNvSpPr txBox="1">
            <a:spLocks/>
          </p:cNvSpPr>
          <p:nvPr/>
        </p:nvSpPr>
        <p:spPr bwMode="auto">
          <a:xfrm>
            <a:off x="530436" y="828978"/>
            <a:ext cx="347327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Connectivity</a:t>
            </a:r>
          </a:p>
        </p:txBody>
      </p:sp>
    </p:spTree>
    <p:extLst>
      <p:ext uri="{BB962C8B-B14F-4D97-AF65-F5344CB8AC3E}">
        <p14:creationId xmlns:p14="http://schemas.microsoft.com/office/powerpoint/2010/main" val="22731281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583ED-C373-49F5-9E15-3E8184D5889D}"/>
              </a:ext>
            </a:extLst>
          </p:cNvPr>
          <p:cNvSpPr>
            <a:spLocks noGrp="1"/>
          </p:cNvSpPr>
          <p:nvPr>
            <p:ph type="title"/>
          </p:nvPr>
        </p:nvSpPr>
        <p:spPr>
          <a:xfrm>
            <a:off x="632178" y="1291914"/>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57B14DB9-FFDA-4AE7-9B6F-9283B6BB8896}"/>
              </a:ext>
            </a:extLst>
          </p:cNvPr>
          <p:cNvSpPr>
            <a:spLocks noGrp="1"/>
          </p:cNvSpPr>
          <p:nvPr>
            <p:ph type="body" sz="quarter" idx="10"/>
          </p:nvPr>
        </p:nvSpPr>
        <p:spPr>
          <a:xfrm>
            <a:off x="528906" y="1760575"/>
            <a:ext cx="11179344" cy="4036767"/>
          </a:xfrm>
        </p:spPr>
        <p:txBody>
          <a:bodyPr/>
          <a:lstStyle/>
          <a:p>
            <a:pPr marL="285750" indent="-285750">
              <a:buFont typeface="Wingdings" panose="05000000000000000000" pitchFamily="2" charset="2"/>
              <a:buChar char="Ø"/>
            </a:pPr>
            <a:r>
              <a:rPr lang="en-US" sz="1800" b="1">
                <a:ea typeface="Times New Roman" panose="02020603050405020304" pitchFamily="18" charset="0"/>
              </a:rPr>
              <a:t>Understand Payment Delays – </a:t>
            </a:r>
            <a:r>
              <a:rPr lang="en-US" sz="1800">
                <a:ea typeface="Times New Roman" panose="02020603050405020304" pitchFamily="18" charset="0"/>
              </a:rPr>
              <a:t>Investigate further whether payment delays is limiting purchasing power within supply chains and if so, work with financial institutions to help free up working capital. </a:t>
            </a:r>
          </a:p>
          <a:p>
            <a:pPr marL="285750" indent="-285750">
              <a:buFont typeface="Wingdings" panose="05000000000000000000" pitchFamily="2" charset="2"/>
              <a:buChar char="Ø"/>
            </a:pPr>
            <a:r>
              <a:rPr lang="en-US" sz="1800" b="1">
                <a:ea typeface="Times New Roman" panose="02020603050405020304" pitchFamily="18" charset="0"/>
              </a:rPr>
              <a:t>Customer Relationship Management Systems - </a:t>
            </a:r>
            <a:r>
              <a:rPr lang="en-US" sz="1800">
                <a:ea typeface="Times New Roman" panose="02020603050405020304" pitchFamily="18" charset="0"/>
              </a:rPr>
              <a:t>Given there is already a practice of collecting customer feedback, facilitation could focus on introducing customer relationship management systems to help enterprises manage their relationships and interactions with customers easier, rather than manually over the phone or in person as it is currently being done.</a:t>
            </a:r>
          </a:p>
          <a:p>
            <a:pPr marL="285750" indent="-285750">
              <a:buFont typeface="Wingdings" panose="05000000000000000000" pitchFamily="2" charset="2"/>
              <a:buChar char="Ø"/>
            </a:pPr>
            <a:r>
              <a:rPr lang="en-US" sz="1800" b="1">
                <a:ea typeface="Times New Roman" panose="02020603050405020304" pitchFamily="18" charset="0"/>
              </a:rPr>
              <a:t>Mobile Extension and Communication –</a:t>
            </a:r>
            <a:r>
              <a:rPr lang="en-US" sz="1800">
                <a:ea typeface="Times New Roman" panose="02020603050405020304" pitchFamily="18" charset="0"/>
              </a:rPr>
              <a:t> Understand the effectiveness and quality of embedded ag extension services and see what upgrades could be made, either through mobile extension or introducing more modern farming practices.</a:t>
            </a:r>
          </a:p>
          <a:p>
            <a:pPr marL="285750" indent="-285750">
              <a:buFont typeface="Wingdings" panose="05000000000000000000" pitchFamily="2" charset="2"/>
              <a:buChar char="Ø"/>
            </a:pPr>
            <a:r>
              <a:rPr lang="en-US" sz="1800" b="1">
                <a:ea typeface="Times New Roman" panose="02020603050405020304" pitchFamily="18" charset="0"/>
              </a:rPr>
              <a:t>Ethnic Minority Supply Chains –</a:t>
            </a:r>
            <a:r>
              <a:rPr lang="en-US" sz="1800">
                <a:ea typeface="Times New Roman" panose="02020603050405020304" pitchFamily="18" charset="0"/>
              </a:rPr>
              <a:t>Follow-up with enterprises reporting difficulties working with ethnic minorities and determine if there is a need for community or local systems dialogues.</a:t>
            </a:r>
          </a:p>
          <a:p>
            <a:pPr marL="285750" indent="-285750">
              <a:buFont typeface="Wingdings" panose="05000000000000000000" pitchFamily="2" charset="2"/>
              <a:buChar char="Ø"/>
            </a:pPr>
            <a:r>
              <a:rPr lang="en-US" sz="1800">
                <a:ea typeface="Times New Roman" panose="02020603050405020304" pitchFamily="18" charset="0"/>
              </a:rPr>
              <a:t> S</a:t>
            </a:r>
            <a:r>
              <a:rPr lang="en-US" sz="1800" b="1">
                <a:ea typeface="Times New Roman" panose="02020603050405020304" pitchFamily="18" charset="0"/>
              </a:rPr>
              <a:t>upport businesses and communities to lobby and advocate </a:t>
            </a:r>
            <a:r>
              <a:rPr lang="en-US" sz="1800">
                <a:ea typeface="Times New Roman" panose="02020603050405020304" pitchFamily="18" charset="0"/>
              </a:rPr>
              <a:t>to government for improved infrastructure as well as link to other donor programs working on electric and road improvements when possible. </a:t>
            </a:r>
            <a:endParaRPr lang="en-US"/>
          </a:p>
        </p:txBody>
      </p:sp>
      <p:sp>
        <p:nvSpPr>
          <p:cNvPr id="5" name="Title 1">
            <a:extLst>
              <a:ext uri="{FF2B5EF4-FFF2-40B4-BE49-F238E27FC236}">
                <a16:creationId xmlns:a16="http://schemas.microsoft.com/office/drawing/2014/main" id="{2F91B897-BD99-4F2D-9A5B-F482B3BFB6AA}"/>
              </a:ext>
            </a:extLst>
          </p:cNvPr>
          <p:cNvSpPr txBox="1">
            <a:spLocks/>
          </p:cNvSpPr>
          <p:nvPr/>
        </p:nvSpPr>
        <p:spPr bwMode="auto">
          <a:xfrm>
            <a:off x="530436" y="828978"/>
            <a:ext cx="3473272"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Connectivity</a:t>
            </a:r>
          </a:p>
        </p:txBody>
      </p:sp>
    </p:spTree>
    <p:extLst>
      <p:ext uri="{BB962C8B-B14F-4D97-AF65-F5344CB8AC3E}">
        <p14:creationId xmlns:p14="http://schemas.microsoft.com/office/powerpoint/2010/main" val="36272986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194172-CB47-48BF-B838-0B07638A7747}"/>
              </a:ext>
            </a:extLst>
          </p:cNvPr>
          <p:cNvSpPr>
            <a:spLocks noGrp="1"/>
          </p:cNvSpPr>
          <p:nvPr>
            <p:ph type="body" sz="quarter" idx="10"/>
          </p:nvPr>
        </p:nvSpPr>
        <p:spPr>
          <a:xfrm>
            <a:off x="636539" y="1555299"/>
            <a:ext cx="10918921" cy="3958395"/>
          </a:xfrm>
        </p:spPr>
        <p:txBody>
          <a:bodyPr lIns="91440" tIns="45720" rIns="91440" bIns="45720" anchor="t"/>
          <a:lstStyle/>
          <a:p>
            <a:r>
              <a:rPr lang="en-US" sz="1800" b="1">
                <a:latin typeface="Arial"/>
                <a:cs typeface="Arial"/>
              </a:rPr>
              <a:t>Pricing Power </a:t>
            </a:r>
            <a:r>
              <a:rPr lang="en-US" sz="1800">
                <a:latin typeface="Arial"/>
                <a:cs typeface="Arial"/>
              </a:rPr>
              <a:t>- Pricing power was mixed across enterprises that stated potential losses if they were to raise prices by 10%.</a:t>
            </a:r>
          </a:p>
          <a:p>
            <a:pPr marL="342900" indent="-342900">
              <a:buFont typeface="Wingdings" panose="05000000000000000000" pitchFamily="2" charset="2"/>
              <a:buChar char="Ø"/>
            </a:pPr>
            <a:r>
              <a:rPr lang="en-US" sz="1800">
                <a:latin typeface="Arial"/>
                <a:cs typeface="Arial"/>
              </a:rPr>
              <a:t>Forty percent of enterprises reported a potential loss of 25% or fewer customers, 24% of firms reported a 26%-50% potential loss, and 29% reported a 76% or greater loss in customers.</a:t>
            </a:r>
          </a:p>
          <a:p>
            <a:endParaRPr lang="en-US" sz="1800" b="1">
              <a:solidFill>
                <a:srgbClr val="808080"/>
              </a:solidFill>
              <a:latin typeface="Gill Sans MT" panose="020B0502020104020203" pitchFamily="34" charset="0"/>
            </a:endParaRPr>
          </a:p>
          <a:p>
            <a:r>
              <a:rPr lang="en-US" sz="1800" b="1">
                <a:latin typeface="Arial"/>
                <a:cs typeface="Arial"/>
              </a:rPr>
              <a:t>Advocacy -</a:t>
            </a:r>
            <a:r>
              <a:rPr lang="en-US" sz="1800" b="1">
                <a:latin typeface="Gill Sans MT"/>
                <a:cs typeface="Arial"/>
              </a:rPr>
              <a:t> </a:t>
            </a:r>
            <a:r>
              <a:rPr lang="en-US" sz="1800">
                <a:latin typeface="Arial"/>
                <a:cs typeface="Arial"/>
              </a:rPr>
              <a:t>Businesses reported few types of formal business alliances. For those that did have alliances, none of the enterprises mentioned forming any alliances to influence government policy.</a:t>
            </a:r>
          </a:p>
          <a:p>
            <a:endParaRPr lang="en-US"/>
          </a:p>
          <a:p>
            <a:r>
              <a:rPr lang="en-US" sz="1800" b="1">
                <a:latin typeface="Arial"/>
                <a:cs typeface="Arial"/>
              </a:rPr>
              <a:t>Business Enabling Environment - </a:t>
            </a:r>
            <a:r>
              <a:rPr lang="en-US" sz="1800">
                <a:latin typeface="Arial"/>
                <a:cs typeface="Arial"/>
              </a:rPr>
              <a:t>The Asia Foundations MBEI report noted significant issues with government transparency.</a:t>
            </a:r>
            <a:endParaRPr lang="en-US" sz="1800"/>
          </a:p>
          <a:p>
            <a:pPr marL="342900" indent="-342900">
              <a:buFont typeface="Wingdings" panose="05000000000000000000" pitchFamily="2" charset="2"/>
              <a:buChar char="Ø"/>
            </a:pPr>
            <a:r>
              <a:rPr lang="en-US" sz="1800">
                <a:latin typeface="Arial"/>
                <a:cs typeface="Arial"/>
              </a:rPr>
              <a:t>Only 3.6% of firms report having access to the state or region budget, and only 4.3% of firms report having access to new investment plans. </a:t>
            </a:r>
          </a:p>
          <a:p>
            <a:pPr marL="342900" indent="-342900">
              <a:buFont typeface="Wingdings" panose="05000000000000000000" pitchFamily="2" charset="2"/>
              <a:buChar char="Ø"/>
            </a:pPr>
            <a:r>
              <a:rPr lang="en-US" sz="1800">
                <a:latin typeface="Arial"/>
                <a:cs typeface="Arial"/>
              </a:rPr>
              <a:t>Firms in the agricultural and natural resources sector face greater perceived entry costs than firms in others sectors as well as land access and security, </a:t>
            </a:r>
            <a:endParaRPr lang="en-US" sz="1800"/>
          </a:p>
        </p:txBody>
      </p:sp>
      <p:sp>
        <p:nvSpPr>
          <p:cNvPr id="4" name="Title 1">
            <a:extLst>
              <a:ext uri="{FF2B5EF4-FFF2-40B4-BE49-F238E27FC236}">
                <a16:creationId xmlns:a16="http://schemas.microsoft.com/office/drawing/2014/main" id="{FE16CD72-3C8F-40CD-AF28-10A00BEDAF75}"/>
              </a:ext>
            </a:extLst>
          </p:cNvPr>
          <p:cNvSpPr txBox="1">
            <a:spLocks/>
          </p:cNvSpPr>
          <p:nvPr/>
        </p:nvSpPr>
        <p:spPr bwMode="auto">
          <a:xfrm>
            <a:off x="146756" y="869507"/>
            <a:ext cx="2615316"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Power</a:t>
            </a:r>
          </a:p>
        </p:txBody>
      </p:sp>
    </p:spTree>
    <p:extLst>
      <p:ext uri="{BB962C8B-B14F-4D97-AF65-F5344CB8AC3E}">
        <p14:creationId xmlns:p14="http://schemas.microsoft.com/office/powerpoint/2010/main" val="13445922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35A2E-4B69-4018-97A2-DD2B881724D5}"/>
              </a:ext>
            </a:extLst>
          </p:cNvPr>
          <p:cNvSpPr>
            <a:spLocks noGrp="1"/>
          </p:cNvSpPr>
          <p:nvPr>
            <p:ph type="title"/>
          </p:nvPr>
        </p:nvSpPr>
        <p:spPr>
          <a:xfrm>
            <a:off x="597388" y="1314493"/>
            <a:ext cx="10972800" cy="597049"/>
          </a:xfrm>
        </p:spPr>
        <p:txBody>
          <a:bodyPr/>
          <a:lstStyle/>
          <a:p>
            <a:r>
              <a:rPr lang="en-US"/>
              <a:t>Program implications</a:t>
            </a:r>
          </a:p>
        </p:txBody>
      </p:sp>
      <p:sp>
        <p:nvSpPr>
          <p:cNvPr id="3" name="Text Placeholder 2">
            <a:extLst>
              <a:ext uri="{FF2B5EF4-FFF2-40B4-BE49-F238E27FC236}">
                <a16:creationId xmlns:a16="http://schemas.microsoft.com/office/drawing/2014/main" id="{112E4684-9DAD-4BF5-8819-AC03D460D345}"/>
              </a:ext>
            </a:extLst>
          </p:cNvPr>
          <p:cNvSpPr>
            <a:spLocks noGrp="1"/>
          </p:cNvSpPr>
          <p:nvPr>
            <p:ph type="body" sz="quarter" idx="10"/>
          </p:nvPr>
        </p:nvSpPr>
        <p:spPr/>
        <p:txBody>
          <a:bodyPr/>
          <a:lstStyle/>
          <a:p>
            <a:pPr marL="342900" indent="-342900">
              <a:buFont typeface="Wingdings" panose="05000000000000000000" pitchFamily="2" charset="2"/>
              <a:buChar char="Ø"/>
            </a:pPr>
            <a:r>
              <a:rPr lang="en-US"/>
              <a:t>For those enterprises or sectors where price sensitivity among customers is high, </a:t>
            </a:r>
            <a:r>
              <a:rPr lang="en-US" b="1"/>
              <a:t>investigate avenues for product or service differentiation</a:t>
            </a:r>
            <a:r>
              <a:rPr lang="en-US"/>
              <a:t> so that they could have stronger position in the market system. </a:t>
            </a:r>
          </a:p>
          <a:p>
            <a:pPr marL="342900" indent="-342900">
              <a:buFont typeface="Wingdings" panose="05000000000000000000" pitchFamily="2" charset="2"/>
              <a:buChar char="Ø"/>
            </a:pPr>
            <a:r>
              <a:rPr lang="en-US"/>
              <a:t>For those firms working in commodity markets, </a:t>
            </a:r>
            <a:r>
              <a:rPr lang="en-US" b="1"/>
              <a:t>a low price strategy maybe more efficient</a:t>
            </a:r>
            <a:r>
              <a:rPr lang="en-US"/>
              <a:t>.</a:t>
            </a:r>
          </a:p>
          <a:p>
            <a:pPr marL="342900" indent="-342900">
              <a:buFont typeface="Wingdings" panose="05000000000000000000" pitchFamily="2" charset="2"/>
              <a:buChar char="Ø"/>
            </a:pPr>
            <a:r>
              <a:rPr lang="en-US"/>
              <a:t>Further research is needed to </a:t>
            </a:r>
            <a:r>
              <a:rPr lang="en-US" b="1"/>
              <a:t>understand the extent to which business associations have the potential to influence policy decisions</a:t>
            </a:r>
            <a:r>
              <a:rPr lang="en-US"/>
              <a:t>, given that participation in business associations is very high (70% of respondents).</a:t>
            </a:r>
          </a:p>
          <a:p>
            <a:r>
              <a:rPr lang="en-US"/>
              <a:t> </a:t>
            </a:r>
          </a:p>
          <a:p>
            <a:endParaRPr lang="en-US"/>
          </a:p>
        </p:txBody>
      </p:sp>
      <p:sp>
        <p:nvSpPr>
          <p:cNvPr id="5" name="Title 1">
            <a:extLst>
              <a:ext uri="{FF2B5EF4-FFF2-40B4-BE49-F238E27FC236}">
                <a16:creationId xmlns:a16="http://schemas.microsoft.com/office/drawing/2014/main" id="{1343D471-2A2F-4269-A26C-557B6D75761E}"/>
              </a:ext>
            </a:extLst>
          </p:cNvPr>
          <p:cNvSpPr txBox="1">
            <a:spLocks/>
          </p:cNvSpPr>
          <p:nvPr/>
        </p:nvSpPr>
        <p:spPr bwMode="auto">
          <a:xfrm>
            <a:off x="146756" y="869507"/>
            <a:ext cx="2615316"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Power</a:t>
            </a:r>
          </a:p>
        </p:txBody>
      </p:sp>
    </p:spTree>
    <p:extLst>
      <p:ext uri="{BB962C8B-B14F-4D97-AF65-F5344CB8AC3E}">
        <p14:creationId xmlns:p14="http://schemas.microsoft.com/office/powerpoint/2010/main" val="697594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amp;A Sites: Helping users find better answers faster | by Launch ...">
            <a:extLst>
              <a:ext uri="{FF2B5EF4-FFF2-40B4-BE49-F238E27FC236}">
                <a16:creationId xmlns:a16="http://schemas.microsoft.com/office/drawing/2014/main" id="{734AD0B8-87D9-4702-8E5E-5A388EC3F6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937" y="1932972"/>
            <a:ext cx="8652078" cy="346083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4D73DED8-EFF0-4409-B814-90106D6B6755}"/>
              </a:ext>
            </a:extLst>
          </p:cNvPr>
          <p:cNvSpPr txBox="1">
            <a:spLocks/>
          </p:cNvSpPr>
          <p:nvPr/>
        </p:nvSpPr>
        <p:spPr bwMode="auto">
          <a:xfrm>
            <a:off x="372533" y="942037"/>
            <a:ext cx="3251629"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lgn="ctr" defTabSz="457179"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r>
              <a:rPr lang="en-US">
                <a:solidFill>
                  <a:schemeClr val="tx1"/>
                </a:solidFill>
              </a:rPr>
              <a:t>Questions?</a:t>
            </a:r>
          </a:p>
        </p:txBody>
      </p:sp>
    </p:spTree>
    <p:extLst>
      <p:ext uri="{BB962C8B-B14F-4D97-AF65-F5344CB8AC3E}">
        <p14:creationId xmlns:p14="http://schemas.microsoft.com/office/powerpoint/2010/main" val="11350669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DB922-EB92-49FF-935A-1BF9A27520D0}"/>
              </a:ext>
            </a:extLst>
          </p:cNvPr>
          <p:cNvSpPr>
            <a:spLocks noGrp="1"/>
          </p:cNvSpPr>
          <p:nvPr>
            <p:ph type="title"/>
          </p:nvPr>
        </p:nvSpPr>
        <p:spPr/>
        <p:txBody>
          <a:bodyPr/>
          <a:lstStyle/>
          <a:p>
            <a:r>
              <a:rPr lang="en-US"/>
              <a:t>Next Steps</a:t>
            </a:r>
          </a:p>
        </p:txBody>
      </p:sp>
      <p:sp>
        <p:nvSpPr>
          <p:cNvPr id="3" name="Text Placeholder 2">
            <a:extLst>
              <a:ext uri="{FF2B5EF4-FFF2-40B4-BE49-F238E27FC236}">
                <a16:creationId xmlns:a16="http://schemas.microsoft.com/office/drawing/2014/main" id="{5BFE9D9D-183F-4AD8-9BBF-BF6D3C8E1F1C}"/>
              </a:ext>
            </a:extLst>
          </p:cNvPr>
          <p:cNvSpPr>
            <a:spLocks noGrp="1"/>
          </p:cNvSpPr>
          <p:nvPr>
            <p:ph type="body" sz="quarter" idx="10"/>
          </p:nvPr>
        </p:nvSpPr>
        <p:spPr>
          <a:xfrm>
            <a:off x="621812" y="1519041"/>
            <a:ext cx="10972800" cy="3625907"/>
          </a:xfrm>
        </p:spPr>
        <p:txBody>
          <a:bodyPr lIns="91440" tIns="45720" rIns="91440" bIns="45720" anchor="t"/>
          <a:lstStyle/>
          <a:p>
            <a:endParaRPr lang="en-US" sz="2000">
              <a:latin typeface="Arial"/>
              <a:cs typeface="Arial"/>
            </a:endParaRPr>
          </a:p>
          <a:p>
            <a:pPr marL="285750" indent="-285750">
              <a:buFont typeface="Wingdings" panose="05000000000000000000" pitchFamily="2" charset="2"/>
              <a:buChar char="Ø"/>
            </a:pPr>
            <a:r>
              <a:rPr lang="en-US" sz="2000" b="1">
                <a:latin typeface="Arial"/>
                <a:cs typeface="Arial"/>
              </a:rPr>
              <a:t>Validate Key Findings - </a:t>
            </a:r>
            <a:r>
              <a:rPr lang="en-US" sz="2000">
                <a:latin typeface="Arial"/>
                <a:cs typeface="Arial"/>
              </a:rPr>
              <a:t>Validate the key findings with other on-going research and stakeholder/respondent interviews.</a:t>
            </a:r>
          </a:p>
          <a:p>
            <a:pPr marL="285750" indent="-285750">
              <a:buFont typeface="Wingdings" panose="05000000000000000000" pitchFamily="2" charset="2"/>
              <a:buChar char="Ø"/>
            </a:pPr>
            <a:r>
              <a:rPr lang="en-US" sz="2000">
                <a:latin typeface="Arial"/>
                <a:cs typeface="Arial"/>
              </a:rPr>
              <a:t> </a:t>
            </a:r>
            <a:r>
              <a:rPr lang="en-US" sz="2000" b="1">
                <a:latin typeface="Arial"/>
                <a:cs typeface="Arial"/>
              </a:rPr>
              <a:t>Prioritize Market Systems Health Indicators - </a:t>
            </a:r>
            <a:r>
              <a:rPr lang="en-US" sz="2000">
                <a:latin typeface="Arial"/>
                <a:cs typeface="Arial"/>
              </a:rPr>
              <a:t>Select which are the most important indicators to track (based on our targeted system changes and areas of interventions) from the MS Diagnostic.</a:t>
            </a:r>
          </a:p>
          <a:p>
            <a:pPr marL="285750" indent="-285750">
              <a:buFont typeface="Wingdings" panose="05000000000000000000" pitchFamily="2" charset="2"/>
              <a:buChar char="Ø"/>
            </a:pPr>
            <a:r>
              <a:rPr lang="en-US" sz="2000" b="1">
                <a:latin typeface="Arial"/>
                <a:cs typeface="Arial"/>
              </a:rPr>
              <a:t>Expand survey with a statistically significant sample size  of enterprises moving forward.</a:t>
            </a:r>
            <a:endParaRPr lang="en-US" sz="2000">
              <a:latin typeface="Arial"/>
              <a:cs typeface="Arial"/>
            </a:endParaRPr>
          </a:p>
          <a:p>
            <a:pPr marL="342900" indent="-342900">
              <a:buFont typeface="Wingdings" panose="05000000000000000000" pitchFamily="2" charset="2"/>
              <a:buChar char="Ø"/>
            </a:pPr>
            <a:r>
              <a:rPr lang="en-US" sz="2000" b="1">
                <a:latin typeface="Arial"/>
                <a:cs typeface="Arial"/>
              </a:rPr>
              <a:t>Track and monitor key market systems health indicators - </a:t>
            </a:r>
            <a:r>
              <a:rPr lang="en-US" sz="2000">
                <a:latin typeface="Arial"/>
                <a:cs typeface="Arial"/>
              </a:rPr>
              <a:t>Use the MS Diagnostic to track changes in market system determinants and outcomes over time.</a:t>
            </a:r>
            <a:endParaRPr lang="en-US" sz="2000"/>
          </a:p>
          <a:p>
            <a:pPr marL="342900" indent="-342900">
              <a:buFont typeface="Wingdings" panose="05000000000000000000" pitchFamily="2" charset="2"/>
              <a:buChar char="Ø"/>
            </a:pPr>
            <a:r>
              <a:rPr lang="en-US" sz="2000" b="1">
                <a:latin typeface="Arial"/>
                <a:cs typeface="Arial"/>
              </a:rPr>
              <a:t>Share relevant findings of diagnostic with decision-makers </a:t>
            </a:r>
            <a:r>
              <a:rPr lang="en-US" sz="2000">
                <a:latin typeface="Arial"/>
                <a:cs typeface="Arial"/>
              </a:rPr>
              <a:t>to have policy or business decision making influence.</a:t>
            </a:r>
          </a:p>
          <a:p>
            <a:pPr marL="342900" indent="-342900">
              <a:buFont typeface="Wingdings" panose="05000000000000000000" pitchFamily="2" charset="2"/>
              <a:buChar char="Ø"/>
            </a:pPr>
            <a:endParaRPr lang="en-US" sz="2000">
              <a:latin typeface="Arial"/>
              <a:cs typeface="Arial"/>
            </a:endParaRPr>
          </a:p>
          <a:p>
            <a:pPr marL="342900" indent="-342900">
              <a:buFont typeface="Wingdings" panose="05000000000000000000" pitchFamily="2" charset="2"/>
              <a:buChar char="Ø"/>
            </a:pPr>
            <a:endParaRPr lang="en-US" sz="2000">
              <a:latin typeface="Arial"/>
              <a:cs typeface="Arial"/>
            </a:endParaRPr>
          </a:p>
          <a:p>
            <a:endParaRPr lang="en-US" sz="2000"/>
          </a:p>
        </p:txBody>
      </p:sp>
    </p:spTree>
    <p:extLst>
      <p:ext uri="{BB962C8B-B14F-4D97-AF65-F5344CB8AC3E}">
        <p14:creationId xmlns:p14="http://schemas.microsoft.com/office/powerpoint/2010/main" val="282358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D44D7F-BDAF-4299-B295-468069FA170D}"/>
              </a:ext>
            </a:extLst>
          </p:cNvPr>
          <p:cNvPicPr>
            <a:picLocks noChangeAspect="1"/>
          </p:cNvPicPr>
          <p:nvPr/>
        </p:nvPicPr>
        <p:blipFill>
          <a:blip r:embed="rId2"/>
          <a:stretch>
            <a:fillRect/>
          </a:stretch>
        </p:blipFill>
        <p:spPr>
          <a:xfrm>
            <a:off x="166109" y="780585"/>
            <a:ext cx="11565158" cy="5241073"/>
          </a:xfrm>
          <a:prstGeom prst="rect">
            <a:avLst/>
          </a:prstGeom>
        </p:spPr>
      </p:pic>
      <p:sp>
        <p:nvSpPr>
          <p:cNvPr id="5" name="Title 1">
            <a:extLst>
              <a:ext uri="{FF2B5EF4-FFF2-40B4-BE49-F238E27FC236}">
                <a16:creationId xmlns:a16="http://schemas.microsoft.com/office/drawing/2014/main" id="{6CC70C96-C601-40B2-9CE7-C215453EFBA8}"/>
              </a:ext>
            </a:extLst>
          </p:cNvPr>
          <p:cNvSpPr>
            <a:spLocks noGrp="1"/>
          </p:cNvSpPr>
          <p:nvPr>
            <p:ph type="title"/>
          </p:nvPr>
        </p:nvSpPr>
        <p:spPr>
          <a:xfrm>
            <a:off x="-1" y="83018"/>
            <a:ext cx="12192001" cy="597049"/>
          </a:xfrm>
        </p:spPr>
        <p:txBody>
          <a:bodyPr/>
          <a:lstStyle/>
          <a:p>
            <a:pPr algn="ctr"/>
            <a:r>
              <a:rPr lang="en-US">
                <a:solidFill>
                  <a:schemeClr val="bg1"/>
                </a:solidFill>
              </a:rPr>
              <a:t>Market System Diagnostic determinants</a:t>
            </a:r>
          </a:p>
        </p:txBody>
      </p:sp>
    </p:spTree>
    <p:extLst>
      <p:ext uri="{BB962C8B-B14F-4D97-AF65-F5344CB8AC3E}">
        <p14:creationId xmlns:p14="http://schemas.microsoft.com/office/powerpoint/2010/main" val="11584529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86AD813-2D5E-4DF5-9D65-FA394F7C7E09}"/>
              </a:ext>
            </a:extLst>
          </p:cNvPr>
          <p:cNvSpPr>
            <a:spLocks noGrp="1"/>
          </p:cNvSpPr>
          <p:nvPr>
            <p:ph type="body" sz="quarter" idx="10"/>
          </p:nvPr>
        </p:nvSpPr>
        <p:spPr>
          <a:xfrm>
            <a:off x="432679" y="1350440"/>
            <a:ext cx="11326639" cy="4157120"/>
          </a:xfrm>
        </p:spPr>
        <p:txBody>
          <a:bodyPr>
            <a:normAutofit/>
          </a:bodyPr>
          <a:lstStyle/>
          <a:p>
            <a:pPr marL="514350" indent="-514350">
              <a:buFont typeface="+mj-lt"/>
              <a:buAutoNum type="arabicParenR"/>
            </a:pPr>
            <a:r>
              <a:rPr lang="en-US" sz="2400" b="1"/>
              <a:t>Form a set of hypotheses of how market systems work in Myanmar </a:t>
            </a:r>
            <a:r>
              <a:rPr lang="en-US" sz="2400"/>
              <a:t>that we can begin to test to determine where the best places are to intervene in the market system? </a:t>
            </a:r>
          </a:p>
          <a:p>
            <a:pPr marL="457200" indent="-457200">
              <a:buFont typeface="+mj-lt"/>
              <a:buAutoNum type="arabicParenR"/>
            </a:pPr>
            <a:endParaRPr lang="en-US" sz="2400"/>
          </a:p>
          <a:p>
            <a:pPr marL="514350" indent="-514350">
              <a:buFont typeface="+mj-lt"/>
              <a:buAutoNum type="arabicParenR"/>
            </a:pPr>
            <a:r>
              <a:rPr lang="en-US" sz="2400" b="1"/>
              <a:t>Measure change across the system - </a:t>
            </a:r>
            <a:r>
              <a:rPr lang="en-US" sz="2400"/>
              <a:t>Repeat the survey on a regular basis to determine some degree of change or variance.</a:t>
            </a:r>
          </a:p>
          <a:p>
            <a:endParaRPr lang="en-US" sz="2400"/>
          </a:p>
          <a:p>
            <a:pPr marL="457200" indent="-457200"/>
            <a:r>
              <a:rPr lang="en-US" sz="2400" b="1"/>
              <a:t>3)	Getting useful data in the hands of decision-makers and stakeholders</a:t>
            </a:r>
            <a:endParaRPr lang="en-US" sz="2400"/>
          </a:p>
          <a:p>
            <a:pPr marL="514350" indent="-514350">
              <a:buAutoNum type="arabicParenR"/>
            </a:pPr>
            <a:endParaRPr lang="en-US" sz="2400"/>
          </a:p>
        </p:txBody>
      </p:sp>
      <p:sp>
        <p:nvSpPr>
          <p:cNvPr id="4" name="Title 1">
            <a:extLst>
              <a:ext uri="{FF2B5EF4-FFF2-40B4-BE49-F238E27FC236}">
                <a16:creationId xmlns:a16="http://schemas.microsoft.com/office/drawing/2014/main" id="{37BBE7E3-8335-44CF-A8B2-8F2C10D7ABE5}"/>
              </a:ext>
            </a:extLst>
          </p:cNvPr>
          <p:cNvSpPr txBox="1">
            <a:spLocks/>
          </p:cNvSpPr>
          <p:nvPr/>
        </p:nvSpPr>
        <p:spPr bwMode="auto">
          <a:xfrm>
            <a:off x="-1" y="83018"/>
            <a:ext cx="12192001"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rtlCol="0" anchor="t" anchorCtr="0" compatLnSpc="1">
            <a:prstTxWarp prst="textNoShape">
              <a:avLst/>
            </a:prstTxWarp>
            <a:normAutofit/>
          </a:bodyPr>
          <a:lstStyle>
            <a:lvl1pPr algn="l" defTabSz="685768" rtl="0" eaLnBrk="1" latinLnBrk="0" hangingPunct="1">
              <a:lnSpc>
                <a:spcPct val="90000"/>
              </a:lnSpc>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pPr algn="ctr"/>
            <a:r>
              <a:rPr lang="en-US">
                <a:solidFill>
                  <a:schemeClr val="bg1"/>
                </a:solidFill>
              </a:rPr>
              <a:t>How can </a:t>
            </a:r>
            <a:r>
              <a:rPr lang="en-US" err="1">
                <a:solidFill>
                  <a:schemeClr val="bg1"/>
                </a:solidFill>
              </a:rPr>
              <a:t>thE</a:t>
            </a:r>
            <a:r>
              <a:rPr lang="en-US">
                <a:solidFill>
                  <a:schemeClr val="bg1"/>
                </a:solidFill>
              </a:rPr>
              <a:t> data help us?</a:t>
            </a:r>
          </a:p>
        </p:txBody>
      </p:sp>
    </p:spTree>
    <p:extLst>
      <p:ext uri="{BB962C8B-B14F-4D97-AF65-F5344CB8AC3E}">
        <p14:creationId xmlns:p14="http://schemas.microsoft.com/office/powerpoint/2010/main" val="210795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14">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graphicFrame>
        <p:nvGraphicFramePr>
          <p:cNvPr id="6" name="Table 5">
            <a:extLst>
              <a:ext uri="{FF2B5EF4-FFF2-40B4-BE49-F238E27FC236}">
                <a16:creationId xmlns:a16="http://schemas.microsoft.com/office/drawing/2014/main" id="{4FF95DD9-DC9B-4CFE-86A6-DFDD3BF02D28}"/>
              </a:ext>
            </a:extLst>
          </p:cNvPr>
          <p:cNvGraphicFramePr>
            <a:graphicFrameLocks noGrp="1"/>
          </p:cNvGraphicFramePr>
          <p:nvPr>
            <p:extLst>
              <p:ext uri="{D42A27DB-BD31-4B8C-83A1-F6EECF244321}">
                <p14:modId xmlns:p14="http://schemas.microsoft.com/office/powerpoint/2010/main" val="1859326094"/>
              </p:ext>
            </p:extLst>
          </p:nvPr>
        </p:nvGraphicFramePr>
        <p:xfrm>
          <a:off x="937145" y="843948"/>
          <a:ext cx="10317707" cy="5267955"/>
        </p:xfrm>
        <a:graphic>
          <a:graphicData uri="http://schemas.openxmlformats.org/drawingml/2006/table">
            <a:tbl>
              <a:tblPr firstRow="1" firstCol="1" bandRow="1"/>
              <a:tblGrid>
                <a:gridCol w="5090771">
                  <a:extLst>
                    <a:ext uri="{9D8B030D-6E8A-4147-A177-3AD203B41FA5}">
                      <a16:colId xmlns:a16="http://schemas.microsoft.com/office/drawing/2014/main" val="3180410961"/>
                    </a:ext>
                  </a:extLst>
                </a:gridCol>
                <a:gridCol w="5226936">
                  <a:extLst>
                    <a:ext uri="{9D8B030D-6E8A-4147-A177-3AD203B41FA5}">
                      <a16:colId xmlns:a16="http://schemas.microsoft.com/office/drawing/2014/main" val="2605781479"/>
                    </a:ext>
                  </a:extLst>
                </a:gridCol>
              </a:tblGrid>
              <a:tr h="701085">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1)Enterprise Overview:</a:t>
                      </a:r>
                      <a:r>
                        <a:rPr lang="en-US" sz="1600" b="0" i="0" u="none" strike="noStrike">
                          <a:solidFill>
                            <a:srgbClr val="808080"/>
                          </a:solidFill>
                          <a:effectLst/>
                          <a:latin typeface="Arial"/>
                          <a:ea typeface="Times New Roman" panose="02020603050405020304" pitchFamily="18" charset="0"/>
                          <a:cs typeface="Arial"/>
                        </a:rPr>
                        <a:t> ownership, employees, capacity utilization, sales turnover, profits, age of enterprise</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6) Business Partnerships:</a:t>
                      </a:r>
                      <a:r>
                        <a:rPr lang="en-US" sz="1600" b="0" i="0" u="none" strike="noStrike">
                          <a:solidFill>
                            <a:srgbClr val="808080"/>
                          </a:solidFill>
                          <a:effectLst/>
                          <a:latin typeface="Arial"/>
                          <a:ea typeface="Times New Roman" panose="02020603050405020304" pitchFamily="18" charset="0"/>
                          <a:cs typeface="Arial"/>
                        </a:rPr>
                        <a:t> types of partnerships and alliances </a:t>
                      </a:r>
                      <a:r>
                        <a:rPr lang="en-US" sz="1600" b="1" i="1" u="none" strike="noStrike">
                          <a:solidFill>
                            <a:srgbClr val="808080"/>
                          </a:solidFill>
                          <a:effectLst/>
                          <a:latin typeface="Arial"/>
                          <a:ea typeface="Times New Roman" panose="02020603050405020304" pitchFamily="18" charset="0"/>
                          <a:cs typeface="Arial"/>
                        </a:rPr>
                        <a:t>[Connectivity, Power Dynamics, Cooperation]</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006833"/>
                  </a:ext>
                </a:extLst>
              </a:tr>
              <a:tr h="1269040">
                <a:tc>
                  <a:txBody>
                    <a:bodyPr/>
                    <a:lstStyle/>
                    <a:p>
                      <a:pPr marL="0" marR="0" algn="l" fontAlgn="t">
                        <a:lnSpc>
                          <a:spcPct val="107000"/>
                        </a:lnSpc>
                        <a:spcBef>
                          <a:spcPts val="0"/>
                        </a:spcBef>
                        <a:spcAft>
                          <a:spcPts val="0"/>
                        </a:spcAft>
                      </a:pPr>
                      <a:r>
                        <a:rPr lang="en-US" sz="1600" b="1" i="0" u="none" strike="noStrike">
                          <a:solidFill>
                            <a:srgbClr val="808080"/>
                          </a:solidFill>
                          <a:effectLst/>
                          <a:latin typeface="Arial"/>
                          <a:ea typeface="Times New Roman" panose="02020603050405020304" pitchFamily="18" charset="0"/>
                          <a:cs typeface="Arial"/>
                        </a:rPr>
                        <a:t>2) Customer relationships:</a:t>
                      </a:r>
                      <a:r>
                        <a:rPr lang="en-US" sz="1600" b="0" i="0" u="none" strike="noStrike">
                          <a:solidFill>
                            <a:srgbClr val="808080"/>
                          </a:solidFill>
                          <a:effectLst/>
                          <a:latin typeface="Arial"/>
                          <a:ea typeface="Times New Roman" panose="02020603050405020304" pitchFamily="18" charset="0"/>
                          <a:cs typeface="Arial"/>
                        </a:rPr>
                        <a:t> number, payment, customer feedback, advertising, and pricing decisions. </a:t>
                      </a:r>
                      <a:r>
                        <a:rPr lang="en-US" sz="1600" b="1" i="1" u="none" strike="noStrike">
                          <a:solidFill>
                            <a:srgbClr val="808080"/>
                          </a:solidFill>
                          <a:effectLst/>
                          <a:latin typeface="Arial"/>
                          <a:ea typeface="Times New Roman" panose="02020603050405020304" pitchFamily="18" charset="0"/>
                          <a:cs typeface="Arial"/>
                        </a:rPr>
                        <a:t>[Connectivity, Business Norms, Cooperation]</a:t>
                      </a:r>
                      <a:endParaRPr lang="en-US" sz="1600" b="0" i="0" u="none" strike="noStrike">
                        <a:effectLst/>
                        <a:latin typeface="Arial"/>
                        <a:cs typeface="Arial"/>
                      </a:endParaRPr>
                    </a:p>
                    <a:p>
                      <a:pPr marL="0" marR="0" algn="l" fontAlgn="t">
                        <a:lnSpc>
                          <a:spcPct val="114000"/>
                        </a:lnSpc>
                        <a:spcBef>
                          <a:spcPts val="0"/>
                        </a:spcBef>
                        <a:spcAft>
                          <a:spcPts val="800"/>
                        </a:spcAft>
                      </a:pP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7) Business Development Services: </a:t>
                      </a:r>
                      <a:r>
                        <a:rPr lang="en-US" sz="1600" b="0" i="0" u="none" strike="noStrike">
                          <a:solidFill>
                            <a:srgbClr val="808080"/>
                          </a:solidFill>
                          <a:effectLst/>
                          <a:latin typeface="Arial"/>
                          <a:ea typeface="Times New Roman" panose="02020603050405020304" pitchFamily="18" charset="0"/>
                          <a:cs typeface="Arial"/>
                        </a:rPr>
                        <a:t>levels, types, and sources of investment to BDS services, recruitment and record keeping practices </a:t>
                      </a:r>
                      <a:r>
                        <a:rPr lang="en-US" sz="1600" b="1" i="1" u="none" strike="noStrike">
                          <a:solidFill>
                            <a:srgbClr val="808080"/>
                          </a:solidFill>
                          <a:effectLst/>
                          <a:latin typeface="Arial"/>
                          <a:ea typeface="Times New Roman" panose="02020603050405020304" pitchFamily="18" charset="0"/>
                          <a:cs typeface="Arial"/>
                        </a:rPr>
                        <a:t>[Business Strategy]</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7366371"/>
                  </a:ext>
                </a:extLst>
              </a:tr>
              <a:tr h="1013901">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3) Supplier relationships:</a:t>
                      </a:r>
                      <a:r>
                        <a:rPr lang="en-US" sz="1600" b="0" i="0" u="none" strike="noStrike">
                          <a:solidFill>
                            <a:srgbClr val="808080"/>
                          </a:solidFill>
                          <a:effectLst/>
                          <a:latin typeface="Arial"/>
                          <a:ea typeface="Times New Roman" panose="02020603050405020304" pitchFamily="18" charset="0"/>
                          <a:cs typeface="Arial"/>
                        </a:rPr>
                        <a:t> number and type of suppliers (demographics), repeat suppliers, embedded service  </a:t>
                      </a:r>
                      <a:r>
                        <a:rPr lang="en-US" sz="1600" b="1" i="1" u="none" strike="noStrike">
                          <a:solidFill>
                            <a:srgbClr val="808080"/>
                          </a:solidFill>
                          <a:effectLst/>
                          <a:latin typeface="Arial"/>
                          <a:ea typeface="Times New Roman" panose="02020603050405020304" pitchFamily="18" charset="0"/>
                          <a:cs typeface="Arial"/>
                        </a:rPr>
                        <a:t>[Connectivity, Business Strategy, Cooperation]</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8) Competition </a:t>
                      </a:r>
                      <a:r>
                        <a:rPr lang="en-US" sz="1600" b="1" i="1" u="none" strike="noStrike">
                          <a:solidFill>
                            <a:srgbClr val="808080"/>
                          </a:solidFill>
                          <a:effectLst/>
                          <a:latin typeface="Arial"/>
                          <a:ea typeface="Times New Roman" panose="02020603050405020304" pitchFamily="18" charset="0"/>
                          <a:cs typeface="Arial"/>
                        </a:rPr>
                        <a:t>[Competition, Power Dynamics]</a:t>
                      </a:r>
                      <a:r>
                        <a:rPr lang="en-US" sz="1600" b="1" i="0" u="none" strike="noStrike">
                          <a:solidFill>
                            <a:srgbClr val="808080"/>
                          </a:solidFill>
                          <a:effectLst/>
                          <a:latin typeface="Arial"/>
                          <a:ea typeface="Times New Roman" panose="02020603050405020304" pitchFamily="18" charset="0"/>
                          <a:cs typeface="Arial"/>
                        </a:rPr>
                        <a:t> – </a:t>
                      </a:r>
                      <a:r>
                        <a:rPr lang="en-US" sz="1600" b="0" i="0" u="none" strike="noStrike">
                          <a:solidFill>
                            <a:srgbClr val="808080"/>
                          </a:solidFill>
                          <a:effectLst/>
                          <a:latin typeface="Arial"/>
                          <a:ea typeface="Times New Roman" panose="02020603050405020304" pitchFamily="18" charset="0"/>
                          <a:cs typeface="Arial"/>
                        </a:rPr>
                        <a:t>levels of competition in township, region, and internationally, pricing power</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845434"/>
                  </a:ext>
                </a:extLst>
              </a:tr>
              <a:tr h="1013901">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4) Innovation:</a:t>
                      </a:r>
                      <a:r>
                        <a:rPr lang="en-US" sz="1600" b="0" i="0" u="none" strike="noStrike">
                          <a:solidFill>
                            <a:srgbClr val="808080"/>
                          </a:solidFill>
                          <a:effectLst/>
                          <a:latin typeface="Arial"/>
                          <a:ea typeface="Times New Roman" panose="02020603050405020304" pitchFamily="18" charset="0"/>
                          <a:cs typeface="Arial"/>
                        </a:rPr>
                        <a:t> levels of investment in new products or services and new business models,  </a:t>
                      </a:r>
                      <a:r>
                        <a:rPr lang="en-US" sz="1600" b="1" i="1" u="none" strike="noStrike">
                          <a:solidFill>
                            <a:srgbClr val="808080"/>
                          </a:solidFill>
                          <a:effectLst/>
                          <a:latin typeface="Arial"/>
                          <a:ea typeface="Times New Roman" panose="02020603050405020304" pitchFamily="18" charset="0"/>
                          <a:cs typeface="Arial"/>
                        </a:rPr>
                        <a:t>[Diversity, Competition]</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9) Inclusion </a:t>
                      </a:r>
                      <a:r>
                        <a:rPr lang="en-US" sz="1600" b="1" i="1" u="none" strike="noStrike">
                          <a:solidFill>
                            <a:srgbClr val="808080"/>
                          </a:solidFill>
                          <a:effectLst/>
                          <a:latin typeface="Arial"/>
                          <a:ea typeface="Times New Roman" panose="02020603050405020304" pitchFamily="18" charset="0"/>
                          <a:cs typeface="Arial"/>
                        </a:rPr>
                        <a:t>[Business Strategy, Connectivity] </a:t>
                      </a:r>
                      <a:r>
                        <a:rPr lang="en-US" sz="1600" b="1" i="0" u="none" strike="noStrike">
                          <a:solidFill>
                            <a:srgbClr val="808080"/>
                          </a:solidFill>
                          <a:effectLst/>
                          <a:latin typeface="Arial"/>
                          <a:ea typeface="Times New Roman" panose="02020603050405020304" pitchFamily="18" charset="0"/>
                          <a:cs typeface="Arial"/>
                        </a:rPr>
                        <a:t>– </a:t>
                      </a:r>
                      <a:r>
                        <a:rPr lang="en-US" sz="1600" b="0" i="0" u="none" strike="noStrike">
                          <a:solidFill>
                            <a:srgbClr val="808080"/>
                          </a:solidFill>
                          <a:effectLst/>
                          <a:latin typeface="Arial"/>
                          <a:ea typeface="Times New Roman" panose="02020603050405020304" pitchFamily="18" charset="0"/>
                          <a:cs typeface="Arial"/>
                        </a:rPr>
                        <a:t>engagement with women, youth, and ethnic minorities</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390473"/>
                  </a:ext>
                </a:extLst>
              </a:tr>
              <a:tr h="1013901">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5) Access to Finance </a:t>
                      </a:r>
                      <a:r>
                        <a:rPr lang="en-US" sz="1600" b="1" i="1" u="none" strike="noStrike">
                          <a:solidFill>
                            <a:srgbClr val="808080"/>
                          </a:solidFill>
                          <a:effectLst/>
                          <a:latin typeface="Arial"/>
                          <a:ea typeface="Times New Roman" panose="02020603050405020304" pitchFamily="18" charset="0"/>
                          <a:cs typeface="Arial"/>
                        </a:rPr>
                        <a:t>[Business Strategy and Connectivity]</a:t>
                      </a:r>
                      <a:r>
                        <a:rPr lang="en-US" sz="1600" b="0" i="0" u="none" strike="noStrike">
                          <a:solidFill>
                            <a:srgbClr val="808080"/>
                          </a:solidFill>
                          <a:effectLst/>
                          <a:latin typeface="Arial"/>
                          <a:ea typeface="Times New Roman" panose="02020603050405020304" pitchFamily="18" charset="0"/>
                          <a:cs typeface="Arial"/>
                        </a:rPr>
                        <a:t> – levels, type, source, and barriers to financing</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4000"/>
                        </a:lnSpc>
                        <a:spcBef>
                          <a:spcPts val="0"/>
                        </a:spcBef>
                        <a:spcAft>
                          <a:spcPts val="800"/>
                        </a:spcAft>
                      </a:pPr>
                      <a:r>
                        <a:rPr lang="en-US" sz="1600" b="1" i="0" u="none" strike="noStrike">
                          <a:solidFill>
                            <a:srgbClr val="808080"/>
                          </a:solidFill>
                          <a:effectLst/>
                          <a:latin typeface="Arial"/>
                          <a:ea typeface="Times New Roman" panose="02020603050405020304" pitchFamily="18" charset="0"/>
                          <a:cs typeface="Arial"/>
                        </a:rPr>
                        <a:t>10) Resilience </a:t>
                      </a:r>
                      <a:r>
                        <a:rPr lang="en-US" sz="1600" b="1" i="1" u="none" strike="noStrike">
                          <a:solidFill>
                            <a:srgbClr val="808080"/>
                          </a:solidFill>
                          <a:effectLst/>
                          <a:latin typeface="Arial"/>
                          <a:ea typeface="Times New Roman" panose="02020603050405020304" pitchFamily="18" charset="0"/>
                          <a:cs typeface="Arial"/>
                        </a:rPr>
                        <a:t>[Business Strategy]</a:t>
                      </a:r>
                      <a:r>
                        <a:rPr lang="en-US" sz="1600" b="1" i="0" u="none" strike="noStrike">
                          <a:solidFill>
                            <a:srgbClr val="808080"/>
                          </a:solidFill>
                          <a:effectLst/>
                          <a:latin typeface="Arial"/>
                          <a:ea typeface="Times New Roman" panose="02020603050405020304" pitchFamily="18" charset="0"/>
                          <a:cs typeface="Arial"/>
                        </a:rPr>
                        <a:t> – </a:t>
                      </a:r>
                      <a:r>
                        <a:rPr lang="en-US" sz="1600" b="0" i="0" u="none" strike="noStrike">
                          <a:solidFill>
                            <a:srgbClr val="808080"/>
                          </a:solidFill>
                          <a:effectLst/>
                          <a:latin typeface="Arial"/>
                          <a:ea typeface="Times New Roman" panose="02020603050405020304" pitchFamily="18" charset="0"/>
                          <a:cs typeface="Arial"/>
                        </a:rPr>
                        <a:t>types and number of shocks, confidence to overcome supply and demand-side shocks</a:t>
                      </a:r>
                      <a:endParaRPr lang="en-US" sz="1600" b="0" i="0" u="none" strike="noStrike">
                        <a:effectLst/>
                        <a:latin typeface="Arial"/>
                        <a:cs typeface="Arial"/>
                      </a:endParaRPr>
                    </a:p>
                  </a:txBody>
                  <a:tcPr marL="90330" marR="90330" marT="125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4811143"/>
                  </a:ext>
                </a:extLst>
              </a:tr>
            </a:tbl>
          </a:graphicData>
        </a:graphic>
      </p:graphicFrame>
      <p:sp>
        <p:nvSpPr>
          <p:cNvPr id="10" name="Title 1">
            <a:extLst>
              <a:ext uri="{FF2B5EF4-FFF2-40B4-BE49-F238E27FC236}">
                <a16:creationId xmlns:a16="http://schemas.microsoft.com/office/drawing/2014/main" id="{7326095E-620B-4FCE-B6E6-44F4FBF68295}"/>
              </a:ext>
            </a:extLst>
          </p:cNvPr>
          <p:cNvSpPr>
            <a:spLocks noGrp="1"/>
          </p:cNvSpPr>
          <p:nvPr>
            <p:ph type="title"/>
          </p:nvPr>
        </p:nvSpPr>
        <p:spPr>
          <a:xfrm>
            <a:off x="-1" y="83018"/>
            <a:ext cx="12192001" cy="597049"/>
          </a:xfrm>
        </p:spPr>
        <p:txBody>
          <a:bodyPr/>
          <a:lstStyle/>
          <a:p>
            <a:pPr algn="ctr"/>
            <a:r>
              <a:rPr lang="en-US">
                <a:solidFill>
                  <a:schemeClr val="bg1"/>
                </a:solidFill>
              </a:rPr>
              <a:t>Enterprise Survey Categories</a:t>
            </a:r>
          </a:p>
        </p:txBody>
      </p:sp>
    </p:spTree>
    <p:extLst>
      <p:ext uri="{BB962C8B-B14F-4D97-AF65-F5344CB8AC3E}">
        <p14:creationId xmlns:p14="http://schemas.microsoft.com/office/powerpoint/2010/main" val="187871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9AE4-9E19-4FF0-BDBA-BCB224651803}"/>
              </a:ext>
            </a:extLst>
          </p:cNvPr>
          <p:cNvSpPr>
            <a:spLocks noGrp="1"/>
          </p:cNvSpPr>
          <p:nvPr>
            <p:ph type="title"/>
          </p:nvPr>
        </p:nvSpPr>
        <p:spPr>
          <a:xfrm>
            <a:off x="587022" y="850432"/>
            <a:ext cx="7286040" cy="597049"/>
          </a:xfrm>
        </p:spPr>
        <p:txBody>
          <a:bodyPr/>
          <a:lstStyle/>
          <a:p>
            <a:r>
              <a:rPr lang="en-US">
                <a:solidFill>
                  <a:schemeClr val="tx1"/>
                </a:solidFill>
                <a:latin typeface="Arial"/>
                <a:cs typeface="Arial"/>
              </a:rPr>
              <a:t>Sampling and Data collection</a:t>
            </a:r>
            <a:endParaRPr lang="en-US">
              <a:solidFill>
                <a:schemeClr val="tx1"/>
              </a:solidFill>
            </a:endParaRPr>
          </a:p>
        </p:txBody>
      </p:sp>
      <p:sp>
        <p:nvSpPr>
          <p:cNvPr id="3" name="Text Placeholder 2">
            <a:extLst>
              <a:ext uri="{FF2B5EF4-FFF2-40B4-BE49-F238E27FC236}">
                <a16:creationId xmlns:a16="http://schemas.microsoft.com/office/drawing/2014/main" id="{07F002BA-A4F6-432B-829B-8832B0D85E74}"/>
              </a:ext>
            </a:extLst>
          </p:cNvPr>
          <p:cNvSpPr>
            <a:spLocks noGrp="1"/>
          </p:cNvSpPr>
          <p:nvPr>
            <p:ph type="body" sz="quarter" idx="10"/>
          </p:nvPr>
        </p:nvSpPr>
        <p:spPr>
          <a:xfrm>
            <a:off x="718474" y="1413614"/>
            <a:ext cx="10801351" cy="3291840"/>
          </a:xfrm>
        </p:spPr>
        <p:txBody>
          <a:bodyPr lIns="91440" tIns="45720" rIns="91440" bIns="45720" anchor="t"/>
          <a:lstStyle/>
          <a:p>
            <a:pPr marL="285115" indent="-285115">
              <a:buFont typeface="Wingdings" panose="020B0604020202020204" pitchFamily="34" charset="0"/>
              <a:buChar char="Ø"/>
            </a:pPr>
            <a:r>
              <a:rPr lang="en-US" sz="2400" dirty="0"/>
              <a:t>Myanmar-based research agency </a:t>
            </a:r>
            <a:r>
              <a:rPr lang="en-US" sz="2400" dirty="0" err="1"/>
              <a:t>Thura</a:t>
            </a:r>
            <a:r>
              <a:rPr lang="en-US" sz="2400" dirty="0"/>
              <a:t> Swiss contracted by AFDA</a:t>
            </a:r>
          </a:p>
          <a:p>
            <a:pPr marL="285115" indent="-285115">
              <a:buFont typeface="Wingdings" panose="020B0604020202020204" pitchFamily="34" charset="0"/>
              <a:buChar char="Ø"/>
            </a:pPr>
            <a:endParaRPr lang="en-US" sz="2400" dirty="0"/>
          </a:p>
          <a:p>
            <a:pPr marL="285115" indent="-285115">
              <a:buFont typeface="Wingdings" panose="020B0604020202020204" pitchFamily="34" charset="0"/>
              <a:buChar char="Ø"/>
            </a:pPr>
            <a:r>
              <a:rPr lang="en-US" sz="2400" dirty="0"/>
              <a:t>Farm and non-farm agricultural enterprises randomly sampled from 1,873 firms in ZOI</a:t>
            </a:r>
          </a:p>
          <a:p>
            <a:pPr marL="285115" indent="-285115">
              <a:buFont typeface="Wingdings" panose="020B0604020202020204" pitchFamily="34" charset="0"/>
              <a:buChar char="Ø"/>
            </a:pPr>
            <a:endParaRPr lang="en-US" sz="2400" dirty="0"/>
          </a:p>
          <a:p>
            <a:pPr marL="285115" indent="-285115">
              <a:buFont typeface="Wingdings" panose="020B0604020202020204" pitchFamily="34" charset="0"/>
              <a:buChar char="Ø"/>
            </a:pPr>
            <a:r>
              <a:rPr lang="en-US" sz="2400" dirty="0"/>
              <a:t>Sample proportions weighted by AFDA’s targets in each region</a:t>
            </a:r>
          </a:p>
          <a:p>
            <a:pPr marL="285115" indent="-285115">
              <a:buFont typeface="Wingdings" panose="020B0604020202020204" pitchFamily="34" charset="0"/>
              <a:buChar char="Ø"/>
            </a:pPr>
            <a:endParaRPr lang="en-US" sz="2400" dirty="0"/>
          </a:p>
          <a:p>
            <a:pPr marL="285115" indent="-285115">
              <a:buFont typeface="Wingdings" panose="020B0604020202020204" pitchFamily="34" charset="0"/>
              <a:buChar char="Ø"/>
            </a:pPr>
            <a:r>
              <a:rPr lang="en-US" sz="2400" dirty="0"/>
              <a:t>80 questions designed to address the 6 determinants of market systems health</a:t>
            </a:r>
          </a:p>
          <a:p>
            <a:pPr marL="285115" indent="-285115">
              <a:buFont typeface="Wingdings" panose="020B0604020202020204" pitchFamily="34" charset="0"/>
              <a:buChar char="Ø"/>
            </a:pPr>
            <a:r>
              <a:rPr lang="en-US" sz="2400" dirty="0"/>
              <a:t> Data collection from March 30th – May 1</a:t>
            </a:r>
            <a:r>
              <a:rPr lang="en-US" sz="2400" baseline="30000" dirty="0"/>
              <a:t>st</a:t>
            </a:r>
            <a:r>
              <a:rPr lang="en-US" sz="2400" dirty="0"/>
              <a:t>, 18 in-person surveys, 82 telephone surveys, 60 minutes long</a:t>
            </a:r>
          </a:p>
          <a:p>
            <a:pPr marL="0" indent="0">
              <a:buNone/>
            </a:pPr>
            <a:endParaRPr lang="en-US" sz="2400" dirty="0"/>
          </a:p>
        </p:txBody>
      </p:sp>
    </p:spTree>
    <p:extLst>
      <p:ext uri="{BB962C8B-B14F-4D97-AF65-F5344CB8AC3E}">
        <p14:creationId xmlns:p14="http://schemas.microsoft.com/office/powerpoint/2010/main" val="280368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9AE4-9E19-4FF0-BDBA-BCB224651803}"/>
              </a:ext>
            </a:extLst>
          </p:cNvPr>
          <p:cNvSpPr>
            <a:spLocks noGrp="1"/>
          </p:cNvSpPr>
          <p:nvPr>
            <p:ph type="title"/>
          </p:nvPr>
        </p:nvSpPr>
        <p:spPr>
          <a:xfrm>
            <a:off x="0" y="876598"/>
            <a:ext cx="6336495" cy="597049"/>
          </a:xfrm>
        </p:spPr>
        <p:txBody>
          <a:bodyPr/>
          <a:lstStyle/>
          <a:p>
            <a:r>
              <a:rPr lang="en-US">
                <a:solidFill>
                  <a:schemeClr val="tx1"/>
                </a:solidFill>
                <a:latin typeface="Arial"/>
                <a:cs typeface="Arial"/>
              </a:rPr>
              <a:t>Key variables analyzed</a:t>
            </a:r>
            <a:endParaRPr lang="en-US">
              <a:solidFill>
                <a:schemeClr val="tx1"/>
              </a:solidFill>
            </a:endParaRPr>
          </a:p>
        </p:txBody>
      </p:sp>
      <p:graphicFrame>
        <p:nvGraphicFramePr>
          <p:cNvPr id="4" name="Table 4">
            <a:extLst>
              <a:ext uri="{FF2B5EF4-FFF2-40B4-BE49-F238E27FC236}">
                <a16:creationId xmlns:a16="http://schemas.microsoft.com/office/drawing/2014/main" id="{9BA4DFBC-7500-414E-B670-9BE98F770ECA}"/>
              </a:ext>
            </a:extLst>
          </p:cNvPr>
          <p:cNvGraphicFramePr>
            <a:graphicFrameLocks noGrp="1"/>
          </p:cNvGraphicFramePr>
          <p:nvPr>
            <p:extLst>
              <p:ext uri="{D42A27DB-BD31-4B8C-83A1-F6EECF244321}">
                <p14:modId xmlns:p14="http://schemas.microsoft.com/office/powerpoint/2010/main" val="4111047730"/>
              </p:ext>
            </p:extLst>
          </p:nvPr>
        </p:nvGraphicFramePr>
        <p:xfrm>
          <a:off x="293880" y="1490681"/>
          <a:ext cx="11644120" cy="4389120"/>
        </p:xfrm>
        <a:graphic>
          <a:graphicData uri="http://schemas.openxmlformats.org/drawingml/2006/table">
            <a:tbl>
              <a:tblPr firstRow="1" bandRow="1">
                <a:tableStyleId>{5C22544A-7EE6-4342-B048-85BDC9FD1C3A}</a:tableStyleId>
              </a:tblPr>
              <a:tblGrid>
                <a:gridCol w="3881373">
                  <a:extLst>
                    <a:ext uri="{9D8B030D-6E8A-4147-A177-3AD203B41FA5}">
                      <a16:colId xmlns:a16="http://schemas.microsoft.com/office/drawing/2014/main" val="2188404755"/>
                    </a:ext>
                  </a:extLst>
                </a:gridCol>
                <a:gridCol w="3091690">
                  <a:extLst>
                    <a:ext uri="{9D8B030D-6E8A-4147-A177-3AD203B41FA5}">
                      <a16:colId xmlns:a16="http://schemas.microsoft.com/office/drawing/2014/main" val="2576292866"/>
                    </a:ext>
                  </a:extLst>
                </a:gridCol>
                <a:gridCol w="4671057">
                  <a:extLst>
                    <a:ext uri="{9D8B030D-6E8A-4147-A177-3AD203B41FA5}">
                      <a16:colId xmlns:a16="http://schemas.microsoft.com/office/drawing/2014/main" val="3459266006"/>
                    </a:ext>
                  </a:extLst>
                </a:gridCol>
              </a:tblGrid>
              <a:tr h="370840">
                <a:tc>
                  <a:txBody>
                    <a:bodyPr/>
                    <a:lstStyle/>
                    <a:p>
                      <a:pPr algn="ctr"/>
                      <a:r>
                        <a:rPr lang="en-US" sz="2400"/>
                        <a:t>Competitiveness</a:t>
                      </a:r>
                    </a:p>
                  </a:txBody>
                  <a:tcPr/>
                </a:tc>
                <a:tc>
                  <a:txBody>
                    <a:bodyPr/>
                    <a:lstStyle/>
                    <a:p>
                      <a:pPr algn="ctr"/>
                      <a:r>
                        <a:rPr lang="en-US" sz="2400"/>
                        <a:t>Resilience</a:t>
                      </a:r>
                    </a:p>
                  </a:txBody>
                  <a:tcPr/>
                </a:tc>
                <a:tc>
                  <a:txBody>
                    <a:bodyPr/>
                    <a:lstStyle/>
                    <a:p>
                      <a:pPr algn="ctr"/>
                      <a:r>
                        <a:rPr lang="en-US" sz="2400"/>
                        <a:t>Inclusion</a:t>
                      </a:r>
                    </a:p>
                  </a:txBody>
                  <a:tcPr/>
                </a:tc>
                <a:extLst>
                  <a:ext uri="{0D108BD9-81ED-4DB2-BD59-A6C34878D82A}">
                    <a16:rowId xmlns:a16="http://schemas.microsoft.com/office/drawing/2014/main" val="769802197"/>
                  </a:ext>
                </a:extLst>
              </a:tr>
              <a:tr h="0">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a:latin typeface="Arial"/>
                          <a:cs typeface="Arial"/>
                        </a:rPr>
                        <a:t>Overall profits over past three years</a:t>
                      </a:r>
                    </a:p>
                    <a:p>
                      <a:pPr marL="342900" indent="-342900">
                        <a:buFont typeface="Wingdings" panose="05000000000000000000" pitchFamily="2" charset="2"/>
                        <a:buChar char="Ø"/>
                      </a:pPr>
                      <a:endParaRPr lang="en-US" sz="2400"/>
                    </a:p>
                  </a:txBody>
                  <a:tcPr/>
                </a:tc>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a:latin typeface="Arial"/>
                          <a:cs typeface="Arial"/>
                        </a:rPr>
                        <a:t>Resilience to supply-side shocks</a:t>
                      </a:r>
                    </a:p>
                    <a:p>
                      <a:pPr marL="342900" indent="-342900">
                        <a:buFont typeface="Wingdings" panose="05000000000000000000" pitchFamily="2" charset="2"/>
                        <a:buChar char="Ø"/>
                      </a:pPr>
                      <a:endParaRPr lang="en-US" sz="2400"/>
                    </a:p>
                  </a:txBody>
                  <a:tcPr/>
                </a:tc>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a:latin typeface="Arial" panose="020B0604020202020204" pitchFamily="34" charset="0"/>
                          <a:cs typeface="Arial" panose="020B0604020202020204" pitchFamily="34" charset="0"/>
                        </a:rPr>
                        <a:t>Inclusive ownership (females, youth)</a:t>
                      </a:r>
                    </a:p>
                  </a:txBody>
                  <a:tcPr/>
                </a:tc>
                <a:extLst>
                  <a:ext uri="{0D108BD9-81ED-4DB2-BD59-A6C34878D82A}">
                    <a16:rowId xmlns:a16="http://schemas.microsoft.com/office/drawing/2014/main" val="2582064955"/>
                  </a:ext>
                </a:extLst>
              </a:tr>
              <a:tr h="370840">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a:latin typeface="Arial"/>
                          <a:cs typeface="Arial"/>
                        </a:rPr>
                        <a:t>Annual sales turnover (MMK)</a:t>
                      </a:r>
                    </a:p>
                    <a:p>
                      <a:pPr marL="342900" indent="-342900">
                        <a:buFont typeface="Wingdings" panose="05000000000000000000" pitchFamily="2" charset="2"/>
                        <a:buChar char="Ø"/>
                      </a:pPr>
                      <a:endParaRPr lang="en-US" sz="2400"/>
                    </a:p>
                  </a:txBody>
                  <a:tcPr/>
                </a:tc>
                <a:tc>
                  <a:txBody>
                    <a:bodyPr/>
                    <a:lstStyle/>
                    <a:p>
                      <a:pPr marL="342900" indent="-342900">
                        <a:buFont typeface="Wingdings" panose="05000000000000000000" pitchFamily="2" charset="2"/>
                        <a:buChar char="Ø"/>
                      </a:pPr>
                      <a:r>
                        <a:rPr lang="en-US" sz="2400">
                          <a:latin typeface="Arial"/>
                          <a:cs typeface="Arial"/>
                        </a:rPr>
                        <a:t>Resilience to demand-side shocks</a:t>
                      </a:r>
                      <a:endParaRPr lang="en-US" sz="2400"/>
                    </a:p>
                  </a:txBody>
                  <a:tcPr/>
                </a:tc>
                <a:tc>
                  <a:txBody>
                    <a:bodyPr/>
                    <a:lstStyle/>
                    <a:p>
                      <a:pPr marL="342900" indent="-342900">
                        <a:buFont typeface="Wingdings" panose="05000000000000000000" pitchFamily="2" charset="2"/>
                        <a:buChar char="Ø"/>
                      </a:pPr>
                      <a:r>
                        <a:rPr lang="en-US" sz="2400">
                          <a:latin typeface="Arial"/>
                          <a:cs typeface="Arial"/>
                        </a:rPr>
                        <a:t>Inclusive full-time employment (females, ethnic minorities)</a:t>
                      </a:r>
                      <a:endParaRPr lang="en-US" sz="2400"/>
                    </a:p>
                  </a:txBody>
                  <a:tcPr/>
                </a:tc>
                <a:extLst>
                  <a:ext uri="{0D108BD9-81ED-4DB2-BD59-A6C34878D82A}">
                    <a16:rowId xmlns:a16="http://schemas.microsoft.com/office/drawing/2014/main" val="2009941309"/>
                  </a:ext>
                </a:extLst>
              </a:tr>
              <a:tr h="370840">
                <a:tc>
                  <a:txBody>
                    <a:bodyPr/>
                    <a:lstStyle/>
                    <a:p>
                      <a:pPr marL="0" indent="0">
                        <a:buFont typeface="Wingdings" panose="05000000000000000000" pitchFamily="2" charset="2"/>
                        <a:buNone/>
                      </a:pPr>
                      <a:endParaRPr lang="en-US" sz="2400"/>
                    </a:p>
                  </a:txBody>
                  <a:tcPr/>
                </a:tc>
                <a:tc>
                  <a:txBody>
                    <a:bodyPr/>
                    <a:lstStyle/>
                    <a:p>
                      <a:pPr marL="342900" indent="-342900">
                        <a:buFont typeface="Wingdings" panose="05000000000000000000" pitchFamily="2" charset="2"/>
                        <a:buChar char="Ø"/>
                      </a:pPr>
                      <a:endParaRPr lang="en-US" sz="2400"/>
                    </a:p>
                  </a:txBody>
                  <a:tcPr/>
                </a:tc>
                <a:tc>
                  <a:txBody>
                    <a:bodyPr/>
                    <a:lstStyle/>
                    <a:p>
                      <a:pPr marL="342900" marR="0" lvl="0" indent="-342900" algn="l" defTabSz="45717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a:latin typeface="Arial"/>
                          <a:cs typeface="Arial"/>
                        </a:rPr>
                        <a:t>Inclusive supply chain (females)</a:t>
                      </a:r>
                    </a:p>
                    <a:p>
                      <a:pPr marL="342900" indent="-342900">
                        <a:buFont typeface="Wingdings" panose="05000000000000000000" pitchFamily="2" charset="2"/>
                        <a:buChar char="Ø"/>
                      </a:pPr>
                      <a:endParaRPr lang="en-US" sz="2400"/>
                    </a:p>
                  </a:txBody>
                  <a:tcPr/>
                </a:tc>
                <a:extLst>
                  <a:ext uri="{0D108BD9-81ED-4DB2-BD59-A6C34878D82A}">
                    <a16:rowId xmlns:a16="http://schemas.microsoft.com/office/drawing/2014/main" val="1013284403"/>
                  </a:ext>
                </a:extLst>
              </a:tr>
            </a:tbl>
          </a:graphicData>
        </a:graphic>
      </p:graphicFrame>
    </p:spTree>
    <p:extLst>
      <p:ext uri="{BB962C8B-B14F-4D97-AF65-F5344CB8AC3E}">
        <p14:creationId xmlns:p14="http://schemas.microsoft.com/office/powerpoint/2010/main" val="29855640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96d1671-b0b4-4464-a043-593dbebfaddd">XV4EPD6DQDWV-2087836269-1793</_dlc_DocId>
    <_dlc_DocIdUrl xmlns="a96d1671-b0b4-4464-a043-593dbebfaddd">
      <Url>https://acdivoca.sharepoint.com/sites/Intranet/projects/burma/afd/_layouts/15/DocIdRedir.aspx?ID=XV4EPD6DQDWV-2087836269-1793</Url>
      <Description>XV4EPD6DQDWV-2087836269-1793</Description>
    </_dlc_DocIdUrl>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FBFD16B09E161448B84029206D6E0F8" ma:contentTypeVersion="93" ma:contentTypeDescription="Create a new document." ma:contentTypeScope="" ma:versionID="8cfe6e92e298c2a0493cbd1f2c9ed24f">
  <xsd:schema xmlns:xsd="http://www.w3.org/2001/XMLSchema" xmlns:xs="http://www.w3.org/2001/XMLSchema" xmlns:p="http://schemas.microsoft.com/office/2006/metadata/properties" xmlns:ns1="http://schemas.microsoft.com/sharepoint/v3" xmlns:ns2="a96d1671-b0b4-4464-a043-593dbebfaddd" xmlns:ns3="a7509dba-3069-42f1-8fcc-b28a4c89c3fb" targetNamespace="http://schemas.microsoft.com/office/2006/metadata/properties" ma:root="true" ma:fieldsID="d978335e1fe58b21c20d2b55a1df70de" ns1:_="" ns2:_="" ns3:_="">
    <xsd:import namespace="http://schemas.microsoft.com/sharepoint/v3"/>
    <xsd:import namespace="a96d1671-b0b4-4464-a043-593dbebfaddd"/>
    <xsd:import namespace="a7509dba-3069-42f1-8fcc-b28a4c89c3f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2:SharedWithUsers" minOccurs="0"/>
                <xsd:element ref="ns2: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6d1671-b0b4-4464-a043-593dbebfadd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509dba-3069-42f1-8fcc-b28a4c89c3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8FC614-DF31-4B0E-9AD6-CC62A7A842B5}">
  <ds:schemaRefs>
    <ds:schemaRef ds:uri="http://schemas.microsoft.com/sharepoint/v3/contenttype/forms"/>
  </ds:schemaRefs>
</ds:datastoreItem>
</file>

<file path=customXml/itemProps2.xml><?xml version="1.0" encoding="utf-8"?>
<ds:datastoreItem xmlns:ds="http://schemas.openxmlformats.org/officeDocument/2006/customXml" ds:itemID="{0CF5EA11-7309-4B8A-921E-6826ECCA2B58}">
  <ds:schemaRefs>
    <ds:schemaRef ds:uri="http://purl.org/dc/elements/1.1/"/>
    <ds:schemaRef ds:uri="http://schemas.microsoft.com/sharepoint/v3"/>
    <ds:schemaRef ds:uri="http://schemas.microsoft.com/office/infopath/2007/PartnerControls"/>
    <ds:schemaRef ds:uri="http://schemas.microsoft.com/office/2006/metadata/properties"/>
    <ds:schemaRef ds:uri="http://schemas.microsoft.com/office/2006/documentManagement/types"/>
    <ds:schemaRef ds:uri="http://purl.org/dc/terms/"/>
    <ds:schemaRef ds:uri="a7509dba-3069-42f1-8fcc-b28a4c89c3fb"/>
    <ds:schemaRef ds:uri="http://www.w3.org/XML/1998/namespace"/>
    <ds:schemaRef ds:uri="http://purl.org/dc/dcmitype/"/>
    <ds:schemaRef ds:uri="http://schemas.openxmlformats.org/package/2006/metadata/core-properties"/>
    <ds:schemaRef ds:uri="a96d1671-b0b4-4464-a043-593dbebfaddd"/>
  </ds:schemaRefs>
</ds:datastoreItem>
</file>

<file path=customXml/itemProps3.xml><?xml version="1.0" encoding="utf-8"?>
<ds:datastoreItem xmlns:ds="http://schemas.openxmlformats.org/officeDocument/2006/customXml" ds:itemID="{AE534B5A-BD35-4177-BF52-B2B8E3683F37}">
  <ds:schemaRefs>
    <ds:schemaRef ds:uri="http://schemas.microsoft.com/sharepoint/events"/>
  </ds:schemaRefs>
</ds:datastoreItem>
</file>

<file path=customXml/itemProps4.xml><?xml version="1.0" encoding="utf-8"?>
<ds:datastoreItem xmlns:ds="http://schemas.openxmlformats.org/officeDocument/2006/customXml" ds:itemID="{3DE178E7-DA65-4170-AC38-E78DB93F3F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6d1671-b0b4-4464-a043-593dbebfaddd"/>
    <ds:schemaRef ds:uri="a7509dba-3069-42f1-8fcc-b28a4c89c3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4389</Words>
  <Application>Microsoft Macintosh PowerPoint</Application>
  <PresentationFormat>Widescreen</PresentationFormat>
  <Paragraphs>379</Paragraphs>
  <Slides>50</Slides>
  <Notes>27</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50</vt:i4>
      </vt:variant>
    </vt:vector>
  </HeadingPairs>
  <TitlesOfParts>
    <vt:vector size="59" baseType="lpstr">
      <vt:lpstr>Arial</vt:lpstr>
      <vt:lpstr>Calibri</vt:lpstr>
      <vt:lpstr>Gill Sans MT</vt:lpstr>
      <vt:lpstr>Wingdings</vt:lpstr>
      <vt:lpstr>Custom Design</vt:lpstr>
      <vt:lpstr>Title Slide</vt:lpstr>
      <vt:lpstr>Feed the Future-only branded blank</vt:lpstr>
      <vt:lpstr>Content Slides</vt:lpstr>
      <vt:lpstr>Closing Slides</vt:lpstr>
      <vt:lpstr>PowerPoint Presentation</vt:lpstr>
      <vt:lpstr>Objectives</vt:lpstr>
      <vt:lpstr>Market systems diagnostic Analysis &amp; research methodology</vt:lpstr>
      <vt:lpstr>Market Systems Diagnostic Overview</vt:lpstr>
      <vt:lpstr>Market System Diagnostic determinants</vt:lpstr>
      <vt:lpstr>PowerPoint Presentation</vt:lpstr>
      <vt:lpstr>Enterprise Survey Categories</vt:lpstr>
      <vt:lpstr>Sampling and Data collection</vt:lpstr>
      <vt:lpstr>Key variables analyzed</vt:lpstr>
      <vt:lpstr>Statistical analyses</vt:lpstr>
      <vt:lpstr>Overview of survey population</vt:lpstr>
      <vt:lpstr>Type of Enterprise</vt:lpstr>
      <vt:lpstr>Ownership Structure, Demographics &amp; Age</vt:lpstr>
      <vt:lpstr>Agriculture sector</vt:lpstr>
      <vt:lpstr>Geographical area of operation</vt:lpstr>
      <vt:lpstr>Company size </vt:lpstr>
      <vt:lpstr>Key Findings</vt:lpstr>
      <vt:lpstr>Market System Health</vt:lpstr>
      <vt:lpstr>hypotheses</vt:lpstr>
      <vt:lpstr>Questions?</vt:lpstr>
      <vt:lpstr>Competitiveness</vt:lpstr>
      <vt:lpstr>Competitiveness</vt:lpstr>
      <vt:lpstr>Competitiveness</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PowerPoint Presentation</vt:lpstr>
      <vt:lpstr>Program implications</vt:lpstr>
      <vt:lpstr>PowerPoint Presentation</vt:lpstr>
      <vt:lpstr>Program implications</vt:lpstr>
      <vt:lpstr>PowerPoint Presentation</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Hayden Aaronson</dc:creator>
  <cp:lastModifiedBy>Meg Weaver</cp:lastModifiedBy>
  <cp:revision>2</cp:revision>
  <dcterms:created xsi:type="dcterms:W3CDTF">2020-08-19T21:44:36Z</dcterms:created>
  <dcterms:modified xsi:type="dcterms:W3CDTF">2021-06-29T17:27:32Z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0x0101004FBFD16B09E161448B84029206D6E0F8</vt:lpwstr>
  </property>
  <property fmtid="{D5CDD505-2E9C-101B-9397-08002B2CF9AE}" pid="3" name="_dlc_DocIdItemGuid">
    <vt:lpwstr>d52442d2-3371-4c08-9926-652b05d64bef</vt:lpwstr>
  </property>
</Properties>
</file>