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4" r:id="rId6"/>
    <p:sldMasterId id="2147483696" r:id="rId7"/>
  </p:sldMasterIdLst>
  <p:notesMasterIdLst>
    <p:notesMasterId r:id="rId28"/>
  </p:notesMasterIdLst>
  <p:sldIdLst>
    <p:sldId id="390" r:id="rId8"/>
    <p:sldId id="427" r:id="rId9"/>
    <p:sldId id="407" r:id="rId10"/>
    <p:sldId id="408" r:id="rId11"/>
    <p:sldId id="261" r:id="rId12"/>
    <p:sldId id="428" r:id="rId13"/>
    <p:sldId id="432" r:id="rId14"/>
    <p:sldId id="429" r:id="rId15"/>
    <p:sldId id="430" r:id="rId16"/>
    <p:sldId id="431" r:id="rId17"/>
    <p:sldId id="409" r:id="rId18"/>
    <p:sldId id="315" r:id="rId19"/>
    <p:sldId id="340" r:id="rId20"/>
    <p:sldId id="435" r:id="rId21"/>
    <p:sldId id="434" r:id="rId22"/>
    <p:sldId id="433" r:id="rId23"/>
    <p:sldId id="411" r:id="rId24"/>
    <p:sldId id="341" r:id="rId25"/>
    <p:sldId id="420" r:id="rId26"/>
    <p:sldId id="43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UNU" initials="ES" lastIdx="2" clrIdx="0">
    <p:extLst>
      <p:ext uri="{19B8F6BF-5375-455C-9EA6-DF929625EA0E}">
        <p15:presenceInfo xmlns:p15="http://schemas.microsoft.com/office/powerpoint/2012/main" userId="ERIC SUNU" providerId="None"/>
      </p:ext>
    </p:extLst>
  </p:cmAuthor>
  <p:cmAuthor id="2" name="Daniel White" initials="DW" lastIdx="2" clrIdx="1">
    <p:extLst>
      <p:ext uri="{19B8F6BF-5375-455C-9EA6-DF929625EA0E}">
        <p15:presenceInfo xmlns:p15="http://schemas.microsoft.com/office/powerpoint/2012/main" userId="S::dwhite@acdivoca.org::45d1ea3c-a0b4-4c46-8f0f-db2eb653f2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7"/>
    <a:srgbClr val="4F4E56"/>
    <a:srgbClr val="E96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84335"/>
  </p:normalViewPr>
  <p:slideViewPr>
    <p:cSldViewPr snapToGrid="0">
      <p:cViewPr varScale="1">
        <p:scale>
          <a:sx n="107" d="100"/>
          <a:sy n="107" d="100"/>
        </p:scale>
        <p:origin x="148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A960-01F4-48D6-979E-9D2C83CAA7A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9A35-4A26-41EF-924B-248FB1C3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2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8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6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7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5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6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98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6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6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47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2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9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2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9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5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4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345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629259"/>
            <a:ext cx="78867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459297" y="6342078"/>
            <a:ext cx="8254767" cy="148497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3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459297" y="6342078"/>
            <a:ext cx="8254767" cy="148497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49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93" r="658" b="11365"/>
          <a:stretch/>
        </p:blipFill>
        <p:spPr>
          <a:xfrm>
            <a:off x="0" y="0"/>
            <a:ext cx="9189720" cy="526936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9297" y="6342078"/>
            <a:ext cx="8254767" cy="148497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5119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@mediae.org" TargetMode="External"/><Relationship Id="rId2" Type="http://schemas.openxmlformats.org/officeDocument/2006/relationships/hyperlink" Target="mailto:edormon@acdivoca.onmicrosof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ruma@nafaka-tz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ERXRiaiVPq0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25" y="889359"/>
            <a:ext cx="7591349" cy="79983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Fall Armyworm: </a:t>
            </a:r>
            <a:br>
              <a:rPr lang="en-US" sz="4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Lessons from the Field</a:t>
            </a: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092" y="4984226"/>
            <a:ext cx="3790335" cy="11827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009BA7"/>
                </a:solidFill>
                <a:latin typeface="Gill Sans MT" panose="020B0502020104020203" pitchFamily="34" charset="0"/>
              </a:rPr>
              <a:t>July 24, 2019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9BA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A45B2-D706-444A-AA3C-0941A04E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20" y="2081667"/>
            <a:ext cx="3261643" cy="26946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17D19C-ACBD-F74E-8D9A-2C81E3920F7B}"/>
              </a:ext>
            </a:extLst>
          </p:cNvPr>
          <p:cNvSpPr txBox="1">
            <a:spLocks/>
          </p:cNvSpPr>
          <p:nvPr/>
        </p:nvSpPr>
        <p:spPr>
          <a:xfrm>
            <a:off x="236994" y="1873774"/>
            <a:ext cx="4644495" cy="281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Emmanuel </a:t>
            </a:r>
            <a:r>
              <a:rPr lang="en-US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Dormon</a:t>
            </a:r>
            <a:endParaRPr lang="en-US" sz="1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Chief of Party, USAID/Ghana ADVANCE II Activity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Patricia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Gichinga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Head of Productions, the </a:t>
            </a:r>
            <a:r>
              <a:rPr lang="en-US" sz="1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Mediae</a:t>
            </a: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Company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Silvanus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Mruma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Component Lead, Access to Inputs, USAID/Tanzania NAFAKA II Activity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94EAF8-F863-3D48-B40A-4B55F1261AC1}"/>
              </a:ext>
            </a:extLst>
          </p:cNvPr>
          <p:cNvSpPr txBox="1">
            <a:spLocks/>
          </p:cNvSpPr>
          <p:nvPr/>
        </p:nvSpPr>
        <p:spPr>
          <a:xfrm>
            <a:off x="4252413" y="5475494"/>
            <a:ext cx="4644495" cy="6914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9BA7"/>
                </a:solidFill>
                <a:latin typeface="Gill Sans MT" panose="020B0502020104020203" pitchFamily="34" charset="0"/>
              </a:rPr>
              <a:t>Facilitated by Daniel White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009BA7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Seni</a:t>
            </a:r>
            <a:r>
              <a:rPr lang="en-US" sz="1800" dirty="0">
                <a:solidFill>
                  <a:srgbClr val="009BA7"/>
                </a:solidFill>
                <a:latin typeface="Gill Sans MT" panose="020B0502020104020203" pitchFamily="34" charset="0"/>
              </a:rPr>
              <a:t>or Technical Advisor,  ACDI/VOCA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9BA7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892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C38B8-5E47-7448-9240-AD97E89B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148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D553B-EF84-0E4D-8DD4-50FD7968F165}"/>
              </a:ext>
            </a:extLst>
          </p:cNvPr>
          <p:cNvSpPr txBox="1"/>
          <p:nvPr/>
        </p:nvSpPr>
        <p:spPr>
          <a:xfrm>
            <a:off x="4572000" y="1905000"/>
            <a:ext cx="44196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Training of Trainers(TOT)</a:t>
            </a:r>
          </a:p>
          <a:p>
            <a:pPr marL="342900" indent="-342900" defTabSz="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Cascade Training by VAEOS, VBAAs, SSPs and Lead Farmers</a:t>
            </a:r>
          </a:p>
          <a:p>
            <a:pPr marL="342900" indent="-342900" defTabSz="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Public Information Campaigns: Radio Interviews, Flyers, Posters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327EB2-4696-6548-BD54-678163E3933E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Tanzania NAFAKA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F1D4B9-8636-FE44-BD82-5D96B60ECCC3}"/>
              </a:ext>
            </a:extLst>
          </p:cNvPr>
          <p:cNvSpPr txBox="1">
            <a:spLocks noChangeArrowheads="1"/>
          </p:cNvSpPr>
          <p:nvPr/>
        </p:nvSpPr>
        <p:spPr>
          <a:xfrm>
            <a:off x="452767" y="976312"/>
            <a:ext cx="8458200" cy="457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rgbClr val="000000"/>
                </a:solidFill>
              </a:rPr>
              <a:t>Building Farmer Awareness- Approaches used by NAFAKA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335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D1CD1-73C7-4347-AA04-AFEB117D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988" y="978697"/>
            <a:ext cx="6127955" cy="53135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Awareness campaign on the pest through: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Radio broadcasts,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Posters,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Call center to provide direct technical support to farmers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Lessons from using call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Calls were mainly made by men; only 4%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Most callers (66%) called the center at least twice.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Main information sought from was how to control the FAW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All the farmers said that the information was useful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 80% (83.3%) applied the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Main challenge is mobile phone penetration in rural areas, especially for women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BA23BA-349E-4F9E-B5B2-2B25CDA4A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582" y="1222664"/>
            <a:ext cx="2570430" cy="41741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F3A2D9-A4C8-F24D-926C-378451039DD6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Ghana ADVANCE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4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" y="817307"/>
            <a:ext cx="4834618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849" y="897193"/>
            <a:ext cx="4607780" cy="5103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F28DC5-EC6A-4F78-A95F-79B9CFF1C529}"/>
              </a:ext>
            </a:extLst>
          </p:cNvPr>
          <p:cNvSpPr txBox="1"/>
          <p:nvPr/>
        </p:nvSpPr>
        <p:spPr>
          <a:xfrm>
            <a:off x="744794" y="223366"/>
            <a:ext cx="755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of areas from which calls were received on FAW incidence</a:t>
            </a:r>
          </a:p>
        </p:txBody>
      </p:sp>
    </p:spTree>
    <p:extLst>
      <p:ext uri="{BB962C8B-B14F-4D97-AF65-F5344CB8AC3E}">
        <p14:creationId xmlns:p14="http://schemas.microsoft.com/office/powerpoint/2010/main" val="324096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933" y="389190"/>
            <a:ext cx="7886700" cy="1325563"/>
          </a:xfrm>
        </p:spPr>
        <p:txBody>
          <a:bodyPr/>
          <a:lstStyle/>
          <a:p>
            <a:r>
              <a:rPr lang="de-DE" dirty="0"/>
              <a:t>iShamba Call Center Advisory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33" y="1313218"/>
            <a:ext cx="6765402" cy="1892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iShamba</a:t>
            </a:r>
            <a:endParaRPr lang="de-DE" sz="1800" b="1" dirty="0"/>
          </a:p>
          <a:p>
            <a:r>
              <a:rPr lang="en-GB" sz="1800" dirty="0"/>
              <a:t>iShamba is a mobile back up call </a:t>
            </a:r>
            <a:r>
              <a:rPr lang="en-GB" sz="1800" dirty="0" err="1"/>
              <a:t>center</a:t>
            </a:r>
            <a:r>
              <a:rPr lang="en-GB" sz="1800" dirty="0"/>
              <a:t> </a:t>
            </a:r>
            <a:r>
              <a:rPr lang="mr-IN" sz="1800" dirty="0"/>
              <a:t>–</a:t>
            </a:r>
            <a:r>
              <a:rPr lang="en-GB" sz="1800" dirty="0"/>
              <a:t> it is promoted on Shamba Shape Up</a:t>
            </a:r>
          </a:p>
          <a:p>
            <a:r>
              <a:rPr lang="en-GB" sz="1800" dirty="0"/>
              <a:t>275,000 signed up farmers</a:t>
            </a:r>
          </a:p>
          <a:p>
            <a:r>
              <a:rPr lang="en-GB" sz="1800" dirty="0"/>
              <a:t>Viewers encouraged to sign up to iShamba to receive more information on FAW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Bild 5" descr="iShamba logo 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38" y="1098535"/>
            <a:ext cx="1464197" cy="13636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2DF159-4FA2-B447-B205-0474C58EE813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US" sz="2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Mediae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 Company 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hteck 3">
            <a:extLst>
              <a:ext uri="{FF2B5EF4-FFF2-40B4-BE49-F238E27FC236}">
                <a16:creationId xmlns:a16="http://schemas.microsoft.com/office/drawing/2014/main" id="{F6054565-EDD6-AB4A-9798-BEFAD923BABE}"/>
              </a:ext>
            </a:extLst>
          </p:cNvPr>
          <p:cNvSpPr/>
          <p:nvPr/>
        </p:nvSpPr>
        <p:spPr>
          <a:xfrm>
            <a:off x="368196" y="3109705"/>
            <a:ext cx="8229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Do's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carefully to the farmer when raising  a problem on FAW. 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down the notes related to the description of the symptoms of the plant and description of the insect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out when the problem started the levels of spread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farmers who send in an SMS, confirm the description fits that of FAW.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Premium farmers, diagnosis is easier as our call centre experts ask for images of the plant and the insect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the correct diagnosis is key to determining the correct way to treat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alerts to farmers living in areas prone to attacks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Don't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experts would not conclude an attack of FAW before listening carefully to the symptoms and making further inquiries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do not give rates of mixing until we are sure after checking on the labels of different brands of insecticides used to control FAW</a:t>
            </a:r>
          </a:p>
        </p:txBody>
      </p:sp>
    </p:spTree>
    <p:extLst>
      <p:ext uri="{BB962C8B-B14F-4D97-AF65-F5344CB8AC3E}">
        <p14:creationId xmlns:p14="http://schemas.microsoft.com/office/powerpoint/2010/main" val="83561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AC97-DF06-ED4C-A1E8-822993D0DB2D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Tanzania NAFAKA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1755E89-BBA6-8B41-8598-7C59052E9C60}"/>
              </a:ext>
            </a:extLst>
          </p:cNvPr>
          <p:cNvSpPr txBox="1">
            <a:spLocks/>
          </p:cNvSpPr>
          <p:nvPr/>
        </p:nvSpPr>
        <p:spPr>
          <a:xfrm>
            <a:off x="290923" y="909255"/>
            <a:ext cx="8458200" cy="457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a typeface="+mn-ea"/>
              </a:rPr>
              <a:t>Cultural Practices Pros &amp; Cons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7B4F9-3192-7042-A37F-165BC30D717F}"/>
              </a:ext>
            </a:extLst>
          </p:cNvPr>
          <p:cNvSpPr txBox="1"/>
          <p:nvPr/>
        </p:nvSpPr>
        <p:spPr>
          <a:xfrm>
            <a:off x="304800" y="1597729"/>
            <a:ext cx="42756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Field hygiene (weeding)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Push/Pull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Pros: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Safety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Sustainability (FAW does not develop resistance)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Cons: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Intensive method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Requires supporting nurseries, community development approach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C5EB777-B6C3-564E-B296-469876CD00BA}"/>
              </a:ext>
            </a:extLst>
          </p:cNvPr>
          <p:cNvSpPr/>
          <p:nvPr/>
        </p:nvSpPr>
        <p:spPr>
          <a:xfrm>
            <a:off x="5014914" y="2887237"/>
            <a:ext cx="2931028" cy="1671638"/>
          </a:xfrm>
          <a:prstGeom prst="parallelogram">
            <a:avLst>
              <a:gd name="adj" fmla="val 796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F3FF6F4-04EC-5947-8B0D-F9E783C248EA}"/>
              </a:ext>
            </a:extLst>
          </p:cNvPr>
          <p:cNvSpPr/>
          <p:nvPr/>
        </p:nvSpPr>
        <p:spPr>
          <a:xfrm>
            <a:off x="4500563" y="2887237"/>
            <a:ext cx="1671639" cy="1671638"/>
          </a:xfrm>
          <a:prstGeom prst="parallelogram">
            <a:avLst>
              <a:gd name="adj" fmla="val 7966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69FF4D6-76DA-D146-96E2-988DDA3C6E98}"/>
              </a:ext>
            </a:extLst>
          </p:cNvPr>
          <p:cNvSpPr/>
          <p:nvPr/>
        </p:nvSpPr>
        <p:spPr>
          <a:xfrm>
            <a:off x="6786564" y="2887237"/>
            <a:ext cx="1671639" cy="1671638"/>
          </a:xfrm>
          <a:prstGeom prst="parallelogram">
            <a:avLst>
              <a:gd name="adj" fmla="val 7966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297BA2C-E28B-A84E-82F5-D7DAEADC378F}"/>
              </a:ext>
            </a:extLst>
          </p:cNvPr>
          <p:cNvSpPr/>
          <p:nvPr/>
        </p:nvSpPr>
        <p:spPr>
          <a:xfrm rot="18286365" flipH="1">
            <a:off x="4778289" y="3647334"/>
            <a:ext cx="1869397" cy="2132635"/>
          </a:xfrm>
          <a:prstGeom prst="parallelogram">
            <a:avLst>
              <a:gd name="adj" fmla="val 7966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1DA5437-7C2F-8A4F-BDF9-BC60DED321B5}"/>
              </a:ext>
            </a:extLst>
          </p:cNvPr>
          <p:cNvSpPr/>
          <p:nvPr/>
        </p:nvSpPr>
        <p:spPr>
          <a:xfrm rot="18286365" flipH="1">
            <a:off x="6318733" y="1662811"/>
            <a:ext cx="1869397" cy="2132635"/>
          </a:xfrm>
          <a:prstGeom prst="parallelogram">
            <a:avLst>
              <a:gd name="adj" fmla="val 7966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D8EAF-B33B-F64D-98F9-C8AF7B3AC85A}"/>
              </a:ext>
            </a:extLst>
          </p:cNvPr>
          <p:cNvCxnSpPr/>
          <p:nvPr/>
        </p:nvCxnSpPr>
        <p:spPr>
          <a:xfrm flipH="1">
            <a:off x="5283133" y="2874047"/>
            <a:ext cx="1328738" cy="16716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DE8CB4-7089-EB40-B631-D3695A509E27}"/>
              </a:ext>
            </a:extLst>
          </p:cNvPr>
          <p:cNvCxnSpPr/>
          <p:nvPr/>
        </p:nvCxnSpPr>
        <p:spPr>
          <a:xfrm flipH="1">
            <a:off x="5590766" y="2853712"/>
            <a:ext cx="1328738" cy="16716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725B7F-F9EE-4949-B883-8801FF2F298C}"/>
              </a:ext>
            </a:extLst>
          </p:cNvPr>
          <p:cNvCxnSpPr/>
          <p:nvPr/>
        </p:nvCxnSpPr>
        <p:spPr>
          <a:xfrm flipH="1">
            <a:off x="5904524" y="2864709"/>
            <a:ext cx="1328738" cy="16716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431FE7-1E36-BE4E-A845-5EE34C316663}"/>
              </a:ext>
            </a:extLst>
          </p:cNvPr>
          <p:cNvCxnSpPr/>
          <p:nvPr/>
        </p:nvCxnSpPr>
        <p:spPr>
          <a:xfrm flipH="1">
            <a:off x="6214521" y="2844481"/>
            <a:ext cx="1328738" cy="16716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585787-3EE4-EB4F-A626-8E3080B1F036}"/>
              </a:ext>
            </a:extLst>
          </p:cNvPr>
          <p:cNvSpPr txBox="1"/>
          <p:nvPr/>
        </p:nvSpPr>
        <p:spPr>
          <a:xfrm>
            <a:off x="7114354" y="1001335"/>
            <a:ext cx="2034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Push/Pull method developed by ICIPE</a:t>
            </a:r>
          </a:p>
          <a:p>
            <a:pPr algn="ctr"/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91D716-0CC4-5C43-9677-7F2BD1FCCED3}"/>
              </a:ext>
            </a:extLst>
          </p:cNvPr>
          <p:cNvSpPr txBox="1"/>
          <p:nvPr/>
        </p:nvSpPr>
        <p:spPr>
          <a:xfrm>
            <a:off x="4478107" y="1407688"/>
            <a:ext cx="220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Perimeter attractor crop to ‘pull’ the FAW out of the field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E985E9-B9D6-D54F-9545-EF79A398D9B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685971" y="2007853"/>
            <a:ext cx="572754" cy="55384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D5153A-C3C3-C949-98EE-9D50B01A8A42}"/>
              </a:ext>
            </a:extLst>
          </p:cNvPr>
          <p:cNvCxnSpPr>
            <a:cxnSpLocks/>
            <a:endCxn id="7" idx="5"/>
          </p:cNvCxnSpPr>
          <p:nvPr/>
        </p:nvCxnSpPr>
        <p:spPr>
          <a:xfrm flipH="1">
            <a:off x="5166376" y="2305264"/>
            <a:ext cx="249697" cy="141779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01DDCF-2726-7C47-9449-2E3F9BCB3937}"/>
              </a:ext>
            </a:extLst>
          </p:cNvPr>
          <p:cNvSpPr txBox="1"/>
          <p:nvPr/>
        </p:nvSpPr>
        <p:spPr>
          <a:xfrm>
            <a:off x="6791516" y="4848714"/>
            <a:ext cx="220786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Repellent intercrop (legumes) to ‘push’ the FAW out of the field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C999F6-D085-7D4D-8075-5CE261F8E1B7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7070105" y="3680300"/>
            <a:ext cx="825343" cy="11684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CFC775-59C5-2841-8E58-979572F9B8C1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6611415" y="4246505"/>
            <a:ext cx="1284033" cy="6022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3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AC97-DF06-ED4C-A1E8-822993D0DB2D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Tanzania NAFAKA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1755E89-BBA6-8B41-8598-7C59052E9C60}"/>
              </a:ext>
            </a:extLst>
          </p:cNvPr>
          <p:cNvSpPr txBox="1">
            <a:spLocks/>
          </p:cNvSpPr>
          <p:nvPr/>
        </p:nvSpPr>
        <p:spPr>
          <a:xfrm>
            <a:off x="304800" y="939642"/>
            <a:ext cx="8458200" cy="457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a typeface="+mn-ea"/>
              </a:rPr>
              <a:t>Pesticides: Pros &amp; Cons</a:t>
            </a:r>
            <a:endParaRPr lang="en-US" sz="28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474EEC0-3A3C-A646-BCA1-9E1A5931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7" y="2235575"/>
            <a:ext cx="2700338" cy="319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7B4F9-3192-7042-A37F-165BC30D717F}"/>
              </a:ext>
            </a:extLst>
          </p:cNvPr>
          <p:cNvSpPr txBox="1"/>
          <p:nvPr/>
        </p:nvSpPr>
        <p:spPr>
          <a:xfrm>
            <a:off x="3241675" y="1430179"/>
            <a:ext cx="567372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Effectively curtailed the FAW disaster in NAFAKA project area when the right chemical used with proper application method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Massive income generation for VBAAs: 250 VBAAs linked with hub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+mn-ea"/>
              </a:rPr>
              <a:t>agro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 dealers and sold about 45,000liters of insecticides in 2 seasons 2017 and 2018</a:t>
            </a: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Cons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Risk of environmental hazards and intoxication to farmers with limited knowledge on safer  use and handling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A very narrow range of insecticides are effective against FAW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372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5A91-A885-9445-99C1-CA72EE865934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Tanzania NAFAKA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BDC45-10DB-AB4C-9D18-F35875783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766" y="2114548"/>
            <a:ext cx="2802549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C1C1C-86C6-9A41-9C7B-AEB8D1164718}"/>
              </a:ext>
            </a:extLst>
          </p:cNvPr>
          <p:cNvSpPr txBox="1"/>
          <p:nvPr/>
        </p:nvSpPr>
        <p:spPr>
          <a:xfrm>
            <a:off x="3375025" y="1481025"/>
            <a:ext cx="5559425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+mn-ea"/>
              </a:rPr>
              <a:t>Youth Sprayer Service Providers</a:t>
            </a: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Pros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Limits exposure to toxic chemical among farmers with limited knowledge about handling and safer use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Income generation: 153 VBAAs, 105 Youth trained as professional Sprayer Service Providers </a:t>
            </a: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Cons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Very Expensive to train a professional Sprayer Service Providers:  full set of PPE Kits, travels, logistics, accommodation, monitoring and follow up.</a:t>
            </a:r>
          </a:p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</a:rPr>
              <a:t>Need to be accompanied with a heavy behavior change and communication campaign to guarantee effectiveness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4F9440-07A9-0744-B457-07C45AED0AA8}"/>
              </a:ext>
            </a:extLst>
          </p:cNvPr>
          <p:cNvSpPr txBox="1">
            <a:spLocks/>
          </p:cNvSpPr>
          <p:nvPr/>
        </p:nvSpPr>
        <p:spPr>
          <a:xfrm>
            <a:off x="304800" y="939642"/>
            <a:ext cx="8458200" cy="457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a typeface="+mn-ea"/>
              </a:rPr>
              <a:t>Pesticides: Pros &amp; Cons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8918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EFF194-E85D-4700-AEFA-F70BD0DBA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9465" y="2960619"/>
            <a:ext cx="2453915" cy="3249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B9B64-EC91-45DC-98F2-84477531B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8" y="873886"/>
            <a:ext cx="8683244" cy="2263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83C83E-5F82-45B7-A39E-98C5B468B0F1}"/>
              </a:ext>
            </a:extLst>
          </p:cNvPr>
          <p:cNvSpPr txBox="1"/>
          <p:nvPr/>
        </p:nvSpPr>
        <p:spPr>
          <a:xfrm>
            <a:off x="525566" y="3333137"/>
            <a:ext cx="4621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FAW is an invasive pest;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its introduction, as well as biological and ecological adaptation are still speculative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More research, expertise, and time are necessary to establish best practices to manage the pest.</a:t>
            </a:r>
            <a:r>
              <a:rPr lang="en-US" sz="2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F1CC16-5AC1-F04D-8E1B-39F07ED097B3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Ghana ADVANCE II: Next Steps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9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Future </a:t>
            </a:r>
          </a:p>
        </p:txBody>
      </p:sp>
      <p:pic>
        <p:nvPicPr>
          <p:cNvPr id="4" name="Inhaltsplatzhalter 3" descr="Screen Shot 2019-06-27 at 16.06.54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388" y="3650867"/>
            <a:ext cx="3367123" cy="1851788"/>
          </a:xfrm>
        </p:spPr>
      </p:pic>
      <p:pic>
        <p:nvPicPr>
          <p:cNvPr id="5" name="Bild 4" descr="Screen Shot 2019-06-27 at 16.07.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10" y="5551210"/>
            <a:ext cx="1414128" cy="724789"/>
          </a:xfrm>
          <a:prstGeom prst="rect">
            <a:avLst/>
          </a:prstGeom>
        </p:spPr>
      </p:pic>
      <p:pic>
        <p:nvPicPr>
          <p:cNvPr id="7" name="Bild 6" descr="Screen Shot 2019-06-27 at 16.10.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081" y="5568116"/>
            <a:ext cx="1283614" cy="730353"/>
          </a:xfrm>
          <a:prstGeom prst="rect">
            <a:avLst/>
          </a:prstGeom>
        </p:spPr>
      </p:pic>
      <p:pic>
        <p:nvPicPr>
          <p:cNvPr id="8" name="Bild 7" descr="Screen Shot 2019-06-27 at 16.05.3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076" y="3280139"/>
            <a:ext cx="4921487" cy="2748149"/>
          </a:xfrm>
          <a:prstGeom prst="rect">
            <a:avLst/>
          </a:prstGeom>
        </p:spPr>
      </p:pic>
      <p:pic>
        <p:nvPicPr>
          <p:cNvPr id="9" name="Bild 8" descr="Screen Shot 2019-06-27 at 16.06.3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22" y="1274559"/>
            <a:ext cx="3771641" cy="1935223"/>
          </a:xfrm>
          <a:prstGeom prst="rect">
            <a:avLst/>
          </a:prstGeom>
        </p:spPr>
      </p:pic>
      <p:pic>
        <p:nvPicPr>
          <p:cNvPr id="11" name="Bild 10" descr="Screen Shot 2019-06-27 at 16.09.1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88" y="1274559"/>
            <a:ext cx="3280701" cy="232775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6020" y="878158"/>
            <a:ext cx="3997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Shamba Shape </a:t>
            </a:r>
            <a:r>
              <a:rPr kumimoji="0" lang="de-DE" sz="2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</a:t>
            </a:r>
            <a:endParaRPr kumimoji="0" lang="de-DE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49037" y="843672"/>
            <a:ext cx="1848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iShamba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6496C0-F19B-E941-94C5-C29CA988E8E5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US" sz="2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Mediae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 Company: Next Steps 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23B1E2-7E8C-EA48-8D2E-900E2D2F2336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Tanzania NAFAKA II: Next Steps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FD740-8EC6-B143-8865-98154EAED90E}"/>
              </a:ext>
            </a:extLst>
          </p:cNvPr>
          <p:cNvSpPr txBox="1"/>
          <p:nvPr/>
        </p:nvSpPr>
        <p:spPr>
          <a:xfrm>
            <a:off x="571500" y="947737"/>
            <a:ext cx="8001000" cy="670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Strengthening existing commercial linkages between suppliers of FAW control pesticides, VBAAs and Producer organization focusing on fostering last mile distribution networks.</a:t>
            </a:r>
          </a:p>
          <a:p>
            <a:pPr marL="285750" indent="-285750" defTabSz="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Monitoring and follow up Pest outbreak in collaboration with District councils using pheromone trap installed  by Ministry of Agriculture</a:t>
            </a:r>
          </a:p>
          <a:p>
            <a:pPr marL="342900" indent="-342900" defTabSz="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Training and technical assistance to of SSP s and VBAAs </a:t>
            </a:r>
          </a:p>
          <a:p>
            <a:pPr marL="342900" indent="-342900" defTabSz="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CLA: Research on farmers willingness to pay (FY19) for these services, rolled out in FY20 (and beyond)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942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2BA3717-0350-5444-8214-FCE9A31E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420" y="2110228"/>
            <a:ext cx="5902325" cy="3886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CB49BE-E1E0-C043-8559-7B5B3EDA6BA1}"/>
              </a:ext>
            </a:extLst>
          </p:cNvPr>
          <p:cNvSpPr txBox="1">
            <a:spLocks noChangeArrowheads="1"/>
          </p:cNvSpPr>
          <p:nvPr/>
        </p:nvSpPr>
        <p:spPr>
          <a:xfrm>
            <a:off x="251460" y="1119328"/>
            <a:ext cx="8641080" cy="381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/>
              <a:t> FAW OUTBREAK IN AFRICA: February- April 2017 </a:t>
            </a:r>
            <a:r>
              <a:rPr lang="en-US" altLang="en-US" sz="2400" dirty="0"/>
              <a:t>(CABI, 2017)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2CACE0-8186-1041-95A2-0E8EDC3B6381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Fall Armyworm (FAW) Overview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C220B-6D31-BF4C-A37D-35F770F23FD1}"/>
              </a:ext>
            </a:extLst>
          </p:cNvPr>
          <p:cNvSpPr txBox="1"/>
          <p:nvPr/>
        </p:nvSpPr>
        <p:spPr>
          <a:xfrm>
            <a:off x="6800850" y="2357438"/>
            <a:ext cx="20916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8—21 million </a:t>
            </a:r>
          </a:p>
          <a:p>
            <a:pPr algn="ctr"/>
            <a:r>
              <a:rPr lang="en-US" dirty="0"/>
              <a:t>metric tons of lost maize per year</a:t>
            </a:r>
          </a:p>
          <a:p>
            <a:pPr algn="ctr"/>
            <a:endParaRPr lang="en-US" dirty="0"/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$2.5—6.2Bn</a:t>
            </a:r>
          </a:p>
          <a:p>
            <a:pPr algn="ctr"/>
            <a:r>
              <a:rPr lang="en-US" dirty="0"/>
              <a:t>Lost value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5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23B1E2-7E8C-EA48-8D2E-900E2D2F2336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Thank you for listening!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FD740-8EC6-B143-8865-98154EAED90E}"/>
              </a:ext>
            </a:extLst>
          </p:cNvPr>
          <p:cNvSpPr txBox="1"/>
          <p:nvPr/>
        </p:nvSpPr>
        <p:spPr>
          <a:xfrm>
            <a:off x="571500" y="1433512"/>
            <a:ext cx="800100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For further information feel free to contact: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Emmanuel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+mn-ea"/>
              </a:rPr>
              <a:t>Dormon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 (USAID/Ghana ADVANCE II):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hlinkClick r:id="rId2"/>
              </a:rPr>
              <a:t>edormon@acdivoca.onmicrosoft.com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Patricia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+mn-ea"/>
              </a:rPr>
              <a:t>Gichinga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 (The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+mn-ea"/>
              </a:rPr>
              <a:t>Mediae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 Company):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hlinkClick r:id="rId3"/>
              </a:rPr>
              <a:t>patricia@mediae.org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Silvanus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Mruma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(USAID/Tanzania NAFAKA II):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hlinkClick r:id="rId4"/>
              </a:rPr>
              <a:t>smruma@nafaka-tz.org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algn="ctr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algn="ctr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155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D749-CEAC-4DD3-842C-E8FFE84A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21" y="818992"/>
            <a:ext cx="8456357" cy="3399046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FAW was identified in Ghana in 2016</a:t>
            </a:r>
          </a:p>
          <a:p>
            <a:pPr lvl="1"/>
            <a:r>
              <a:rPr lang="en-US" dirty="0"/>
              <a:t>Distinguished from the African armyworm</a:t>
            </a:r>
          </a:p>
          <a:p>
            <a:r>
              <a:rPr lang="en-US" dirty="0"/>
              <a:t>ADVANCE brought in Expert from USA to help identification</a:t>
            </a:r>
          </a:p>
          <a:p>
            <a:r>
              <a:rPr lang="en-US" dirty="0"/>
              <a:t>Ghana government set up national Task Force in 2017 (USAID ADVANCE is member)</a:t>
            </a:r>
          </a:p>
          <a:p>
            <a:r>
              <a:rPr lang="en-US" dirty="0"/>
              <a:t>Extensive training of field staff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FDE30-BEEC-4C8B-91BA-88CD14E4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22" y="4218039"/>
            <a:ext cx="3181161" cy="2100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3FBD0-AA40-497A-AFBF-14B67DE5E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024" y="4218038"/>
            <a:ext cx="3377381" cy="21008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E40AD4-D00D-9343-8EAE-95916107343B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Ghana ADVANCE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3B5690-BFAA-4926-85A8-A76445D86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7327" y="4023431"/>
            <a:ext cx="3156357" cy="2304008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3E3CCE1-13D0-4697-A6D7-D21A4632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0504" y="761109"/>
            <a:ext cx="8684393" cy="316575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Together with national Taskforce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Trained project and </a:t>
            </a:r>
            <a:r>
              <a:rPr lang="en-US" sz="2000" dirty="0" err="1">
                <a:latin typeface="Gill Sans MT" panose="020B0502020104020203" pitchFamily="34" charset="0"/>
              </a:rPr>
              <a:t>MoFA</a:t>
            </a:r>
            <a:r>
              <a:rPr lang="en-US" sz="2000" dirty="0">
                <a:latin typeface="Gill Sans MT" panose="020B0502020104020203" pitchFamily="34" charset="0"/>
              </a:rPr>
              <a:t> Staff on pheromone trap set up and scouting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Monitored and collected data from pheromone traps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Developed a national framework on effective FAW response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Recommended pesticide for FAW control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Recommended time for pesticide application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Recommended dosage and plant stage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But pesticide handling may not be done professionally (unless SSPs are used)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D04D-45C0-44DF-A588-B0F219B66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04" y="4218039"/>
            <a:ext cx="2641705" cy="210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9CEFCA-78D0-4701-B3DF-15E4BA0F7E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94" y="4361248"/>
            <a:ext cx="2750548" cy="19661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0335FC-8CE0-8642-83F5-996FD621C5EC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Ghana ADVANCE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9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0" y="974168"/>
            <a:ext cx="4676875" cy="43507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2700" b="1" dirty="0">
                <a:latin typeface="+mn-lt"/>
              </a:rPr>
              <a:t>Training,</a:t>
            </a:r>
            <a:r>
              <a:rPr lang="en-US" b="1" dirty="0"/>
              <a:t> </a:t>
            </a:r>
            <a:r>
              <a:rPr lang="en-US" sz="2700" b="1" dirty="0">
                <a:latin typeface="+mn-lt"/>
              </a:rPr>
              <a:t>Education and Awareness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60" y="943897"/>
            <a:ext cx="3795685" cy="5181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Gill Sans MT" panose="020B0502020104020203" pitchFamily="34" charset="0"/>
              </a:rPr>
              <a:t>Trainings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Agric. Extension Professionals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Media Personnel 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Out grower Businesses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Smallholder farmers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Project staff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Spray Service Providers</a:t>
            </a:r>
          </a:p>
          <a:p>
            <a:pPr marL="0" indent="0">
              <a:buNone/>
            </a:pPr>
            <a:endParaRPr lang="en-US" sz="18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Gill Sans MT" panose="020B0502020104020203" pitchFamily="34" charset="0"/>
              </a:rPr>
              <a:t>Training materials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FAW Management Protocol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Training manual for smallholder farmer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Recommendation guide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2" y="1587001"/>
            <a:ext cx="3423260" cy="214570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02592" y="3732706"/>
            <a:ext cx="35069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Gill Sans MT" panose="020B0502020104020203" pitchFamily="34" charset="0"/>
            </a:endParaRPr>
          </a:p>
          <a:p>
            <a:r>
              <a:rPr lang="en-US" b="1" dirty="0">
                <a:latin typeface="Gill Sans MT" panose="020B0502020104020203" pitchFamily="34" charset="0"/>
              </a:rPr>
              <a:t>Awareness through radio and Adverts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Radio jingles in 10 languages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Posters and leaflet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b="1" dirty="0">
                <a:latin typeface="Gill Sans MT" panose="020B0502020104020203" pitchFamily="34" charset="0"/>
              </a:rPr>
              <a:t>Call Center Awareness</a:t>
            </a:r>
          </a:p>
          <a:p>
            <a:r>
              <a:rPr lang="en-US" dirty="0"/>
              <a:t>Three hotlines to provide direct support to farmers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622280-37EB-764D-B38E-CE639B9D48F7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Ghana ADVANCE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0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0B9CD115-06C4-D045-ADAF-32501A1978F1}"/>
              </a:ext>
            </a:extLst>
          </p:cNvPr>
          <p:cNvSpPr txBox="1">
            <a:spLocks/>
          </p:cNvSpPr>
          <p:nvPr/>
        </p:nvSpPr>
        <p:spPr>
          <a:xfrm>
            <a:off x="171967" y="966351"/>
            <a:ext cx="4853367" cy="24016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>
                <a:latin typeface="Helvetica"/>
                <a:cs typeface="Helvetica"/>
              </a:rPr>
              <a:t>Partner Organization: DAI</a:t>
            </a:r>
            <a:endParaRPr lang="de-DE" sz="1600">
              <a:latin typeface="Helvetica"/>
              <a:cs typeface="Helvetica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>
                <a:latin typeface="Helvetica"/>
                <a:cs typeface="Helvetica"/>
              </a:rPr>
              <a:t>Assignment Topic: Raise awareness on identification, control of Fall Army Worm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>
                <a:latin typeface="Helvetica"/>
                <a:cs typeface="Helvetica"/>
              </a:rPr>
              <a:t>May 2018- May 2019</a:t>
            </a:r>
            <a:endParaRPr lang="de-DE" sz="1600">
              <a:latin typeface="Helvetica"/>
              <a:cs typeface="Helvetica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>
                <a:latin typeface="Helvetica"/>
                <a:cs typeface="Helvetica"/>
              </a:rPr>
              <a:t>Aim: Helping farmers identify FAW and how to mitigate it before the five leaf</a:t>
            </a:r>
            <a:r>
              <a:rPr lang="de-DE" sz="1600">
                <a:latin typeface="Helvetica"/>
                <a:cs typeface="Helvetica"/>
              </a:rPr>
              <a:t> </a:t>
            </a:r>
            <a:r>
              <a:rPr lang="en-GB" sz="1600">
                <a:latin typeface="Helvetica"/>
                <a:cs typeface="Helvetica"/>
              </a:rPr>
              <a:t>stage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>
                <a:latin typeface="Helvetica"/>
                <a:cs typeface="Helvetica"/>
              </a:rPr>
              <a:t>Short animation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de-DE" sz="1600">
                <a:latin typeface="Helvetica"/>
                <a:cs typeface="Helvetica"/>
              </a:rPr>
            </a:br>
            <a:endParaRPr lang="en-GB" sz="1600" dirty="0">
              <a:latin typeface="Helvetica"/>
              <a:cs typeface="Helvetica"/>
            </a:endParaRPr>
          </a:p>
        </p:txBody>
      </p:sp>
      <p:pic>
        <p:nvPicPr>
          <p:cNvPr id="3" name="Bild 4" descr="Screen Shot 2019-06-28 at 15.06.07.png">
            <a:extLst>
              <a:ext uri="{FF2B5EF4-FFF2-40B4-BE49-F238E27FC236}">
                <a16:creationId xmlns:a16="http://schemas.microsoft.com/office/drawing/2014/main" id="{BF5B96A0-C32D-954B-B44C-4FC6A95AA6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218" y="1226106"/>
            <a:ext cx="4022761" cy="2684252"/>
          </a:xfrm>
          <a:prstGeom prst="rect">
            <a:avLst/>
          </a:prstGeom>
        </p:spPr>
      </p:pic>
      <p:sp>
        <p:nvSpPr>
          <p:cNvPr id="4" name="Rechteck 5">
            <a:extLst>
              <a:ext uri="{FF2B5EF4-FFF2-40B4-BE49-F238E27FC236}">
                <a16:creationId xmlns:a16="http://schemas.microsoft.com/office/drawing/2014/main" id="{1636273B-16D2-1246-9B2F-03564F43BC5B}"/>
              </a:ext>
            </a:extLst>
          </p:cNvPr>
          <p:cNvSpPr/>
          <p:nvPr/>
        </p:nvSpPr>
        <p:spPr>
          <a:xfrm>
            <a:off x="3335757" y="4209641"/>
            <a:ext cx="5109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out for clear patches on the leaves called windows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have three yellow stripes all along the back and an upside down Y shape on its head.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also 4 black spots by its tail. 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 13" descr="Screen Shot 2019-06-28 at 15.12.19.png">
            <a:extLst>
              <a:ext uri="{FF2B5EF4-FFF2-40B4-BE49-F238E27FC236}">
                <a16:creationId xmlns:a16="http://schemas.microsoft.com/office/drawing/2014/main" id="{8D009221-4B60-3C4A-9165-81ADD91C5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73" y="4616343"/>
            <a:ext cx="2562402" cy="1644041"/>
          </a:xfrm>
          <a:prstGeom prst="rect">
            <a:avLst/>
          </a:prstGeom>
        </p:spPr>
      </p:pic>
      <p:pic>
        <p:nvPicPr>
          <p:cNvPr id="6" name="Bild 14" descr="Screen Shot 2019-06-28 at 15.10.08.png">
            <a:extLst>
              <a:ext uri="{FF2B5EF4-FFF2-40B4-BE49-F238E27FC236}">
                <a16:creationId xmlns:a16="http://schemas.microsoft.com/office/drawing/2014/main" id="{4B8F2746-977A-8248-A3F3-12AE7DCC4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5" y="2961333"/>
            <a:ext cx="2567950" cy="1655010"/>
          </a:xfrm>
          <a:prstGeom prst="rect">
            <a:avLst/>
          </a:prstGeom>
        </p:spPr>
      </p:pic>
      <p:sp>
        <p:nvSpPr>
          <p:cNvPr id="7" name="Rechteck 15">
            <a:extLst>
              <a:ext uri="{FF2B5EF4-FFF2-40B4-BE49-F238E27FC236}">
                <a16:creationId xmlns:a16="http://schemas.microsoft.com/office/drawing/2014/main" id="{13B208C5-1D0A-8245-8F81-3F7F89FAD097}"/>
              </a:ext>
            </a:extLst>
          </p:cNvPr>
          <p:cNvSpPr/>
          <p:nvPr/>
        </p:nvSpPr>
        <p:spPr>
          <a:xfrm>
            <a:off x="3335757" y="5686969"/>
            <a:ext cx="6327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Animated clip: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https://www.youtube.com/watch?v=ERXRiaiVPq0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de-D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87AF52-BCF0-A942-A514-B73707BC4410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US" sz="2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Mediae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 Company 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4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587AF52-BCF0-A942-A514-B73707BC4410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US" sz="2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Mediae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 Company 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hteck 3">
            <a:extLst>
              <a:ext uri="{FF2B5EF4-FFF2-40B4-BE49-F238E27FC236}">
                <a16:creationId xmlns:a16="http://schemas.microsoft.com/office/drawing/2014/main" id="{784037D3-9B8C-E54A-AAF2-025FFC513B19}"/>
              </a:ext>
            </a:extLst>
          </p:cNvPr>
          <p:cNvSpPr/>
          <p:nvPr/>
        </p:nvSpPr>
        <p:spPr>
          <a:xfrm>
            <a:off x="305671" y="1673746"/>
            <a:ext cx="85326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Make over programme on smallholder farms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Broadcast in Kenya ,Tanzania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Swa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8 Million audience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Focus: FAW identification, control using animations</a:t>
            </a:r>
          </a:p>
        </p:txBody>
      </p:sp>
      <p:pic>
        <p:nvPicPr>
          <p:cNvPr id="10" name="Bild 14" descr="Screen Shot 2019-06-28 at 15.11.43.png">
            <a:extLst>
              <a:ext uri="{FF2B5EF4-FFF2-40B4-BE49-F238E27FC236}">
                <a16:creationId xmlns:a16="http://schemas.microsoft.com/office/drawing/2014/main" id="{E5463F52-6F7D-C745-ADCE-D61056E668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067" y="1463384"/>
            <a:ext cx="2570867" cy="1593704"/>
          </a:xfrm>
          <a:prstGeom prst="rect">
            <a:avLst/>
          </a:prstGeom>
        </p:spPr>
      </p:pic>
      <p:pic>
        <p:nvPicPr>
          <p:cNvPr id="11" name="Bild 15" descr="Screen Shot 2019-06-29 at 00.54.38.png">
            <a:extLst>
              <a:ext uri="{FF2B5EF4-FFF2-40B4-BE49-F238E27FC236}">
                <a16:creationId xmlns:a16="http://schemas.microsoft.com/office/drawing/2014/main" id="{2DD06D42-A02C-524F-990C-8216A1698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77" y="3222220"/>
            <a:ext cx="8532657" cy="2946319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F5F729E2-C940-6F45-8D87-8D98D4C0F562}"/>
              </a:ext>
            </a:extLst>
          </p:cNvPr>
          <p:cNvSpPr txBox="1">
            <a:spLocks noChangeArrowheads="1"/>
          </p:cNvSpPr>
          <p:nvPr/>
        </p:nvSpPr>
        <p:spPr>
          <a:xfrm>
            <a:off x="380128" y="841052"/>
            <a:ext cx="8458200" cy="457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rgbClr val="000000"/>
                </a:solidFill>
              </a:rPr>
              <a:t>Building Farmer Awareness through </a:t>
            </a:r>
            <a:r>
              <a:rPr lang="en-US" altLang="en-US" sz="2400" b="1" dirty="0" err="1">
                <a:solidFill>
                  <a:srgbClr val="000000"/>
                </a:solidFill>
              </a:rPr>
              <a:t>Shamba</a:t>
            </a:r>
            <a:r>
              <a:rPr lang="en-US" altLang="en-US" sz="2400" b="1" dirty="0">
                <a:solidFill>
                  <a:srgbClr val="000000"/>
                </a:solidFill>
              </a:rPr>
              <a:t> Shape Up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029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587AF52-BCF0-A942-A514-B73707BC4410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Tanzania NAFAKA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110A454-F7BD-8143-A935-9BBEFEB3F2B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" y="1566863"/>
            <a:ext cx="518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CF464F-B60F-C64C-98E6-75287B3FA432}"/>
              </a:ext>
            </a:extLst>
          </p:cNvPr>
          <p:cNvSpPr txBox="1"/>
          <p:nvPr/>
        </p:nvSpPr>
        <p:spPr>
          <a:xfrm>
            <a:off x="5167312" y="1566863"/>
            <a:ext cx="37338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First reported case N.E, Central and South West Tanzania in March, 2017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Farmers reported an unusual larvae feeding on both mature &amp; immature maize plants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 NAFAKA liaised with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ea"/>
              </a:rPr>
              <a:t>GoT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, IITA and identified the mysterious larvae to be Fall Army Worm</a:t>
            </a:r>
          </a:p>
        </p:txBody>
      </p:sp>
    </p:spTree>
    <p:extLst>
      <p:ext uri="{BB962C8B-B14F-4D97-AF65-F5344CB8AC3E}">
        <p14:creationId xmlns:p14="http://schemas.microsoft.com/office/powerpoint/2010/main" val="130036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F52E16-5CAF-7243-BE3E-9191A190B407}"/>
              </a:ext>
            </a:extLst>
          </p:cNvPr>
          <p:cNvSpPr txBox="1"/>
          <p:nvPr/>
        </p:nvSpPr>
        <p:spPr>
          <a:xfrm>
            <a:off x="398463" y="1164352"/>
            <a:ext cx="859313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NAFAKA Seed and Input Specialist attended a regional training for agronomists, entomologists, decision makers from Governments, NGOs, and multilateral development organization in Addis Ababa Ethiopia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Worked in collaboration with IITA, Departments of Agriculture in District Councils to design a training program for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ea"/>
              </a:rPr>
              <a:t>GoT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</a:rPr>
              <a:t> Extension staff, lead Farmers and Village Based Agricultural Advisors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7F3C5-ACA8-A44B-8719-E3261B3B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3" y="3756026"/>
            <a:ext cx="97313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8B3C75E-91EE-EA4B-AF3D-2819245D8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338" y="3756026"/>
            <a:ext cx="6824662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663674-2997-6B40-9734-8490EF2E3AA6}"/>
              </a:ext>
            </a:extLst>
          </p:cNvPr>
          <p:cNvSpPr txBox="1">
            <a:spLocks/>
          </p:cNvSpPr>
          <p:nvPr/>
        </p:nvSpPr>
        <p:spPr>
          <a:xfrm>
            <a:off x="452767" y="19162"/>
            <a:ext cx="7591349" cy="79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Tanzania NAFAKA II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98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9CFED187BF7488676190980452D03" ma:contentTypeVersion="9" ma:contentTypeDescription="Create a new document." ma:contentTypeScope="" ma:versionID="954f49321f3312379e9323e7b2ae61f1">
  <xsd:schema xmlns:xsd="http://www.w3.org/2001/XMLSchema" xmlns:xs="http://www.w3.org/2001/XMLSchema" xmlns:p="http://schemas.microsoft.com/office/2006/metadata/properties" xmlns:ns2="a96d1671-b0b4-4464-a043-593dbebfaddd" xmlns:ns3="37de64d2-ce74-4969-8515-12d72371f525" xmlns:ns4="http://schemas.microsoft.com/sharepoint/v4" xmlns:ns5="c1c025bf-26bb-4323-b721-4697d7655428" targetNamespace="http://schemas.microsoft.com/office/2006/metadata/properties" ma:root="true" ma:fieldsID="0c3f5eefc4d171069921ffa367690358" ns2:_="" ns3:_="" ns4:_="" ns5:_="">
    <xsd:import namespace="a96d1671-b0b4-4464-a043-593dbebfaddd"/>
    <xsd:import namespace="37de64d2-ce74-4969-8515-12d72371f525"/>
    <xsd:import namespace="http://schemas.microsoft.com/sharepoint/v4"/>
    <xsd:import namespace="c1c025bf-26bb-4323-b721-4697d765542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SharedWithUsers" minOccurs="0"/>
                <xsd:element ref="ns3:SharingHintHash" minOccurs="0"/>
                <xsd:element ref="ns4:IconOverlay" minOccurs="0"/>
                <xsd:element ref="ns3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LastSharedByUser" minOccurs="0"/>
                <xsd:element ref="ns3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1671-b0b4-4464-a043-593dbebfadd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ACDI/VOCA Brand"/>
          <xsd:enumeration value="Fact Sheets"/>
          <xsd:enumeration value="Past Project Web Briefs"/>
          <xsd:enumeration value="Photos and Videos"/>
          <xsd:enumeration value="Media"/>
          <xsd:enumeration value="Templates"/>
          <xsd:enumeration value="Website and Social Media"/>
          <xsd:enumeration value="Writing Tips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e64d2-ce74-4969-8515-12d72371f525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025bf-26bb-4323-b721-4697d7655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ocument_x0020_Type xmlns="a96d1671-b0b4-4464-a043-593dbebfaddd">Templates</Document_x0020_Type>
    <_dlc_DocId xmlns="a96d1671-b0b4-4464-a043-593dbebfaddd">XV4EPD6DQDWV-425280750-279</_dlc_DocId>
    <_dlc_DocIdUrl xmlns="a96d1671-b0b4-4464-a043-593dbebfaddd">
      <Url>https://acdivoca.sharepoint.com/sites/Intranet/Communications%20and%20Outreach/_layouts/15/DocIdRedir.aspx?ID=XV4EPD6DQDWV-425280750-279</Url>
      <Description>XV4EPD6DQDWV-425280750-279</Description>
    </_dlc_DocIdUrl>
  </documentManagement>
</p:properties>
</file>

<file path=customXml/itemProps1.xml><?xml version="1.0" encoding="utf-8"?>
<ds:datastoreItem xmlns:ds="http://schemas.openxmlformats.org/officeDocument/2006/customXml" ds:itemID="{C0552D62-864E-4DE7-BBDD-AA9D7EFBC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d1671-b0b4-4464-a043-593dbebfaddd"/>
    <ds:schemaRef ds:uri="37de64d2-ce74-4969-8515-12d72371f525"/>
    <ds:schemaRef ds:uri="http://schemas.microsoft.com/sharepoint/v4"/>
    <ds:schemaRef ds:uri="c1c025bf-26bb-4323-b721-4697d76554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E7F47-F312-427C-8E3C-92B8516F46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26EFB-0280-4C03-8118-EF1242AD4EA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F3433D9-53EE-411D-B438-D58B6E866577}">
  <ds:schemaRefs>
    <ds:schemaRef ds:uri="http://purl.org/dc/elements/1.1/"/>
    <ds:schemaRef ds:uri="http://schemas.microsoft.com/sharepoint/v4"/>
    <ds:schemaRef ds:uri="http://schemas.openxmlformats.org/package/2006/metadata/core-properties"/>
    <ds:schemaRef ds:uri="c1c025bf-26bb-4323-b721-4697d7655428"/>
    <ds:schemaRef ds:uri="http://www.w3.org/XML/1998/namespace"/>
    <ds:schemaRef ds:uri="http://purl.org/dc/terms/"/>
    <ds:schemaRef ds:uri="a96d1671-b0b4-4464-a043-593dbebfadd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37de64d2-ce74-4969-8515-12d72371f52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1113</Words>
  <Application>Microsoft Office PowerPoint</Application>
  <PresentationFormat>On-screen Show (4:3)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Helvetica</vt:lpstr>
      <vt:lpstr>Wingdings</vt:lpstr>
      <vt:lpstr>Custom Design</vt:lpstr>
      <vt:lpstr>1_Custom Design</vt:lpstr>
      <vt:lpstr>1_Office Theme</vt:lpstr>
      <vt:lpstr>Fall Armyworm:  Lessons from the Field</vt:lpstr>
      <vt:lpstr>PowerPoint Presentation</vt:lpstr>
      <vt:lpstr>PowerPoint Presentation</vt:lpstr>
      <vt:lpstr>PowerPoint Presentation</vt:lpstr>
      <vt:lpstr>        Training, Education and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iShamba Call Center Advisory</vt:lpstr>
      <vt:lpstr>PowerPoint Presentation</vt:lpstr>
      <vt:lpstr>PowerPoint Presentation</vt:lpstr>
      <vt:lpstr>PowerPoint Presentation</vt:lpstr>
      <vt:lpstr>PowerPoint Presentation</vt:lpstr>
      <vt:lpstr>Future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USAID ADVANCE PROJECT</dc:title>
  <dc:creator>avadmin</dc:creator>
  <cp:lastModifiedBy>Paul C. Guenette</cp:lastModifiedBy>
  <cp:revision>83</cp:revision>
  <cp:lastPrinted>2019-07-23T15:19:00Z</cp:lastPrinted>
  <dcterms:created xsi:type="dcterms:W3CDTF">2019-05-31T13:35:58Z</dcterms:created>
  <dcterms:modified xsi:type="dcterms:W3CDTF">2019-07-25T16:24:26Z</dcterms:modified>
</cp:coreProperties>
</file>